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3" r:id="rId2"/>
    <p:sldId id="258" r:id="rId3"/>
    <p:sldId id="269" r:id="rId4"/>
    <p:sldId id="268" r:id="rId5"/>
    <p:sldId id="273" r:id="rId6"/>
    <p:sldId id="280" r:id="rId7"/>
    <p:sldId id="281" r:id="rId8"/>
    <p:sldId id="270" r:id="rId9"/>
    <p:sldId id="282" r:id="rId10"/>
    <p:sldId id="275" r:id="rId11"/>
    <p:sldId id="283" r:id="rId12"/>
    <p:sldId id="287" r:id="rId13"/>
    <p:sldId id="284" r:id="rId14"/>
    <p:sldId id="285" r:id="rId15"/>
    <p:sldId id="274" r:id="rId16"/>
    <p:sldId id="276" r:id="rId17"/>
    <p:sldId id="277" r:id="rId18"/>
    <p:sldId id="278" r:id="rId19"/>
    <p:sldId id="271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D7CEF2"/>
    <a:srgbClr val="C2F7FE"/>
    <a:srgbClr val="F2F9FC"/>
    <a:srgbClr val="007000"/>
    <a:srgbClr val="004200"/>
    <a:srgbClr val="B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DC86659-7D43-4E57-8847-ACDB7C94EF43}" type="datetimeFigureOut">
              <a:rPr lang="ru-RU"/>
              <a:pPr>
                <a:defRPr/>
              </a:pPr>
              <a:t>26.09.2018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C9C8AEF-1F4F-4E2F-AD98-8CFCE36B06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F69D64-E1C6-44F9-B1DF-3D88A8F00296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0B541-6BE5-421C-AA82-A976EB8DA1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2C200-2F3B-454A-8972-D8105EE513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D3F68-7C8A-4C40-AACB-706891F612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46419-64D0-4D2C-A45D-B151E7A30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7F918-DD3E-45D8-ACD9-847D9AC292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69266-07B1-4554-B525-D805A699F0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23EB2-1CDA-4C3D-95D0-DF1C1563D9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DDF66-ED0A-4155-A391-00DE62561A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79006-F4B8-4A64-AB79-344AE531A9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0A7F7-6750-48B7-85F7-175B93ECC4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9EF0A-6111-42CE-A60A-7B92029E45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5CFA247-06F5-484C-80AE-2D1EC2346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gyo.edusite.ru/p7aa1.html" TargetMode="External"/><Relationship Id="rId2" Type="http://schemas.openxmlformats.org/officeDocument/2006/relationships/hyperlink" Target="&#1075;&#1088;&#1072;&#1092;&#1080;&#1082;%20&#1096;&#1082;&#1086;&#1083;&#1100;&#1085;&#1086;&#1075;&#1086;%20&#1101;&#1090;&#1072;&#1087;&#1072;%20&#1042;&#1054;&#1064;.doc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&#1088;&#1091;&#1082;&#1086;&#1074;&#1086;&#1076;&#1080;&#1090;&#1077;&#1083;&#1103;&#1084;%20&#1056;&#1052;&#1054;.doc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vserosolymp.rudn.r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1341438"/>
            <a:ext cx="7129463" cy="1752600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800000"/>
                </a:solidFill>
              </a:rPr>
              <a:t>«Приоритизация программ общего и дополнительного образования естественнонаучной направленности»</a:t>
            </a:r>
            <a:r>
              <a:rPr lang="ru-RU" smtClean="0">
                <a:solidFill>
                  <a:srgbClr val="800000"/>
                </a:solidFill>
              </a:rPr>
              <a:t> </a:t>
            </a:r>
          </a:p>
          <a:p>
            <a:pPr eaLnBrk="1" hangingPunct="1"/>
            <a:r>
              <a:rPr lang="ru-RU" sz="1600" smtClean="0">
                <a:solidFill>
                  <a:srgbClr val="800000"/>
                </a:solidFill>
              </a:rPr>
              <a:t>Бурова Ю. В., руководитель РМО</a:t>
            </a:r>
          </a:p>
        </p:txBody>
      </p:sp>
      <p:sp>
        <p:nvSpPr>
          <p:cNvPr id="2051" name="TextBox 6"/>
          <p:cNvSpPr txBox="1">
            <a:spLocks noChangeArrowheads="1"/>
          </p:cNvSpPr>
          <p:nvPr/>
        </p:nvSpPr>
        <p:spPr bwMode="auto">
          <a:xfrm>
            <a:off x="3843338" y="5445125"/>
            <a:ext cx="1833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/>
              <a:t>29.08. 2018г.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04813"/>
            <a:ext cx="7696200" cy="720725"/>
          </a:xfrm>
        </p:spPr>
        <p:txBody>
          <a:bodyPr/>
          <a:lstStyle/>
          <a:p>
            <a:r>
              <a:rPr lang="ru-RU" sz="3600" b="1" smtClean="0">
                <a:solidFill>
                  <a:srgbClr val="A50021"/>
                </a:solidFill>
              </a:rPr>
              <a:t>План работы на 2018-2019 уч. год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02612" cy="4038600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/>
              <a:t>Тема: </a:t>
            </a:r>
          </a:p>
          <a:p>
            <a:pPr>
              <a:buFontTx/>
              <a:buNone/>
            </a:pPr>
            <a:r>
              <a:rPr lang="ru-RU" b="1" smtClean="0"/>
              <a:t>   «От профессиональной компетентности педагогов к образовательным результатам обучающихся в условиях реализации ФГОС</a:t>
            </a:r>
            <a:r>
              <a:rPr lang="ru-RU" smtClean="0"/>
              <a:t>».</a:t>
            </a:r>
          </a:p>
          <a:p>
            <a:pPr>
              <a:buFontTx/>
              <a:buNone/>
            </a:pPr>
            <a:endParaRPr lang="ru-RU" sz="3300" smtClean="0"/>
          </a:p>
          <a:p>
            <a:pPr>
              <a:buFontTx/>
              <a:buNone/>
            </a:pPr>
            <a:r>
              <a:rPr lang="ru-RU" smtClean="0"/>
              <a:t>»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>
                <a:solidFill>
                  <a:srgbClr val="800000"/>
                </a:solidFill>
                <a:hlinkClick r:id="rId2" action="ppaction://hlinkfile"/>
              </a:rPr>
              <a:t>Всероссийская олимпиада школьников 2018г</a:t>
            </a:r>
            <a:endParaRPr lang="ru-RU" sz="3200" smtClean="0">
              <a:solidFill>
                <a:srgbClr val="800000"/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539750" y="1989138"/>
            <a:ext cx="8229600" cy="4237037"/>
          </a:xfrm>
        </p:spPr>
        <p:txBody>
          <a:bodyPr/>
          <a:lstStyle/>
          <a:p>
            <a:r>
              <a:rPr lang="en-US" smtClean="0">
                <a:hlinkClick r:id="rId3"/>
              </a:rPr>
              <a:t>http://www.bogyo.edusite.ru/p7aa1.html</a:t>
            </a:r>
            <a:endParaRPr lang="ru-RU" smtClean="0"/>
          </a:p>
          <a:p>
            <a:endParaRPr lang="ru-RU" smtClean="0"/>
          </a:p>
          <a:p>
            <a:r>
              <a:rPr lang="ru-RU" smtClean="0"/>
              <a:t>Результаты!!!</a:t>
            </a:r>
          </a:p>
          <a:p>
            <a:endParaRPr lang="ru-RU" smtClean="0"/>
          </a:p>
          <a:p>
            <a:pPr>
              <a:buFontTx/>
              <a:buNone/>
            </a:pPr>
            <a:r>
              <a:rPr lang="ru-RU" smtClean="0"/>
              <a:t>htt://o</a:t>
            </a:r>
            <a:r>
              <a:rPr lang="en-US" smtClean="0"/>
              <a:t>l</a:t>
            </a:r>
            <a:r>
              <a:rPr lang="ru-RU" smtClean="0"/>
              <a:t>ymp.</a:t>
            </a:r>
            <a:r>
              <a:rPr lang="en-US" smtClean="0"/>
              <a:t>apkpro</a:t>
            </a:r>
            <a:r>
              <a:rPr lang="ru-RU" smtClean="0"/>
              <a:t>.</a:t>
            </a:r>
            <a:r>
              <a:rPr lang="en-US" smtClean="0"/>
              <a:t>ru</a:t>
            </a:r>
            <a:r>
              <a:rPr lang="ru-RU" smtClean="0"/>
              <a:t>/</a:t>
            </a:r>
            <a:r>
              <a:rPr lang="en-US" smtClean="0"/>
              <a:t>mm</a:t>
            </a:r>
            <a:r>
              <a:rPr lang="ru-RU" smtClean="0"/>
              <a:t>/</a:t>
            </a:r>
            <a:r>
              <a:rPr lang="en-US" smtClean="0"/>
              <a:t>mpp</a:t>
            </a:r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r>
              <a:rPr lang="ru-RU" smtClean="0"/>
              <a:t> </a:t>
            </a:r>
          </a:p>
          <a:p>
            <a:pPr>
              <a:buFontTx/>
              <a:buNone/>
            </a:pPr>
            <a:endParaRPr lang="ru-RU" smtClean="0"/>
          </a:p>
        </p:txBody>
      </p:sp>
      <p:pic>
        <p:nvPicPr>
          <p:cNvPr id="12292" name="Picture 5" descr="z37001_6_tif_1000x1000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488" y="4724400"/>
            <a:ext cx="1728787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AutoShape 8" descr="orig"/>
          <p:cNvSpPr>
            <a:spLocks noChangeAspect="1" noChangeArrowheads="1"/>
          </p:cNvSpPr>
          <p:nvPr/>
        </p:nvSpPr>
        <p:spPr bwMode="auto">
          <a:xfrm>
            <a:off x="14922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AutoShape 10" descr="orig"/>
          <p:cNvSpPr>
            <a:spLocks noChangeAspect="1" noChangeArrowheads="1"/>
          </p:cNvSpPr>
          <p:nvPr/>
        </p:nvSpPr>
        <p:spPr bwMode="auto">
          <a:xfrm>
            <a:off x="14922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методические рекомендации по проведению школьного и муниципального этапа ВОШ  размещены на Методическом сайте ВОШ </a:t>
            </a:r>
            <a:r>
              <a:rPr lang="ru-RU" smtClean="0">
                <a:hlinkClick r:id="rId2"/>
              </a:rPr>
              <a:t>http://vserosolymp.rudn.ru/</a:t>
            </a:r>
            <a:r>
              <a:rPr lang="ru-RU" smtClean="0"/>
              <a:t>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288" y="620713"/>
          <a:ext cx="8280400" cy="562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351"/>
                <a:gridCol w="3052263"/>
                <a:gridCol w="2760306"/>
              </a:tblGrid>
              <a:tr h="838774">
                <a:tc>
                  <a:txBody>
                    <a:bodyPr/>
                    <a:lstStyle/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Творческая, рабочая группа 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2F7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 деятельности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2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Состав 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C2F7FE"/>
                    </a:solidFill>
                  </a:tcPr>
                </a:tc>
              </a:tr>
              <a:tr h="2221548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Предметно-методическая комиссия</a:t>
                      </a:r>
                      <a:endParaRPr lang="ru-RU" sz="2000" dirty="0"/>
                    </a:p>
                  </a:txBody>
                  <a:tcPr>
                    <a:solidFill>
                      <a:srgbClr val="D7CE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1.Подготовка текстов олимпиадных заданий школьного этапа ВОШ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2.Определение состава участников 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Муниципального этапа ВОШ</a:t>
                      </a:r>
                      <a:endParaRPr lang="ru-RU" sz="2000" dirty="0"/>
                    </a:p>
                  </a:txBody>
                  <a:tcPr>
                    <a:solidFill>
                      <a:srgbClr val="D7CE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Председатель: Бурова Ю.В.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6кл Николаева С.В.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7кл 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Щенникова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Ю.Э.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8кл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Кибирева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Н.В.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9кл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Скуточкина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Н.А.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10-11кл Бурова Ю.В.</a:t>
                      </a:r>
                      <a:endParaRPr lang="ru-RU" sz="2000" dirty="0"/>
                    </a:p>
                  </a:txBody>
                  <a:tcPr>
                    <a:solidFill>
                      <a:srgbClr val="D7CEF2"/>
                    </a:solidFill>
                  </a:tcPr>
                </a:tc>
              </a:tr>
              <a:tr h="255630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Предметное жюри</a:t>
                      </a:r>
                      <a:endParaRPr lang="ru-RU" dirty="0"/>
                    </a:p>
                  </a:txBody>
                  <a:tcPr>
                    <a:solidFill>
                      <a:srgbClr val="C2F7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1.Проверка работ муниципального этапа ВОШ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2.Первичный анализ олимпиадных работ</a:t>
                      </a:r>
                      <a:endParaRPr lang="ru-RU" dirty="0"/>
                    </a:p>
                  </a:txBody>
                  <a:tcPr>
                    <a:solidFill>
                      <a:srgbClr val="C2F7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Председатель: Бурова Ю.В.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Члены жюри: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Николаева С.В., </a:t>
                      </a:r>
                    </a:p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Кибирева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Н.В., </a:t>
                      </a:r>
                    </a:p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Павликова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Е.Ф.,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Скуточкина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Н.А.,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Щенникова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Ю.Э., Бурова Ю.В.</a:t>
                      </a:r>
                      <a:endParaRPr lang="ru-RU" dirty="0"/>
                    </a:p>
                  </a:txBody>
                  <a:tcPr>
                    <a:solidFill>
                      <a:srgbClr val="C2F7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>
                <a:solidFill>
                  <a:srgbClr val="800000"/>
                </a:solidFill>
              </a:rPr>
              <a:t>Профессиональные конкурсы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smtClean="0"/>
              <a:t>Педагогическая конференция (опыт работы);</a:t>
            </a:r>
          </a:p>
          <a:p>
            <a:r>
              <a:rPr lang="ru-RU" sz="2800" smtClean="0"/>
              <a:t>Учитель года;</a:t>
            </a:r>
          </a:p>
          <a:p>
            <a:r>
              <a:rPr lang="ru-RU" sz="2800" smtClean="0"/>
              <a:t>Сетевой проект для педагогов;</a:t>
            </a:r>
          </a:p>
          <a:p>
            <a:r>
              <a:rPr lang="ru-RU" sz="2800" smtClean="0"/>
              <a:t>Конференция «Путь в науку»;</a:t>
            </a:r>
          </a:p>
          <a:p>
            <a:r>
              <a:rPr lang="ru-RU" sz="2800" smtClean="0"/>
              <a:t>Семинары, мастер классы.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3600" b="1" smtClean="0">
                <a:solidFill>
                  <a:srgbClr val="B00000"/>
                </a:solidFill>
              </a:rPr>
              <a:t>Методические семинары:</a:t>
            </a:r>
            <a:endParaRPr lang="ru-RU" sz="3600" smtClean="0">
              <a:solidFill>
                <a:srgbClr val="B0000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92200"/>
            <a:ext cx="8229600" cy="5289550"/>
          </a:xfrm>
          <a:solidFill>
            <a:srgbClr val="F2F9FC"/>
          </a:solidFill>
        </p:spPr>
        <p:txBody>
          <a:bodyPr/>
          <a:lstStyle/>
          <a:p>
            <a:pPr>
              <a:defRPr/>
            </a:pPr>
            <a:r>
              <a:rPr lang="ru-RU" sz="2400" b="1" dirty="0" smtClean="0"/>
              <a:t>Заседание №2</a:t>
            </a:r>
            <a:endParaRPr lang="ru-RU" sz="2400" dirty="0" smtClean="0"/>
          </a:p>
          <a:p>
            <a:pPr>
              <a:buFontTx/>
              <a:buNone/>
              <a:defRPr/>
            </a:pPr>
            <a:r>
              <a:rPr lang="ru-RU" sz="2400" b="1" dirty="0" smtClean="0"/>
              <a:t>Семинар </a:t>
            </a:r>
            <a:r>
              <a:rPr lang="ru-RU" sz="2400" b="1" i="1" dirty="0" smtClean="0"/>
              <a:t>«Об использовании результатов ОГЭ, ЕГЭ за 2018год в преподавании географии в 2018-2019 </a:t>
            </a:r>
            <a:r>
              <a:rPr lang="ru-RU" sz="2400" b="1" i="1" dirty="0" err="1" smtClean="0"/>
              <a:t>уч.г</a:t>
            </a:r>
            <a:r>
              <a:rPr lang="ru-RU" sz="2400" b="1" i="1" dirty="0" smtClean="0"/>
              <a:t>.»</a:t>
            </a:r>
            <a:r>
              <a:rPr lang="ru-RU" b="1" i="1" dirty="0" smtClean="0"/>
              <a:t> </a:t>
            </a:r>
            <a:r>
              <a:rPr lang="ru-RU" sz="2800" dirty="0" smtClean="0"/>
              <a:t>-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2400" dirty="0" smtClean="0"/>
              <a:t>Анализ ЕГЭ, ОГЭ по географии в 2018 учебном году. (Бурова Ю.В.)</a:t>
            </a:r>
          </a:p>
          <a:p>
            <a:pPr>
              <a:buFontTx/>
              <a:buNone/>
              <a:defRPr/>
            </a:pPr>
            <a:r>
              <a:rPr lang="ru-RU" sz="2400" dirty="0" smtClean="0"/>
              <a:t>2.  Эффективные методики подготовки к ЕГЭ, ОГЭ по географии (мастер класс обучение коллег) </a:t>
            </a:r>
          </a:p>
          <a:p>
            <a:pPr>
              <a:buFontTx/>
              <a:buNone/>
              <a:defRPr/>
            </a:pPr>
            <a:r>
              <a:rPr lang="ru-RU" sz="2400" dirty="0" smtClean="0"/>
              <a:t>(Николаева С.В., </a:t>
            </a:r>
            <a:r>
              <a:rPr lang="ru-RU" sz="2400" dirty="0" err="1" smtClean="0"/>
              <a:t>Пряженцова</a:t>
            </a:r>
            <a:r>
              <a:rPr lang="ru-RU" sz="2400" dirty="0" smtClean="0"/>
              <a:t> М.Е., </a:t>
            </a:r>
            <a:r>
              <a:rPr lang="ru-RU" sz="2400" dirty="0" err="1" smtClean="0"/>
              <a:t>Щенникова</a:t>
            </a:r>
            <a:r>
              <a:rPr lang="ru-RU" sz="2400" dirty="0" smtClean="0"/>
              <a:t> Ю.Э.)</a:t>
            </a:r>
          </a:p>
          <a:p>
            <a:pPr>
              <a:defRPr/>
            </a:pPr>
            <a:r>
              <a:rPr lang="ru-RU" sz="2400" dirty="0" smtClean="0"/>
              <a:t>3. Разбор сложных вопросов ОГЭ </a:t>
            </a:r>
          </a:p>
          <a:p>
            <a:pPr>
              <a:buFontTx/>
              <a:buNone/>
              <a:defRPr/>
            </a:pPr>
            <a:r>
              <a:rPr lang="ru-RU" sz="2400" dirty="0" smtClean="0"/>
              <a:t>Николаева С.В. (15) </a:t>
            </a:r>
          </a:p>
          <a:p>
            <a:pPr>
              <a:buFontTx/>
              <a:buNone/>
              <a:defRPr/>
            </a:pPr>
            <a:r>
              <a:rPr lang="ru-RU" sz="2400" dirty="0" err="1" smtClean="0"/>
              <a:t>Пряженцова</a:t>
            </a:r>
            <a:r>
              <a:rPr lang="ru-RU" sz="2400" dirty="0" smtClean="0"/>
              <a:t> М.Е.(20)</a:t>
            </a:r>
          </a:p>
          <a:p>
            <a:pPr>
              <a:buFontTx/>
              <a:buNone/>
              <a:defRPr/>
            </a:pPr>
            <a:r>
              <a:rPr lang="ru-RU" sz="2400" dirty="0" err="1" smtClean="0"/>
              <a:t>Щенникова</a:t>
            </a:r>
            <a:r>
              <a:rPr lang="ru-RU" sz="2400" dirty="0" smtClean="0"/>
              <a:t> Ю.Э.(30)</a:t>
            </a:r>
          </a:p>
          <a:p>
            <a:pPr marL="457200" indent="-457200">
              <a:buFontTx/>
              <a:buNone/>
              <a:defRPr/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endParaRPr lang="ru-RU" sz="3600" smtClean="0">
              <a:solidFill>
                <a:srgbClr val="B000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453187"/>
          </a:xfrm>
          <a:solidFill>
            <a:srgbClr val="F2F9FC"/>
          </a:solidFill>
        </p:spPr>
        <p:txBody>
          <a:bodyPr/>
          <a:lstStyle/>
          <a:p>
            <a:r>
              <a:rPr lang="ru-RU" b="1" u="sng" smtClean="0"/>
              <a:t>№3</a:t>
            </a:r>
            <a:r>
              <a:rPr lang="ru-RU" b="1" smtClean="0"/>
              <a:t> </a:t>
            </a:r>
            <a:r>
              <a:rPr lang="ru-RU" smtClean="0">
                <a:solidFill>
                  <a:srgbClr val="800000"/>
                </a:solidFill>
              </a:rPr>
              <a:t>Мастер-класс «Формирование картографической грамотности обучающихся на уроках географии и во внеурочной деятельности» </a:t>
            </a:r>
            <a:r>
              <a:rPr lang="ru-RU" i="1" smtClean="0">
                <a:solidFill>
                  <a:srgbClr val="800000"/>
                </a:solidFill>
              </a:rPr>
              <a:t>(декабрь)</a:t>
            </a:r>
            <a:endParaRPr lang="ru-RU" i="1" u="sng" smtClean="0">
              <a:solidFill>
                <a:srgbClr val="800000"/>
              </a:solidFill>
            </a:endParaRPr>
          </a:p>
          <a:p>
            <a:pPr>
              <a:buFontTx/>
              <a:buNone/>
            </a:pPr>
            <a:r>
              <a:rPr lang="ru-RU" sz="2800" smtClean="0"/>
              <a:t>1. Использование географических карт на разных этапах урока </a:t>
            </a:r>
            <a:r>
              <a:rPr lang="ru-RU" sz="2400" smtClean="0"/>
              <a:t>(Хохлина М.М.МБОУ «Школа №1»)</a:t>
            </a:r>
          </a:p>
          <a:p>
            <a:pPr>
              <a:buFontTx/>
              <a:buNone/>
            </a:pPr>
            <a:r>
              <a:rPr lang="ru-RU" sz="2400" smtClean="0"/>
              <a:t>2. Эффективные методы обучения чтения географической карты (из опыта работы) (Павликова Е.Ф. МБОУ «Буревестниковская  школа»)</a:t>
            </a:r>
          </a:p>
          <a:p>
            <a:pPr>
              <a:buFontTx/>
              <a:buNone/>
            </a:pPr>
            <a:r>
              <a:rPr lang="ru-RU" sz="2800" smtClean="0"/>
              <a:t>3. Правила оформления контурных карт 5-6 классы (из опыта работы)</a:t>
            </a:r>
          </a:p>
          <a:p>
            <a:pPr>
              <a:buFontTx/>
              <a:buNone/>
            </a:pPr>
            <a:r>
              <a:rPr lang="ru-RU" sz="2800" smtClean="0"/>
              <a:t>4. Применение тематических карт на внеурочной деятельности (</a:t>
            </a:r>
            <a:r>
              <a:rPr lang="ru-RU" sz="2400" smtClean="0"/>
              <a:t>Костина Т.В.МБОУ «Шварихинская  школа»)</a:t>
            </a:r>
          </a:p>
          <a:p>
            <a:pPr>
              <a:buFontTx/>
              <a:buNone/>
            </a:pPr>
            <a:endParaRPr lang="ru-RU" sz="28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endParaRPr lang="ru-RU" sz="3600" smtClean="0">
              <a:solidFill>
                <a:srgbClr val="B00000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61037"/>
          </a:xfrm>
          <a:solidFill>
            <a:srgbClr val="F2F9FC"/>
          </a:solidFill>
        </p:spPr>
        <p:txBody>
          <a:bodyPr/>
          <a:lstStyle/>
          <a:p>
            <a:pPr>
              <a:buFontTx/>
              <a:buNone/>
              <a:defRPr/>
            </a:pPr>
            <a:r>
              <a:rPr lang="ru-RU" sz="2800" b="1" i="1" u="sng" dirty="0" smtClean="0"/>
              <a:t>№4</a:t>
            </a:r>
            <a:r>
              <a:rPr lang="ru-RU" sz="2800" b="1" u="sng" dirty="0" smtClean="0"/>
              <a:t>  </a:t>
            </a:r>
            <a:r>
              <a:rPr lang="ru-RU" sz="2800" b="1" dirty="0" smtClean="0">
                <a:solidFill>
                  <a:srgbClr val="800000"/>
                </a:solidFill>
              </a:rPr>
              <a:t>Круглый стол «</a:t>
            </a:r>
            <a:r>
              <a:rPr lang="ru-RU" sz="2800" dirty="0" smtClean="0">
                <a:solidFill>
                  <a:srgbClr val="800000"/>
                </a:solidFill>
              </a:rPr>
              <a:t>Методические приемы подготовки школьников к ВПР по географии</a:t>
            </a:r>
            <a:r>
              <a:rPr lang="ru-RU" sz="2800" b="1" dirty="0" smtClean="0">
                <a:solidFill>
                  <a:srgbClr val="800000"/>
                </a:solidFill>
              </a:rPr>
              <a:t>» (март)</a:t>
            </a:r>
            <a:endParaRPr lang="ru-RU" sz="2800" b="1" u="sng" dirty="0" smtClean="0">
              <a:solidFill>
                <a:srgbClr val="800000"/>
              </a:solidFill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ru-RU" sz="2400" dirty="0" smtClean="0"/>
              <a:t>Анализ ВПР по географии 6, 10-11 классы (Бурова Ю.В.)</a:t>
            </a:r>
          </a:p>
          <a:p>
            <a:pPr marL="457200" indent="-457200">
              <a:buFontTx/>
              <a:buAutoNum type="arabicPeriod" startAt="2"/>
              <a:defRPr/>
            </a:pPr>
            <a:r>
              <a:rPr lang="ru-RU" sz="2400" dirty="0" smtClean="0"/>
              <a:t>Эффективные методики подготовки к ВПР по географии (</a:t>
            </a:r>
            <a:r>
              <a:rPr lang="ru-RU" sz="2400" dirty="0" err="1" smtClean="0"/>
              <a:t>Пряженцова</a:t>
            </a:r>
            <a:r>
              <a:rPr lang="ru-RU" sz="2400" dirty="0" smtClean="0"/>
              <a:t> М.Е. МБОУ «</a:t>
            </a:r>
            <a:r>
              <a:rPr lang="ru-RU" sz="2400" dirty="0" err="1" smtClean="0"/>
              <a:t>Новинская</a:t>
            </a:r>
            <a:r>
              <a:rPr lang="ru-RU" sz="2400" dirty="0" smtClean="0"/>
              <a:t> школа»)</a:t>
            </a:r>
          </a:p>
          <a:p>
            <a:pPr marL="457200" indent="-457200">
              <a:buFontTx/>
              <a:buAutoNum type="arabicPeriod" startAt="2"/>
              <a:defRPr/>
            </a:pPr>
            <a:r>
              <a:rPr lang="ru-RU" sz="2400" dirty="0" smtClean="0"/>
              <a:t>Разбор сложных заданий ВПР (из опыта работы) (Карташова Е.С.)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endParaRPr lang="ru-RU" sz="3600" smtClean="0">
              <a:solidFill>
                <a:srgbClr val="B00000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61037"/>
          </a:xfrm>
          <a:solidFill>
            <a:srgbClr val="F2F9FC"/>
          </a:solidFill>
        </p:spPr>
        <p:txBody>
          <a:bodyPr/>
          <a:lstStyle/>
          <a:p>
            <a:pPr>
              <a:buFontTx/>
              <a:buNone/>
              <a:defRPr/>
            </a:pPr>
            <a:r>
              <a:rPr lang="ru-RU" sz="2800" b="1" i="1" u="sng" dirty="0" smtClean="0"/>
              <a:t>№5</a:t>
            </a:r>
            <a:r>
              <a:rPr lang="ru-RU" sz="2800" b="1" u="sng" dirty="0" smtClean="0"/>
              <a:t> </a:t>
            </a:r>
            <a:r>
              <a:rPr lang="ru-RU" sz="2800" b="1" dirty="0" smtClean="0"/>
              <a:t>Круглый стол «Работа с учебным текстом, диаграммами, схемами на уроках географии как одна из форм развития коммуникативных компетенций обучающихся» (апрель)</a:t>
            </a:r>
            <a:endParaRPr lang="ru-RU" sz="2800" b="1" u="sng" dirty="0" smtClean="0"/>
          </a:p>
          <a:p>
            <a:pPr marL="514350" indent="-514350">
              <a:buFontTx/>
              <a:buAutoNum type="arabicPeriod"/>
              <a:defRPr/>
            </a:pPr>
            <a:r>
              <a:rPr lang="ru-RU" sz="2800" dirty="0" smtClean="0"/>
              <a:t>Примеры использования разных видов работ с текстом учебника и его </a:t>
            </a:r>
            <a:r>
              <a:rPr lang="ru-RU" sz="2800" dirty="0" err="1" smtClean="0"/>
              <a:t>внетекстовыми</a:t>
            </a:r>
            <a:r>
              <a:rPr lang="ru-RU" sz="2800" dirty="0" smtClean="0"/>
              <a:t> компонентами (от традиционных к инновационным). (Малышев А.Н.)</a:t>
            </a:r>
          </a:p>
          <a:p>
            <a:pPr marL="514350" indent="-514350">
              <a:buFontTx/>
              <a:buAutoNum type="arabicPeriod"/>
              <a:defRPr/>
            </a:pPr>
            <a:r>
              <a:rPr lang="ru-RU" sz="2400" dirty="0" smtClean="0"/>
              <a:t>Построение и чтение климатических диаграмм.</a:t>
            </a:r>
          </a:p>
          <a:p>
            <a:pPr marL="514350" indent="-514350">
              <a:buFontTx/>
              <a:buNone/>
              <a:defRPr/>
            </a:pPr>
            <a:r>
              <a:rPr lang="ru-RU" sz="2400" dirty="0" smtClean="0"/>
              <a:t>(</a:t>
            </a:r>
            <a:r>
              <a:rPr lang="ru-RU" sz="2400" dirty="0" err="1" smtClean="0"/>
              <a:t>Скуточкина</a:t>
            </a:r>
            <a:r>
              <a:rPr lang="ru-RU" sz="2400" dirty="0" smtClean="0"/>
              <a:t> Н.А.)</a:t>
            </a:r>
          </a:p>
          <a:p>
            <a:pPr marL="514350" indent="-514350">
              <a:buFontTx/>
              <a:buNone/>
              <a:defRPr/>
            </a:pPr>
            <a:r>
              <a:rPr lang="ru-RU" sz="2800" dirty="0" smtClean="0"/>
              <a:t>3. Применение и построение тематических таблиц по разделу «Физическая география России» (Лебедев В.Г.)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800000"/>
                </a:solidFill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848600" cy="576263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800000"/>
                </a:solidFill>
              </a:rPr>
              <a:t>Повестка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55650" y="765175"/>
            <a:ext cx="7991475" cy="5399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1</a:t>
            </a:r>
            <a:r>
              <a:rPr lang="ru-RU" sz="2400" smtClean="0"/>
              <a:t>. Анализ деятельности РМО за 2017-2018 уч.год. Методические рекомендации по преподаванию географии в 2018-2019 уч.году (Бурова ЮВ)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2. Современные подходы к организации к организации урока в условиях ФГОС. (Николаева С.В. МБОУ «Доскинская школа»).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/>
              <a:t>3. Развитие познавательного интереса учащихся через внеурочную деятельность.  (Пряженцова М.Е.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/>
              <a:t>    МБОУ «Новинская школа»).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/>
              <a:t>4. Планирование работы РМО учителей географии на 2018-19 уч год.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/>
              <a:t>5. Конкурсы для педагогов и учащихся на 2018-19 учебный год.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/>
              <a:t>6. Проведение семинаров в 2018-19 уч году.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95288" y="1557338"/>
            <a:ext cx="7632700" cy="10795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B00000"/>
                </a:solidFill>
              </a:rPr>
              <a:t>Анализ деятельности РМО за</a:t>
            </a:r>
            <a:br>
              <a:rPr lang="ru-RU" sz="3200" b="1" smtClean="0">
                <a:solidFill>
                  <a:srgbClr val="B00000"/>
                </a:solidFill>
              </a:rPr>
            </a:br>
            <a:r>
              <a:rPr lang="ru-RU" sz="3200" b="1" smtClean="0">
                <a:solidFill>
                  <a:srgbClr val="B00000"/>
                </a:solidFill>
              </a:rPr>
              <a:t>     2017-2018 уч.год</a:t>
            </a:r>
            <a:r>
              <a:rPr lang="ru-RU" sz="3600" b="1" smtClean="0">
                <a:solidFill>
                  <a:srgbClr val="B00000"/>
                </a:solidFill>
              </a:rPr>
              <a:t>.</a:t>
            </a:r>
            <a:br>
              <a:rPr lang="ru-RU" sz="3600" b="1" smtClean="0">
                <a:solidFill>
                  <a:srgbClr val="B00000"/>
                </a:solidFill>
              </a:rPr>
            </a:br>
            <a:r>
              <a:rPr lang="ru-RU" sz="1800" b="1" smtClean="0"/>
              <a:t>    </a:t>
            </a:r>
            <a:r>
              <a:rPr lang="ru-RU" sz="3200" b="1" smtClean="0">
                <a:solidFill>
                  <a:srgbClr val="800000"/>
                </a:solidFill>
              </a:rPr>
              <a:t>Методическая тема:</a:t>
            </a:r>
            <a:r>
              <a:rPr lang="ru-RU" sz="3200" b="1" smtClean="0">
                <a:solidFill>
                  <a:schemeClr val="tx1"/>
                </a:solidFill>
              </a:rPr>
              <a:t> </a:t>
            </a:r>
            <a:r>
              <a:rPr lang="ru-RU" sz="2800" b="1" smtClean="0">
                <a:solidFill>
                  <a:schemeClr val="tx1"/>
                </a:solidFill>
              </a:rPr>
              <a:t/>
            </a:r>
            <a:br>
              <a:rPr lang="ru-RU" sz="2800" b="1" smtClean="0">
                <a:solidFill>
                  <a:schemeClr val="tx1"/>
                </a:solidFill>
              </a:rPr>
            </a:br>
            <a:r>
              <a:rPr lang="ru-RU" sz="2800" b="1" smtClean="0"/>
              <a:t>«</a:t>
            </a:r>
            <a:r>
              <a:rPr lang="ru-RU" sz="2800" smtClean="0"/>
              <a:t>Совершенствование уровня педагогического мастерства и профессиональных компетенций учителя географии»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68313" y="3573463"/>
            <a:ext cx="8229600" cy="2768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b="1" smtClean="0">
                <a:solidFill>
                  <a:srgbClr val="800000"/>
                </a:solidFill>
              </a:rPr>
              <a:t>Цель:</a:t>
            </a:r>
          </a:p>
          <a:p>
            <a:pPr algn="ctr" eaLnBrk="1" hangingPunct="1">
              <a:buFontTx/>
              <a:buNone/>
            </a:pPr>
            <a:r>
              <a:rPr lang="ru-RU" sz="2800" smtClean="0">
                <a:solidFill>
                  <a:srgbClr val="800000"/>
                </a:solidFill>
              </a:rPr>
              <a:t>      </a:t>
            </a:r>
            <a:r>
              <a:rPr lang="ru-RU" sz="2800" smtClean="0"/>
              <a:t>создание условий для развития педагогического мастерства, повышение уровня профессионального саморазвития учителей, внедрение инновационных технологий в образовательный процесс</a:t>
            </a:r>
            <a:r>
              <a:rPr lang="ru-RU" smtClean="0"/>
              <a:t> </a:t>
            </a:r>
            <a:r>
              <a:rPr lang="ru-RU" sz="2800" smtClean="0"/>
              <a:t>.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848600" cy="503238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820000"/>
                </a:solidFill>
              </a:rPr>
              <a:t>Задачи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7921625" cy="5400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smtClean="0"/>
              <a:t>содействовать обновлению структуры и содержания образования, при	введении в практику федеральных государственных образовательных стандартов;	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 повышать эффективность уроков географии через использование		современных педагогических технологий и методических приемов;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 оказывать методическую поддержку в организации сопровождения развития одаренных детей через вовлечение их в исследовательскую и проектную деятельность;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- создавать условий для получения прочных знаний и умений, результативности сдачи ОГЭ и ЕГЭ;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- обобщение передового педагогического опыта (через участие в конкурсах, конференциях различного уровня, творческие отчеты, формирование портфолио педагога и т.д.).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- более качественно проводить подготовку учащихся к предметным олимпиадам.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696200" cy="1296988"/>
          </a:xfrm>
        </p:spPr>
        <p:txBody>
          <a:bodyPr/>
          <a:lstStyle/>
          <a:p>
            <a:r>
              <a:rPr lang="ru-RU" sz="3200" b="1" smtClean="0">
                <a:solidFill>
                  <a:srgbClr val="A50021"/>
                </a:solidFill>
              </a:rPr>
              <a:t>Формы взаимодействия учителей географии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r>
              <a:rPr lang="ru-RU" smtClean="0"/>
              <a:t>Семинары,</a:t>
            </a:r>
            <a:r>
              <a:rPr lang="ru-RU" b="1" smtClean="0"/>
              <a:t> </a:t>
            </a:r>
            <a:r>
              <a:rPr lang="ru-RU" smtClean="0"/>
              <a:t>методические совещания;</a:t>
            </a:r>
          </a:p>
          <a:p>
            <a:r>
              <a:rPr lang="ru-RU" smtClean="0"/>
              <a:t>Открытые уроки и мастер-классы;</a:t>
            </a:r>
          </a:p>
          <a:p>
            <a:r>
              <a:rPr lang="ru-RU" smtClean="0"/>
              <a:t> Районные конкурсы для учащихся;</a:t>
            </a:r>
          </a:p>
          <a:p>
            <a:r>
              <a:rPr lang="ru-RU" smtClean="0"/>
              <a:t> Профессиональные конкурсы учителей;</a:t>
            </a:r>
          </a:p>
          <a:p>
            <a:r>
              <a:rPr lang="ru-RU" smtClean="0"/>
              <a:t>Сетевые проекты.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800000"/>
                </a:solidFill>
              </a:rPr>
              <a:t>Проведенные мероприятия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u="sng" smtClean="0">
                <a:solidFill>
                  <a:srgbClr val="B00000"/>
                </a:solidFill>
              </a:rPr>
              <a:t>Семинар №1</a:t>
            </a:r>
          </a:p>
          <a:p>
            <a:r>
              <a:rPr lang="ru-RU" sz="2400" smtClean="0"/>
              <a:t>«Особенности организация внеурочной деятельности в информационно- образовательной среде» -  </a:t>
            </a:r>
            <a:r>
              <a:rPr lang="ru-RU" sz="2400" b="1" smtClean="0"/>
              <a:t>Николаева С.В., </a:t>
            </a:r>
            <a:r>
              <a:rPr lang="ru-RU" sz="2400" smtClean="0"/>
              <a:t> учитель географии МБОУ «Доскинская школа».</a:t>
            </a:r>
          </a:p>
          <a:p>
            <a:pPr>
              <a:buFontTx/>
              <a:buNone/>
            </a:pPr>
            <a:endParaRPr lang="ru-RU" sz="2400" smtClean="0"/>
          </a:p>
          <a:p>
            <a:r>
              <a:rPr lang="ru-RU" sz="2400" smtClean="0"/>
              <a:t>«Использование современных инновационных технологий для активации познавательной деятельности и творческого потенциала на уроках географии» - </a:t>
            </a:r>
            <a:r>
              <a:rPr lang="ru-RU" sz="2400" b="1" smtClean="0"/>
              <a:t>Кибирева Н.В.</a:t>
            </a:r>
            <a:r>
              <a:rPr lang="ru-RU" sz="2400" smtClean="0"/>
              <a:t> МБОУ «Лакшинская школа».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498600"/>
          </a:xfrm>
        </p:spPr>
        <p:txBody>
          <a:bodyPr/>
          <a:lstStyle/>
          <a:p>
            <a:r>
              <a:rPr lang="ru-RU" sz="2800" smtClean="0"/>
              <a:t>Мастер-класс </a:t>
            </a:r>
            <a:r>
              <a:rPr lang="ru-RU" sz="2800" b="1" smtClean="0"/>
              <a:t>«Об использовании результатов ОГЭ, ЕГЭ за 2017год в преподавании географии</a:t>
            </a:r>
            <a:endParaRPr lang="ru-RU" sz="40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smtClean="0"/>
              <a:t>Разбор сложных вопросов ОГЭ. -  </a:t>
            </a:r>
            <a:r>
              <a:rPr lang="ru-RU" sz="2400" b="1" smtClean="0"/>
              <a:t>Павликова Е.Ф. </a:t>
            </a:r>
            <a:r>
              <a:rPr lang="ru-RU" sz="2400" smtClean="0"/>
              <a:t>учитель географии МБОУ «Буревесниковская школа»,</a:t>
            </a:r>
            <a:r>
              <a:rPr lang="ru-RU" sz="2400" b="1" smtClean="0"/>
              <a:t>  </a:t>
            </a:r>
          </a:p>
          <a:p>
            <a:pPr>
              <a:lnSpc>
                <a:spcPct val="80000"/>
              </a:lnSpc>
            </a:pPr>
            <a:r>
              <a:rPr lang="ru-RU" sz="2400" b="1" smtClean="0"/>
              <a:t>Скуточкина Н.А. </a:t>
            </a:r>
            <a:r>
              <a:rPr lang="ru-RU" sz="2400" smtClean="0"/>
              <a:t>учитель географии МБОУ «Школа №6»,</a:t>
            </a:r>
            <a:r>
              <a:rPr lang="ru-RU" sz="2400" b="1" smtClean="0"/>
              <a:t> </a:t>
            </a:r>
          </a:p>
          <a:p>
            <a:pPr>
              <a:lnSpc>
                <a:spcPct val="80000"/>
              </a:lnSpc>
            </a:pPr>
            <a:r>
              <a:rPr lang="ru-RU" sz="2400" b="1" smtClean="0"/>
              <a:t>Николаева С.В</a:t>
            </a:r>
            <a:r>
              <a:rPr lang="ru-RU" sz="2400" smtClean="0"/>
              <a:t>. учитель географии МБОУ «Доскинская школа»,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Эффективные методики подготовки к ОГЭ по географии. –</a:t>
            </a:r>
            <a:endParaRPr lang="ru-RU" sz="2400" b="1" smtClean="0"/>
          </a:p>
          <a:p>
            <a:pPr>
              <a:lnSpc>
                <a:spcPct val="80000"/>
              </a:lnSpc>
            </a:pPr>
            <a:r>
              <a:rPr lang="ru-RU" sz="2400" b="1" smtClean="0"/>
              <a:t>Карташова Е.С.</a:t>
            </a:r>
            <a:r>
              <a:rPr lang="ru-RU" sz="2400" smtClean="0"/>
              <a:t> учитель географии МБОУ «Комаровская школа», </a:t>
            </a:r>
            <a:endParaRPr lang="ru-RU" sz="2400" b="1" smtClean="0"/>
          </a:p>
          <a:p>
            <a:pPr>
              <a:lnSpc>
                <a:spcPct val="80000"/>
              </a:lnSpc>
            </a:pPr>
            <a:r>
              <a:rPr lang="ru-RU" sz="2400" b="1" smtClean="0"/>
              <a:t>Марков А.А.</a:t>
            </a:r>
            <a:r>
              <a:rPr lang="ru-RU" sz="2400" smtClean="0"/>
              <a:t> учитель географии МБОУ «Дуденевская школа»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Анализ ВПР по географии. – </a:t>
            </a:r>
            <a:endParaRPr lang="ru-RU" sz="2400" b="1" smtClean="0"/>
          </a:p>
          <a:p>
            <a:pPr>
              <a:lnSpc>
                <a:spcPct val="80000"/>
              </a:lnSpc>
            </a:pPr>
            <a:r>
              <a:rPr lang="ru-RU" sz="2400" b="1" smtClean="0"/>
              <a:t>Пряженцова М.Е.</a:t>
            </a:r>
            <a:r>
              <a:rPr lang="ru-RU" sz="2400" smtClean="0"/>
              <a:t> учитель географии МБОУ «Новинская школа»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A50021"/>
                </a:solidFill>
              </a:rPr>
              <a:t>Открытые уроки</a:t>
            </a:r>
            <a:endParaRPr lang="ru-RU" sz="3600" smtClean="0"/>
          </a:p>
        </p:txBody>
      </p:sp>
      <p:graphicFrame>
        <p:nvGraphicFramePr>
          <p:cNvPr id="6171" name="Group 27"/>
          <p:cNvGraphicFramePr>
            <a:graphicFrameLocks noGrp="1"/>
          </p:cNvGraphicFramePr>
          <p:nvPr>
            <p:ph idx="1"/>
          </p:nvPr>
        </p:nvGraphicFramePr>
        <p:xfrm>
          <a:off x="395288" y="1341438"/>
          <a:ext cx="8229600" cy="368808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Методическая тема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«Использование современных образовательных технологий на уроках географии в системе ФГОС»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Щенникова Ю.Э.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«Подготовка обучающихся к ОГЭ на уроках географии»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Костина Т.В.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233" name="TextBox 3"/>
          <p:cNvSpPr txBox="1">
            <a:spLocks noChangeArrowheads="1"/>
          </p:cNvSpPr>
          <p:nvPr/>
        </p:nvSpPr>
        <p:spPr bwMode="auto">
          <a:xfrm>
            <a:off x="611188" y="5013325"/>
            <a:ext cx="830262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 Презентация опыта работы «Алгоритм работы с таблицами, </a:t>
            </a:r>
          </a:p>
          <a:p>
            <a:r>
              <a:rPr lang="ru-RU" sz="2400"/>
              <a:t>схемами, рисунками при подготовке к ОГЭ».  Кибирева Н.В., </a:t>
            </a:r>
          </a:p>
          <a:p>
            <a:r>
              <a:rPr lang="ru-RU" sz="2400"/>
              <a:t>учитель географии МБОУ "Лакшинская школа".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800000"/>
                </a:solidFill>
              </a:rPr>
              <a:t>Из опыта работы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mtClean="0"/>
              <a:t>«Современные подходы к организации к организации урока в условиях ФГОС».</a:t>
            </a:r>
          </a:p>
          <a:p>
            <a:pPr algn="ctr">
              <a:buFontTx/>
              <a:buNone/>
            </a:pPr>
            <a:r>
              <a:rPr lang="ru-RU" sz="2400" smtClean="0">
                <a:solidFill>
                  <a:srgbClr val="800000"/>
                </a:solidFill>
              </a:rPr>
              <a:t>Николаева С.В. МБОУ «Доскинская школа»</a:t>
            </a:r>
          </a:p>
          <a:p>
            <a:pPr>
              <a:buFont typeface="Wingdings" pitchFamily="2" charset="2"/>
              <a:buChar char="ü"/>
            </a:pPr>
            <a:r>
              <a:rPr lang="ru-RU" smtClean="0"/>
              <a:t> «Развитие познавательного интереса учащихся через внеурочную деятельность».</a:t>
            </a:r>
          </a:p>
          <a:p>
            <a:pPr algn="ctr">
              <a:buFontTx/>
              <a:buNone/>
            </a:pPr>
            <a:r>
              <a:rPr lang="ru-RU" sz="2400" smtClean="0">
                <a:solidFill>
                  <a:srgbClr val="800000"/>
                </a:solidFill>
              </a:rPr>
              <a:t> Пряженцова М.Е. МБОУ «Новинская СОШ»</a:t>
            </a:r>
          </a:p>
          <a:p>
            <a:pPr>
              <a:buFont typeface="Wingdings" pitchFamily="2" charset="2"/>
              <a:buChar char="ü"/>
            </a:pPr>
            <a:endParaRPr lang="ru-RU" sz="240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917</Words>
  <Application>Microsoft Office PowerPoint</Application>
  <PresentationFormat>Экран (4:3)</PresentationFormat>
  <Paragraphs>123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Times New Roman</vt:lpstr>
      <vt:lpstr>Arial</vt:lpstr>
      <vt:lpstr>Calibri</vt:lpstr>
      <vt:lpstr>Wingdings</vt:lpstr>
      <vt:lpstr>Оформление по умолчанию</vt:lpstr>
      <vt:lpstr>Слайд 1</vt:lpstr>
      <vt:lpstr>Повестка</vt:lpstr>
      <vt:lpstr>Анализ деятельности РМО за      2017-2018 уч.год.     Методическая тема:  «Совершенствование уровня педагогического мастерства и профессиональных компетенций учителя географии»</vt:lpstr>
      <vt:lpstr>Задачи</vt:lpstr>
      <vt:lpstr>Формы взаимодействия учителей географии</vt:lpstr>
      <vt:lpstr>Проведенные мероприятия</vt:lpstr>
      <vt:lpstr>Мастер-класс «Об использовании результатов ОГЭ, ЕГЭ за 2017год в преподавании географии</vt:lpstr>
      <vt:lpstr>Открытые уроки</vt:lpstr>
      <vt:lpstr>Из опыта работы</vt:lpstr>
      <vt:lpstr>План работы на 2018-2019 уч. год</vt:lpstr>
      <vt:lpstr>Всероссийская олимпиада школьников 2018г</vt:lpstr>
      <vt:lpstr>Слайд 12</vt:lpstr>
      <vt:lpstr>Слайд 13</vt:lpstr>
      <vt:lpstr>Профессиональные конкурсы</vt:lpstr>
      <vt:lpstr>Методические семинары:</vt:lpstr>
      <vt:lpstr>Слайд 16</vt:lpstr>
      <vt:lpstr>Слайд 17</vt:lpstr>
      <vt:lpstr>Слайд 18</vt:lpstr>
      <vt:lpstr>Спасибо за внимание!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Anton</cp:lastModifiedBy>
  <cp:revision>104</cp:revision>
  <dcterms:created xsi:type="dcterms:W3CDTF">2012-08-12T16:04:58Z</dcterms:created>
  <dcterms:modified xsi:type="dcterms:W3CDTF">2018-09-26T13:34:18Z</dcterms:modified>
</cp:coreProperties>
</file>