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1" r:id="rId3"/>
    <p:sldId id="295" r:id="rId4"/>
    <p:sldId id="302" r:id="rId5"/>
    <p:sldId id="303" r:id="rId6"/>
    <p:sldId id="296" r:id="rId7"/>
    <p:sldId id="311" r:id="rId8"/>
    <p:sldId id="304" r:id="rId9"/>
    <p:sldId id="297" r:id="rId10"/>
    <p:sldId id="312" r:id="rId11"/>
    <p:sldId id="305" r:id="rId12"/>
    <p:sldId id="306" r:id="rId13"/>
    <p:sldId id="307" r:id="rId14"/>
    <p:sldId id="309" r:id="rId15"/>
    <p:sldId id="310" r:id="rId16"/>
    <p:sldId id="317" r:id="rId17"/>
    <p:sldId id="313" r:id="rId18"/>
    <p:sldId id="314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6" r:id="rId29"/>
    <p:sldId id="327" r:id="rId30"/>
    <p:sldId id="328" r:id="rId31"/>
    <p:sldId id="329" r:id="rId32"/>
    <p:sldId id="330" r:id="rId33"/>
    <p:sldId id="337" r:id="rId34"/>
    <p:sldId id="331" r:id="rId35"/>
    <p:sldId id="332" r:id="rId36"/>
    <p:sldId id="333" r:id="rId37"/>
    <p:sldId id="335" r:id="rId38"/>
    <p:sldId id="334" r:id="rId3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7208" autoAdjust="0"/>
  </p:normalViewPr>
  <p:slideViewPr>
    <p:cSldViewPr>
      <p:cViewPr varScale="1">
        <p:scale>
          <a:sx n="95" d="100"/>
          <a:sy n="95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115A72-26B1-45FF-9FC0-044DB0EDA396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88FB27-87B2-4C62-AB79-BEF3D34CD7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3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499B53-D766-4A6E-A12F-1C322228E462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AC72C4-757B-47FF-98C3-02F396781F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73E6E3-B655-4831-B1EC-82E5051C20CE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7DCA7-3194-477A-8418-CE3ED135C0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6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D028-09EA-4115-9398-2245BD72F6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1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D5C5-7436-47BA-8962-54A8C30C50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010CB-4FE4-41E4-8452-F544F27C8D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9B18-CBFD-41BB-A748-215E60F12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7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EF0A-C198-491C-89F9-9FD3AB2343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CB65-7922-4DFD-814D-395E6AC8B6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16472-BA58-4D18-8C0A-4269A9BABD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D1D2-AD83-4BA5-AB21-0B0DB4579B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E523-1474-4048-BB4D-CCF920B930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6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2B2B2-920C-4FFE-9950-1678F58B6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5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77B18E3-7F9A-40DA-ABC8-9B3A1DF241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95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к разработке дополнительной общеобразовательной (общеразвивающей) программы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4427538" y="4652963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Н.А. Михеева, заместитель директора МБУ ДО «ЦВР»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3276600" y="63087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Г.Богородск,2019г.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</a:t>
            </a:r>
            <a:endParaRPr lang="ru-RU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обеспечивать обучение по индивидуальному учебному плану, в том числе ускоренное обучение, в пределах осваиваемой ДООП, что осуществляется в порядке, установленном локальными нормативными актами организации, осуществляющей образовательную деятельность (ФЗ № 273,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34, п.3)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способствовать решению инклюзивного образования, направленного на «обеспечение равного доступа к образованию для всех обучающихся с учетом разнообразия особых образовательных потребностей и условий для получения образования обучающимися с ограниченными возможностями » (ФЗ № 273,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79, п.3-4)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особенностей обучающихся могут осуществляться в очной, очно-заочной или заочной форме (ФЗ № 273,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17, п.2)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15748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«Методическое письмо </a:t>
            </a:r>
            <a:r>
              <a:rPr 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структуре дополнительной общеобразовательной (общеразвивающей) программы» </a:t>
            </a:r>
            <a:r>
              <a:rPr 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экспертизе в НМЭC ГБОУ ДПО НИРО) </a:t>
            </a:r>
            <a: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http://www.niro.nnov.ru/?id=28013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133600"/>
            <a:ext cx="78867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структура дополнительной общеобразовательной общеразвивающей программы (ДООП) является ориентировочной для разработчика, который учитывает содержательно-тематическую специфику и условия ее реализации в конкретной организации дополнительного образования.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разделы должны иметь корреляции с направленностью, содержанием и уровнем сложности данной программы.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МЕТОДИЧЕСКИЕ РЕКОМЕНДАЦИИ ПО ПРОЕКТИРОВАНИЮ ДОПОЛНИТЕЛЬНЫХ ОБЩЕРАЗВИВАЮЩИХ ПРОГРАММ (ВКЛЮЧАЯ РАЗНОУРОВНЕВЫЕ ПРОГРАММЫ)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МИНИСТЕРСТВО ОБРАЗОВАНИЯ И НАУКИ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РОССИЙСКОЙ ФЕДЕРАЦИИ ПИСЬМО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от 18 ноября 2015 г. N 09-3242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5017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(составлению) дополнительной общеобразовательной общеразвивающей программы (авторы-составители: преподаватели кафедры теории и практики воспитания и дополнительного образования ГБОУ ДПО НИРО) http://www.niro.nnov.ru/?id=32194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569325" cy="436721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Специфика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материал программы дополнительного образования детей должны быть организованы по принципу дифференциации в соответствии со следующими уровнями сложности: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“Стартовый уровень”.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“Базовый уровень”.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“Продвинутый уровень”.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содержательно-тематического направления программы. Также предполагает углубленное изучение содержания программы и доступ к около профессиональным и профессиональным знаниям в рамках содержательно-тематического направления программы». 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0" y="2060575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Стр 26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14303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 программы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4" name="Объект 5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764088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плана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4319587" cy="497998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sz="700" smtClean="0"/>
              <a:t>	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«О направлении информации» / Методические рекомендации по проектированию дополнительных общеразвивающих программ (включая разноуровневые программы)» (от 18 ноября 2015 г. № 09-3242) 	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где, когда и кем утверждена дополнительная образовательная программа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дополнительной общеобразовательной программы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детей, на которых рассчитана программа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должность автора(ов)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города, населенного пункта, в котором реализуется программа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700"/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разработки программы</a:t>
            </a:r>
            <a:endParaRPr lang="ru-RU" sz="1500" smtClean="0">
              <a:latin typeface="Times New Roman" panose="02020603050405020304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</a:pPr>
            <a:endParaRPr lang="ru-RU" sz="700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482850" y="173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t="19492" r="32324" b="8392"/>
          <a:stretch>
            <a:fillRect/>
          </a:stretch>
        </p:blipFill>
        <p:spPr bwMode="auto">
          <a:xfrm>
            <a:off x="4614863" y="393700"/>
            <a:ext cx="4376737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программы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123950" y="21828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2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</a:t>
            </a:r>
          </a:p>
          <a:p>
            <a:pPr eaLnBrk="1" hangingPunct="1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</a:t>
            </a:r>
          </a:p>
          <a:p>
            <a:pPr eaLnBrk="1" hangingPunct="1"/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424862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(общая характеристика программы / комплекс основных характеристик программы) 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2532" name="Объект 7"/>
          <p:cNvSpPr>
            <a:spLocks noGrp="1"/>
          </p:cNvSpPr>
          <p:nvPr>
            <p:ph idx="1"/>
          </p:nvPr>
        </p:nvSpPr>
        <p:spPr>
          <a:xfrm>
            <a:off x="358775" y="1225550"/>
            <a:ext cx="8426450" cy="4784725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дополнительной образовательной программы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дополнительной образовательной программы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данной образовательной программы от уже существующих в этой области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программы: сроки реализации образовательной программы (продолжительность образовательного процесса, этапы)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режим занятий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и способы их проверки</a:t>
            </a:r>
          </a:p>
          <a:p>
            <a:pPr eaLnBrk="1" hangingPunct="1">
              <a:defRPr/>
            </a:pPr>
            <a:r>
              <a:rPr 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подведения итогов реализации образовательной программы (выставки, фестивали, соревнования, учебно­исследовательские конференции и т.д.)</a:t>
            </a:r>
            <a:r>
              <a:rPr lang="ru-RU" sz="2400" smtClean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</a:b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техническая, естественнонаучная, физкультурно-спортивная, художественная, туристско-краеведческая, социально-педагогическая. Здесь же указывается общее направление деятельности либо основной вид деятельности.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3690938"/>
          <a:ext cx="7886700" cy="62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4900"/>
                        </a:lnSpc>
                        <a:spcAft>
                          <a:spcPts val="0"/>
                        </a:spcAft>
                      </a:pPr>
                      <a:r>
                        <a:rPr lang="ru-RU" sz="4900" spc="-50">
                          <a:effectLst/>
                        </a:rPr>
                        <a:t>Направленность</a:t>
                      </a:r>
                      <a:endParaRPr lang="ru-RU" sz="4900" b="1" spc="-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060575"/>
          <a:ext cx="8047037" cy="4598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7037"/>
              </a:tblGrid>
              <a:tr h="4598988">
                <a:tc>
                  <a:txBody>
                    <a:bodyPr/>
                    <a:lstStyle/>
                    <a:p>
                      <a:pPr marL="1524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направленности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деятельности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образовательная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на основе социального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заказа</a:t>
                      </a:r>
                    </a:p>
                    <a:p>
                      <a:pPr marL="1524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 указать через какие виды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реализуется программа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отметить, на основе чего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программа и какому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сложности она соответствует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(ознакомительный, базовый,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углубленный)</a:t>
                      </a:r>
                    </a:p>
                    <a:p>
                      <a:pPr marL="1524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сложности программы: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стартовый, базовый,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углубненный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19700" y="2960688"/>
          <a:ext cx="2800350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0350"/>
              </a:tblGrid>
              <a:tr h="1676400">
                <a:tc>
                  <a:txBody>
                    <a:bodyPr/>
                    <a:lstStyle/>
                    <a:p>
                      <a:pPr indent="-279400" algn="ctr">
                        <a:lnSpc>
                          <a:spcPts val="2135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разработана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(или «с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учетом»)... (требований</a:t>
                      </a:r>
                      <a:r>
                        <a:rPr lang="ru-RU" sz="1700" i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700" i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или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методических разработок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каких авторов).</a:t>
                      </a:r>
                      <a:endParaRPr lang="ru-RU" sz="1700" i="1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77" name="Rectangle 2"/>
          <p:cNvSpPr>
            <a:spLocks noChangeArrowheads="1"/>
          </p:cNvSpPr>
          <p:nvPr/>
        </p:nvSpPr>
        <p:spPr bwMode="auto">
          <a:xfrm>
            <a:off x="3171825" y="31638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pic>
        <p:nvPicPr>
          <p:cNvPr id="19478" name="Рисунок 3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57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Rectangle 3"/>
          <p:cNvSpPr>
            <a:spLocks noChangeArrowheads="1"/>
          </p:cNvSpPr>
          <p:nvPr/>
        </p:nvSpPr>
        <p:spPr bwMode="auto">
          <a:xfrm>
            <a:off x="3171825" y="31638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120062" cy="4692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 должно базироваться на фактах - цитатах из нормативных документов, результатах научных исследований, социологических опросов (и др.) подтверждающих необходимость и полезность данной программы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должна соответствовать основным направлениям современного развития страны и общества; социальному заказу со стороны родителей; достижениям в сфере науки, техники, культуры и искусства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Актуальность программы обусловлена тем,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что в настоящее          время...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К числу наиболее актуальных проблем относится...</a:t>
            </a:r>
          </a:p>
        </p:txBody>
      </p:sp>
      <p:pic>
        <p:nvPicPr>
          <p:cNvPr id="20484" name="Рисунок 3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19550"/>
            <a:ext cx="57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9330" r="3329" b="15448"/>
          <a:stretch>
            <a:fillRect/>
          </a:stretch>
        </p:blipFill>
        <p:spPr bwMode="auto">
          <a:xfrm>
            <a:off x="255588" y="1341438"/>
            <a:ext cx="88884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5257800" cy="459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4597400"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Раскрываются особенности реализации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программы, отличающие ее от других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выбранной образовательной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marL="1397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Рассматриваются основные идеи,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придающие программе своеобразие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особенности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позволяют продемонстрировать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анализ имеющихся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аналогичных ДООП</a:t>
                      </a:r>
                    </a:p>
                    <a:p>
                      <a:pPr marL="139700" indent="-368300" algn="l">
                        <a:lnSpc>
                          <a:spcPts val="213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 отметить на какие современные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тенденции в науке, культуре и технике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опирается настоящая программа и в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осуществляется развитие уже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существующих традиций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35600" y="2349500"/>
          <a:ext cx="3384550" cy="3024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550"/>
              </a:tblGrid>
              <a:tr h="3024188">
                <a:tc>
                  <a:txBody>
                    <a:bodyPr/>
                    <a:lstStyle/>
                    <a:p>
                      <a:pPr marL="6350" indent="-279400" algn="l">
                        <a:lnSpc>
                          <a:spcPts val="2135"/>
                        </a:lnSpc>
                        <a:spcAft>
                          <a:spcPts val="0"/>
                        </a:spcAft>
                      </a:pPr>
                      <a:r>
                        <a:rPr lang="ru-RU" sz="1700" i="1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700" b="1" i="1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</a:t>
                      </a:r>
                      <a:r>
                        <a:rPr lang="ru-RU" sz="1700" b="1" i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b="1" i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b="1" i="1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особенности </a:t>
                      </a:r>
                      <a:r>
                        <a:rPr lang="ru-RU" sz="17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данной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образовательной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программы 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уже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существующих 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этой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области 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заключаются в</a:t>
                      </a:r>
                      <a:b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том</a:t>
                      </a:r>
                      <a:r>
                        <a:rPr lang="ru-RU" sz="1700" i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что...</a:t>
                      </a:r>
                      <a:endParaRPr lang="ru-RU" sz="1700" i="1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20" name="Rectangle 2"/>
          <p:cNvSpPr>
            <a:spLocks noChangeArrowheads="1"/>
          </p:cNvSpPr>
          <p:nvPr/>
        </p:nvSpPr>
        <p:spPr bwMode="auto">
          <a:xfrm>
            <a:off x="5435600" y="2349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8313" y="1557338"/>
            <a:ext cx="7886700" cy="43513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обобщенный планируемый результат, на который направлено обучение по программе; формулируется с учетом содержания программы; должна быть ясна, конкретна, перспективна и реальна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конкретные результаты реализации программы; должны быть технологичны, так как конкретизируют процесс достижения результатов обучения, воспитания и развития, заявленных в цели программы: научить, привить, развить, сформировать, воспитать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765175"/>
            <a:ext cx="7975600" cy="5411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задачи отвечают на вопрос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действия должен совершить педагог, чтобы у ребенка появились опыт, умения, знания, компетентности, позволяющие прийти к образовательным результатам реализации программы.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 отвечают на вопрос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действий педагога по созданию условий для развития способностей, качеств и свойств личности;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обеспечивают развитие, позволяющее достигнуть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 ходе реализации программы.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 задачи отвечают на вопрос: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действия по воспитанию и формированию личности и коллектива необходимо совершить педагогу, чтобы у детей были воспитаны и сформированы определенные качества, черты характера, свойства личности, позволяющие достигнуть личностных результатов воспитания в ходе реализации программы.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1438"/>
            <a:ext cx="7886700" cy="4835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возрастные характеристики , количество обучающихся, наличие одаренных детей, обучающихся с ОВЗ и детей в трудной жизненной ситуации,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характеристики должны учитываться при реализации программы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Могут быть выделены возрастные группы с описанием их особенностей и обоснованием целесообразности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состава (описанием особенностей работы с каждой группой)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детей, участвующих в реализации данной образовательной программы: от ... до ... лет.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Дети_лет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(каком?) уровне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программы и режим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срок освоения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общее количество учебных часов, запланированных на весь период обучения, необходимых для освоения программы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временная продолжительность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и продолжительность занятий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в год, в неделю.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… часов в  год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…….раз в неделю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  <a:endParaRPr lang="ru-RU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(всем составом, групповая, индивидуальная),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сетевого взаимодействия организаций,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модульного подхода,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применением дистанционных технологий и электронного обучения;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занятий;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25625"/>
            <a:ext cx="4968875" cy="43513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соотносятся с целями и задачами программы. Оптимальное количество результатов ровняется количеству поставленных задач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требования к знаниям и умениям обучающихся, а также описание возможных компетенций и личностных качеств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конкретны и легко проверяемы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Формулируются согласованно друг с другом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продолжительности реализации программы свыше одного года конкретизируются по годам обучения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</a:p>
        </p:txBody>
      </p:sp>
      <p:pic>
        <p:nvPicPr>
          <p:cNvPr id="27652" name="Рисунок 3" descr="C:\Users\cvr6.cvr\AppData\Local\Temp\FineReader12.00\media\image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825625"/>
            <a:ext cx="37449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688262" cy="908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150"/>
            <a:ext cx="78867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"Об образовании в Российской Федерации" (гл.1, ст.2, п.9, п.22).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России «Об утверждении Порядка организации и осуществления образовательной деятельности по дополнительным общеобразовательным программам»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9 ноября 2018 г. № 196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структурных элементов пояснительной записки).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МО НО «О направлении методических рекомендаций / Методические рекомендации по разработке ОП ОО ДО» (от 30 мая 2014 № 316-01-100-1674/14)</a:t>
            </a:r>
            <a:r>
              <a:rPr lang="ru-RU" sz="1600" dirty="0" smtClean="0"/>
              <a:t> 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8650" y="2708275"/>
          <a:ext cx="7038975" cy="4029075"/>
        </p:xfrm>
        <a:graphic>
          <a:graphicData uri="http://schemas.openxmlformats.org/drawingml/2006/table">
            <a:tbl>
              <a:tblPr/>
              <a:tblGrid>
                <a:gridCol w="4173538"/>
                <a:gridCol w="1252537"/>
                <a:gridCol w="820738"/>
                <a:gridCol w="792162"/>
              </a:tblGrid>
              <a:tr h="147117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курса блока, раздела, предмета, дисциплины)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Форма контроля (промежуточной аттестации)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Недель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Часов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26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Вводное занятие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826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Бумагопластика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652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Конструирование игрушек из плоских и объемных фигур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2826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Аппликационные работы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2001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Объемные модели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2001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Конкурсы, выставки, соревнования.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652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Итоговые занятия. Аттестация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ЗАЧЕТ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2001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конкретизации учебного плана составляется учебно-тематический план на каждый раздел, каждый год, каждый уровень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1916113"/>
          <a:ext cx="7886700" cy="4027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750"/>
                <a:gridCol w="1641211"/>
                <a:gridCol w="958657"/>
                <a:gridCol w="830678"/>
                <a:gridCol w="1072416"/>
                <a:gridCol w="1433245"/>
                <a:gridCol w="1330744"/>
              </a:tblGrid>
              <a:tr h="1800005">
                <a:tc>
                  <a:txBody>
                    <a:bodyPr/>
                    <a:lstStyle/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7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7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 indent="-368300">
                        <a:lnSpc>
                          <a:spcPts val="165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7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8300">
                        <a:lnSpc>
                          <a:spcPts val="165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7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</a:t>
                      </a: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 gridSpan="3">
                  <a:txBody>
                    <a:bodyPr/>
                    <a:lstStyle/>
                    <a:p>
                      <a:pPr indent="-36830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7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8300" algn="ctr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7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700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7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 indent="-368300" algn="just">
                        <a:lnSpc>
                          <a:spcPts val="165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lang="ru-RU" sz="17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 и контроля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</a:tr>
              <a:tr h="546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 indent="-368300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700" b="1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</a:tr>
              <a:tr h="83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</a:tr>
              <a:tr h="845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925" marR="59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плана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разделов и тем теоретической и практической частей учебного плана. </a:t>
            </a:r>
          </a:p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могут быть представлены вариативные образовательные маршруты. </a:t>
            </a:r>
            <a:r>
              <a:rPr lang="ru-RU" smtClean="0"/>
              <a:t>	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5" y="1268413"/>
            <a:ext cx="8199438" cy="44259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Дополнительное образование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75. Дополнительное образование детей и взрослых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Дополнительные общеобразовательные программы подразделяются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ОБЩЕРАЗВИВАЮЩИЕ и ПРЕДПРОФЕССИОНАЛЬНЫЕ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Дополнительные общеразвивающие программы реализуются как для детей, так и для взрослых. Дополнительные предпрофессиональные программы в сфере искусств, физической культуры и спорта реализуются для детей.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дополнительных общеразвивающих программ и сроки обучения по ним определяются образовательной программой,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и утвержденной организацией, осуществляющей образовательную деятельность.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дополнительных предпрофессиональных программ определяется образовательной программой и утвержденной организацией, осуществляющей образовательную деятельность, в соответствии с федеральными государственными требованиями.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>
              <a:lnSpc>
                <a:spcPct val="100000"/>
              </a:lnSpc>
              <a:tabLst>
                <a:tab pos="381000" algn="l"/>
              </a:tabLst>
              <a:defRPr/>
            </a:pP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– составная часть образовательной программы, определяющая: </a:t>
            </a:r>
            <a:r>
              <a:rPr lang="ru-RU" sz="18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учебных недель</a:t>
            </a: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учебных дней, продолжительность каникул, даты начала и окончания учебных периодов</a:t>
            </a: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/этапов.</a:t>
            </a:r>
            <a:b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календарного учебного графика может быть единым для всей образовательной организации дополнительного образования (по примеру организации общего образования).</a:t>
            </a:r>
            <a:b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оформляется на учебный год.</a:t>
            </a:r>
            <a:endParaRPr lang="ru-RU" sz="300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3544888"/>
          <a:ext cx="78867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57"/>
                <a:gridCol w="698627"/>
                <a:gridCol w="560290"/>
                <a:gridCol w="565248"/>
                <a:gridCol w="703089"/>
                <a:gridCol w="562769"/>
                <a:gridCol w="564752"/>
                <a:gridCol w="565248"/>
                <a:gridCol w="708544"/>
                <a:gridCol w="561778"/>
                <a:gridCol w="705073"/>
                <a:gridCol w="588553"/>
                <a:gridCol w="210728"/>
                <a:gridCol w="351545"/>
              </a:tblGrid>
              <a:tr h="749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декабрь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март</a:t>
                      </a:r>
                      <a:endParaRPr lang="ru-RU" sz="9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апрель</a:t>
                      </a:r>
                      <a:endParaRPr lang="ru-RU" sz="9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июнь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июль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август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Всего уч.недель/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Всего часов по программе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0" marR="5357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8913" y="3284984"/>
          <a:ext cx="8064878" cy="2705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32"/>
                <a:gridCol w="140160"/>
                <a:gridCol w="80120"/>
                <a:gridCol w="80120"/>
                <a:gridCol w="139172"/>
                <a:gridCol w="139172"/>
                <a:gridCol w="139665"/>
                <a:gridCol w="139172"/>
                <a:gridCol w="139665"/>
                <a:gridCol w="80120"/>
                <a:gridCol w="80120"/>
                <a:gridCol w="139665"/>
                <a:gridCol w="139172"/>
                <a:gridCol w="139665"/>
                <a:gridCol w="139172"/>
                <a:gridCol w="139665"/>
                <a:gridCol w="139172"/>
                <a:gridCol w="139665"/>
                <a:gridCol w="141147"/>
                <a:gridCol w="139665"/>
                <a:gridCol w="139172"/>
                <a:gridCol w="139665"/>
                <a:gridCol w="139172"/>
                <a:gridCol w="142133"/>
                <a:gridCol w="80120"/>
                <a:gridCol w="80120"/>
                <a:gridCol w="139665"/>
                <a:gridCol w="139172"/>
                <a:gridCol w="142133"/>
                <a:gridCol w="139172"/>
                <a:gridCol w="139665"/>
                <a:gridCol w="139172"/>
                <a:gridCol w="144108"/>
                <a:gridCol w="139172"/>
                <a:gridCol w="139665"/>
                <a:gridCol w="139172"/>
                <a:gridCol w="141641"/>
                <a:gridCol w="144108"/>
                <a:gridCol w="139665"/>
                <a:gridCol w="139172"/>
                <a:gridCol w="139665"/>
                <a:gridCol w="142627"/>
                <a:gridCol w="139665"/>
                <a:gridCol w="139172"/>
                <a:gridCol w="139665"/>
                <a:gridCol w="140653"/>
                <a:gridCol w="141147"/>
                <a:gridCol w="139172"/>
                <a:gridCol w="139665"/>
                <a:gridCol w="140160"/>
                <a:gridCol w="141641"/>
                <a:gridCol w="165823"/>
                <a:gridCol w="140160"/>
                <a:gridCol w="139665"/>
                <a:gridCol w="140160"/>
                <a:gridCol w="209747"/>
                <a:gridCol w="80120"/>
                <a:gridCol w="80120"/>
                <a:gridCol w="80120"/>
                <a:gridCol w="80120"/>
                <a:gridCol w="170641"/>
              </a:tblGrid>
              <a:tr h="5108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01-09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10-16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17-23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01-07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08-14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15-21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22-28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29-03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12-18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19-25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26-02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03-09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10-16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17-23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31-08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09-13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14-20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21-27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28-03.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04-10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11-17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18-24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25-03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04-10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11-17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18-24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25-31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01-07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08-14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15-21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22-28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29-05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06-12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13-19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20-26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27-02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03-09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10-16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17-23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24-30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01-07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08-14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15-21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22-28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29-04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12-18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19-25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26-31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Теория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600">
                          <a:effectLst/>
                        </a:rPr>
                        <a:t>Практика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6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71276" marR="71276" marT="35638" marB="35638"/>
                </a:tc>
              </a:tr>
              <a:tr h="783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anchor="b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37-74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71276" marR="71276" marT="35638" marB="35638"/>
                </a:tc>
              </a:tr>
              <a:tr h="34283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Аттестация, диагностика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3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Учебные часы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3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Каникулы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7" marR="53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1588"/>
          <a:ext cx="7886700" cy="1203325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1203325">
                <a:tc>
                  <a:txBody>
                    <a:bodyPr/>
                    <a:lstStyle>
                      <a:lvl1pPr marL="165100" indent="2540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65100" marR="0" lvl="0" indent="2540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Рекомендуемая кратность занятии в неделю и их продолжительность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2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-23813"/>
            <a:ext cx="7886700" cy="1325563"/>
          </a:xfrm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smtClean="0">
                <a:latin typeface="Arial" panose="020B0604020202020204" pitchFamily="34" charset="0"/>
              </a:rPr>
              <a:t/>
            </a:r>
            <a:br>
              <a:rPr lang="ru-RU" sz="1800" smtClean="0">
                <a:latin typeface="Arial" panose="020B0604020202020204" pitchFamily="34" charset="0"/>
              </a:rPr>
            </a:br>
            <a:endParaRPr lang="ru-RU" sz="1800" smtClean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4213" y="1301750"/>
          <a:ext cx="8064500" cy="4030663"/>
        </p:xfrm>
        <a:graphic>
          <a:graphicData uri="http://schemas.openxmlformats.org/drawingml/2006/table">
            <a:tbl>
              <a:tblPr/>
              <a:tblGrid>
                <a:gridCol w="719137"/>
                <a:gridCol w="3024188"/>
                <a:gridCol w="865187"/>
                <a:gridCol w="3455988"/>
              </a:tblGrid>
              <a:tr h="1015999">
                <a:tc>
                  <a:txBody>
                    <a:bodyPr/>
                    <a:lstStyle>
                      <a:lvl1pPr marL="165100"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65100" marR="0" lvl="0" indent="-368300" algn="l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65100" marR="0" lvl="0" indent="-368300" algn="l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  <a:p>
                      <a:pPr marL="165100" marR="0" lvl="0" indent="-368300" algn="l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  <a:p>
                      <a:pPr marL="165100" marR="0" lvl="0" indent="-368300" algn="l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Направленность объединения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65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Число занятий в неделю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65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Число и</a:t>
                      </a:r>
                    </a:p>
                    <a:p>
                      <a:pPr marL="0" marR="0" lvl="0" indent="-368300" algn="ctr" defTabSz="685800" rtl="0" eaLnBrk="1" fontAlgn="base" latinLnBrk="0" hangingPunct="1">
                        <a:lnSpc>
                          <a:spcPts val="165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продолжительность занятий в день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Техническая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по 45 мин;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12800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Объединения с использованием компьютерной техники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по 30 мин. для детей в возрасте до 10 лет;</a:t>
                      </a:r>
                    </a:p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по 45 мин. для остальных обучающихся;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Художественная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по 45 мин.;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06438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Объединения изобразительного и</a:t>
                      </a:r>
                    </a:p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декоративно-прикладного</a:t>
                      </a:r>
                    </a:p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2-4 по 45 мин.;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Естественнонаучная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по 45 мин.; занятия на местности до 8 час;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Физкультурно-спортивная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по 45 мин.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Тележурналистика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indent="-368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3683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по 45 мин.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Constantia" panose="02030602050306030303" pitchFamily="18" charset="0"/>
                        <a:cs typeface="Constantia" panose="02030602050306030303" pitchFamily="18" charset="0"/>
                      </a:endParaRPr>
                    </a:p>
                  </a:txBody>
                  <a:tcPr marL="5922" marR="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688262" cy="50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11188" y="836613"/>
            <a:ext cx="8191500" cy="53403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 представляются в соответствии с Уставом ОО, в соответствии с локальным актом ОО, а также согласно учебному плану.</a:t>
            </a:r>
          </a:p>
          <a:p>
            <a:pPr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и обосновывается перечень педагогических диагностических методик, с помощью которых замеряется прогнозируемый результат (наблюдение, анкетирование, анализ, тестирование, презентация продуктов деятельности, отслеживание творческих достижений обучающихся, соревнования, выставки, технический зачет, защита проекта, конференция, конкурс, форум, олимпиада, творческий отчет и т.д.) </a:t>
            </a:r>
          </a:p>
          <a:p>
            <a:pPr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информацию не только о форме, но и о порядке и периодичности проведения аттестационных мероприятий.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688262" cy="50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628650" y="836613"/>
            <a:ext cx="8191500" cy="53403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9420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08113" y="3549650"/>
          <a:ext cx="6332537" cy="73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19"/>
                <a:gridCol w="2227735"/>
                <a:gridCol w="1027524"/>
                <a:gridCol w="1217414"/>
                <a:gridCol w="768162"/>
                <a:gridCol w="809183"/>
              </a:tblGrid>
              <a:tr h="365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 учащегося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промежуточной аттестации – зачет в виде: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результатов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49" name="Прямоугольник 12"/>
          <p:cNvSpPr>
            <a:spLocks noChangeArrowheads="1"/>
          </p:cNvSpPr>
          <p:nvPr/>
        </p:nvSpPr>
        <p:spPr bwMode="auto">
          <a:xfrm>
            <a:off x="1403350" y="4221163"/>
            <a:ext cx="66246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промежуточной аттестации 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 промежуточную аттестацию______ чел.______% от общего количества учащихся в группе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педагога дополнительного образования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__________________/___________________/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84213" y="365125"/>
            <a:ext cx="7831137" cy="6873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047037" cy="51133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"Об образовании в Российской Федерации" (гл.1, ст.2, п.9; ст.47, п.5).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/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«Педагог дополнительного образования детей и взрослых» (от 8 сентября 2015 г. № 613 н) 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фиксации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отслеживания результато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контроля и аттестации. Это могут быть таблицы, оценочные листы, индивидуальные карты наблюдений.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методик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применяемой педагогической диагностики (с указанием авторов) используемых в программе– по годам освоения (стартовых, промежуточных и итоговых);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критериев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ведется оценка деятельности учащихся.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предполагает наличие более дифференцированного оценочного инструментария.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2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	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513"/>
            <a:ext cx="7886700" cy="51244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раздел должен содержать: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методов, методик и технологий обучения и воспитания; описание форм проведения занятий и технологий их реализации, описание форм подведения итогов по разделам и темам, описание педагогического инструментария оценки результативности программы (критерии и показатели результативности, технологии отслеживания результатов).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системы использования дидактических материалов (схемы, плакаты, таблицы, раздаточный материал, сборники, макеты, муляжи, аудио-видео фонд, комплексы упражнений и т.д.); дидактический и лекционный материалы, методики по исследовательской работе, тематику опытнической или исследовательской работы и т.д.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 методическими видами продукции (разработки игр, бесед, походов, экскурсий, конкурсов, конференций и т.д.)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лабораторных и практических работ, по постановке экспериментов или опытов и т.д.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и модули курсов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28650" y="333375"/>
            <a:ext cx="7886700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 </a:t>
            </a:r>
            <a:r>
              <a:rPr lang="ru-RU" smtClean="0"/>
              <a:t>	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описание помещения, необходимых материалов, оборудования и т.д.;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описание информационных ресурсов, информационно-компьютерная поддержка учебного процесса (мультимедийные пособия, электронные издания энциклопедий, учебно-развивающие программные среды и т.д.);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квалификационные требования к педагогу, ведущему занятия по программе, уровень и направленность его образования. При необходимости сетевого взаимодействия указывается возможность интеграции с другими специалистами;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b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	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список - литература, используемая педагогом для разработки программы и организации образовательного процесса.</a:t>
            </a:r>
          </a:p>
          <a:p>
            <a:pPr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Второй список - рекомендуемая литература для детей и родителей.</a:t>
            </a:r>
          </a:p>
          <a:p>
            <a:pPr eaLnBrk="1" hangingPunct="1"/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формируется, исходя из необходимости реализации конкретной ДООП.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и работы с родителями обучающихся;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дидактические материалы и др.</a:t>
            </a:r>
            <a:endParaRPr lang="ru-RU" sz="32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обновления (по годам) ДООП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изменения программы рассмотрены и одобрены на заседании педсовета _______________ «__»_______________20__г. Протокол № __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_________________________________/____________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(ФИО) (подпись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3542" r="12280" b="15849"/>
          <a:stretch>
            <a:fillRect/>
          </a:stretch>
        </p:blipFill>
        <p:spPr>
          <a:xfrm>
            <a:off x="65088" y="260350"/>
            <a:ext cx="8870950" cy="648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-12700"/>
            <a:ext cx="8280400" cy="1325563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дополнительных общеразвивающих программ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26918" r="8960" b="16817"/>
          <a:stretch>
            <a:fillRect/>
          </a:stretch>
        </p:blipFill>
        <p:spPr>
          <a:xfrm>
            <a:off x="179388" y="1057275"/>
            <a:ext cx="8713787" cy="549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176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 ДОПОЛНИТЕЛЬНЫМ ОБЩЕОБРАЗОВАТЕЛЬНЫМ ПРОГРАММАМ»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НОЯБРЯ 2018 Г. № 196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России: 29.11.2018 г.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528310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Утвердить прилагаемый Порядок организации и осуществления образовательной деятельности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общеобразовательным программам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утратившим силу приказ Министерства образования и науки Российской Федерации от 29 августа 2013 г. № 1008 "Об утверждении Порядка организации и осуществления образовательной деятельности по дополнительным общеобразовательным программам" (зарегистрирован Министерством юстиции Российской Федерации от 27 ноября 2013 г., регистрационный № 30468).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120062" cy="4797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0062"/>
              </a:tblGrid>
              <a:tr h="479742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945"/>
                        </a:lnSpc>
                        <a:spcBef>
                          <a:spcPts val="2100"/>
                        </a:spcBef>
                        <a:spcAft>
                          <a:spcPts val="320"/>
                        </a:spcAft>
                        <a:buClr>
                          <a:srgbClr val="000000"/>
                        </a:buClr>
                        <a:buSzPts val="2500"/>
                        <a:buFont typeface="Arial" panose="020B0604020202020204" pitchFamily="34" charset="0"/>
                        <a:buChar char="•"/>
                        <a:tabLst>
                          <a:tab pos="271145" algn="l"/>
                        </a:tabLst>
                      </a:pP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29 декабря 2012 года №273-03 «Об образовании в Российской Федерации»</a:t>
                      </a:r>
                    </a:p>
                    <a:p>
                      <a:pPr marL="342900" lvl="0" indent="-342900" algn="l">
                        <a:lnSpc>
                          <a:spcPts val="192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2500"/>
                        <a:buFont typeface="Arial" panose="020B0604020202020204" pitchFamily="34" charset="0"/>
                        <a:buChar char="•"/>
                        <a:tabLst>
                          <a:tab pos="271145" algn="l"/>
                        </a:tabLst>
                      </a:pP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развития дополнительного образования детей (утверждена распоряжением Правительства Российской Федерации от 4 сентября 2014 г. № 1726-р)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ts val="192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2500"/>
                        <a:buFont typeface="Arial" panose="020B0604020202020204" pitchFamily="34" charset="0"/>
                        <a:buChar char="•"/>
                        <a:tabLst>
                          <a:tab pos="271145" algn="l"/>
                        </a:tabLst>
                        <a:defRPr/>
                      </a:pP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организации и осуществления образовательной деятельности по дополнительным общеобразовательным программам (утвержден Приказ </a:t>
                      </a:r>
                      <a:r>
                        <a:rPr lang="ru-RU" sz="2000" u="none" strike="noStrike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 от 09 ноября</a:t>
                      </a:r>
                      <a:r>
                        <a:rPr lang="ru-RU" sz="2000" u="none" strike="noStrike" spc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  <a:r>
                        <a:rPr lang="en-US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196)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ts val="192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2500"/>
                        <a:buFont typeface="Arial" panose="020B0604020202020204" pitchFamily="34" charset="0"/>
                        <a:buChar char="•"/>
                        <a:tabLst>
                          <a:tab pos="271145" algn="l"/>
                        </a:tabLst>
                        <a:defRPr/>
                      </a:pPr>
                      <a:r>
                        <a:rPr lang="ru-RU" sz="2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Постановление Главного государственного санитарного врача Российской Федерации от 4 июля 2014 г.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41 г. Москва «Об утверждении СанПиН 2.4.4.3172-14 «Санитарно- эпидемиологические требования к устройству содержанию и организации режима работы образовательных организаций дополнительного образования детей».</a:t>
                      </a:r>
                    </a:p>
                    <a:p>
                      <a:pPr marL="342900" lvl="0" indent="-342900" algn="l">
                        <a:lnSpc>
                          <a:spcPts val="1920"/>
                        </a:lnSpc>
                        <a:spcBef>
                          <a:spcPts val="21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ts val="2500"/>
                        <a:buFont typeface="Arial" panose="020B0604020202020204" pitchFamily="34" charset="0"/>
                        <a:buChar char="•"/>
                        <a:tabLst>
                          <a:tab pos="271145" algn="l"/>
                        </a:tabLst>
                      </a:pPr>
                      <a:endParaRPr lang="ru-RU" sz="2000" u="none" strike="noStrike" spc="0" dirty="0">
                        <a:effectLst/>
                        <a:latin typeface="Times New Roman" panose="02020603050405020304" pitchFamily="18" charset="0"/>
                        <a:ea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280400" cy="11191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проектирования и реализации дополнительных общеобразовательных программ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9272" r="4988" b="20125"/>
          <a:stretch>
            <a:fillRect/>
          </a:stretch>
        </p:blipFill>
        <p:spPr>
          <a:xfrm>
            <a:off x="395288" y="1844675"/>
            <a:ext cx="8486775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</a:t>
            </a:r>
            <a:endParaRPr lang="ru-RU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сроки обучения по ДООП определяются и утверждаются организаций, осуществляющей по ним образовательную деятельность (ФЗ № 273, Гл.2.,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 п. 5;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75, п.4.)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ДООП могут осуществляться на основе использования различных образовательных технологий, в том числе дистанционных и электронного обучения (ФЗ № 273, Гл. 2,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.13, п.2.;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.16)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могут использовать форму организации образовательной деятельности, основанную на «модульном принципе представления содержания образовательной программы и построения учебных планов» (ФЗ № 273, Гл.2,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13, п.3)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разработки индивидуальных учебных планов могут обеспечивать «освоение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обучающегося» (ФЗ № 273, Гл. 1,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п.23)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2171</Words>
  <Application>Microsoft Office PowerPoint</Application>
  <PresentationFormat>Экран (4:3)</PresentationFormat>
  <Paragraphs>545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 Light</vt:lpstr>
      <vt:lpstr>Calibri</vt:lpstr>
      <vt:lpstr>Times New Roman</vt:lpstr>
      <vt:lpstr>Arial Unicode MS</vt:lpstr>
      <vt:lpstr>Constantia</vt:lpstr>
      <vt:lpstr>Тема Office</vt:lpstr>
      <vt:lpstr>Современные требования к разработке дополнительной общеобразовательной (общеразвивающей) программы</vt:lpstr>
      <vt:lpstr>Федеральный закон «Об образовании в Российской Федерации» </vt:lpstr>
      <vt:lpstr>Федеральный закон «Об образовании в Российской Федерации» </vt:lpstr>
      <vt:lpstr>Презентация PowerPoint</vt:lpstr>
      <vt:lpstr>Типология дополнительных общеразвивающих программ</vt:lpstr>
      <vt:lpstr>  ПРИКАЗ МИНПРОСВЕЩЕНИЯ РОССИИ  «ОБ УТВЕРЖДЕНИИ ПОРЯДКА ОРГАНИЗАЦИИ И ОСУЩЕСТВЛЕНИЯ ОБРАЗОВАТЕЛЬНОЙ ДЕЯТЕЛЬНОСТИ ПО ДОПОЛНИТЕЛЬНЫМ ОБЩЕОБРАЗОВАТЕЛЬНЫМ ПРОГРАММАМ»  ОТ 9 НОЯБРЯ 2018 Г. № 196   </vt:lpstr>
      <vt:lpstr>Нормативные документы</vt:lpstr>
      <vt:lpstr>Основания для проектирования и реализации дополнительных общеобразовательных программ</vt:lpstr>
      <vt:lpstr>Требования к условиям реализации программ</vt:lpstr>
      <vt:lpstr>Требования к условиям реализации программ</vt:lpstr>
      <vt:lpstr>   «Методическое письмо  о структуре дополнительной общеобразовательной (общеразвивающей) программы»  (к экспертизе в НМЭC ГБОУ ДПО НИРО)   http://www.niro.nnov.ru/?id=28013  </vt:lpstr>
      <vt:lpstr>Презентация PowerPoint</vt:lpstr>
      <vt:lpstr>Методические рекомендации по разработке (составлению) дополнительной общеобразовательной общеразвивающей программы (авторы-составители: преподаватели кафедры теории и практики воспитания и дополнительного образования ГБОУ ДПО НИРО) http://www.niro.nnov.ru/?id=32194 .</vt:lpstr>
      <vt:lpstr>Структурные элементы программы</vt:lpstr>
      <vt:lpstr>Титульный лист</vt:lpstr>
      <vt:lpstr>Название программы</vt:lpstr>
      <vt:lpstr>Пояснительная записка (общая характеристика программы / комплекс основных характеристик программы) </vt:lpstr>
      <vt:lpstr>Направленность: техническая, естественнонаучная, физкультурно-спортивная, художественная, туристско-краеведческая, социально-педагогическая. Здесь же указывается общее направление деятельности либо основной вид деятельности.</vt:lpstr>
      <vt:lpstr>Актуальность </vt:lpstr>
      <vt:lpstr>Отличительные особенности</vt:lpstr>
      <vt:lpstr>Цель и задачи </vt:lpstr>
      <vt:lpstr>  </vt:lpstr>
      <vt:lpstr>Адресат программы </vt:lpstr>
      <vt:lpstr>Объем программы и режим занятий</vt:lpstr>
      <vt:lpstr>Формы обучения</vt:lpstr>
      <vt:lpstr>Ожидаемые результаты </vt:lpstr>
      <vt:lpstr>Учебный план</vt:lpstr>
      <vt:lpstr>Учебно-тематический план Для конкретизации учебного плана составляется учебно-тематический план на каждый раздел, каждый год, каждый уровень</vt:lpstr>
      <vt:lpstr>Содержание учебного плана</vt:lpstr>
      <vt:lpstr>   Календарный учебный график Календарный учебный график – составная часть образовательной программы, определяющая: количество учебных недель, количество учебных дней, продолжительность каникул, даты начала и окончания учебных периодов/этапов. Оформление календарного учебного графика может быть единым для всей образовательной организации дополнительного образования (по примеру организации общего образования). Календарный учебный график оформляется на учебный год.</vt:lpstr>
      <vt:lpstr> </vt:lpstr>
      <vt:lpstr>Формы аттестации</vt:lpstr>
      <vt:lpstr>Формы аттестации</vt:lpstr>
      <vt:lpstr>Оценочные материалы</vt:lpstr>
      <vt:lpstr>Методические материалы   </vt:lpstr>
      <vt:lpstr>Условия реализации программы   </vt:lpstr>
      <vt:lpstr>Список литературы </vt:lpstr>
      <vt:lpstr>Приложения</vt:lpstr>
    </vt:vector>
  </TitlesOfParts>
  <Company>ocrtdim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fisch</dc:creator>
  <cp:lastModifiedBy>Anton</cp:lastModifiedBy>
  <cp:revision>75</cp:revision>
  <cp:lastPrinted>2019-10-01T13:47:03Z</cp:lastPrinted>
  <dcterms:created xsi:type="dcterms:W3CDTF">2008-01-19T10:55:32Z</dcterms:created>
  <dcterms:modified xsi:type="dcterms:W3CDTF">2019-10-16T13:55:50Z</dcterms:modified>
</cp:coreProperties>
</file>