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.%20&#1048;&#1052;&#1050;\Desktop\&#1043;&#1048;&#1040;%202021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.%20&#1048;&#1052;&#1050;\Desktop\&#1043;&#1048;&#1040;%202021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.%20&#1048;&#1052;&#1050;\Desktop\&#1043;&#1048;&#1040;%202021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.%20&#1048;&#1052;&#1050;\Desktop\&#1043;&#1048;&#1040;%202021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.%20&#1048;&#1052;&#1050;\Desktop\&#1043;&#1048;&#1040;%202021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.%20&#1048;&#1052;&#1050;\Desktop\&#1043;&#1048;&#1040;%202021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Лист13!$A$2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spPr/>
              <c:txPr>
                <a:bodyPr rot="-5400000" vert="horz"/>
                <a:lstStyle/>
                <a:p>
                  <a:pPr algn="ctr">
                    <a:defRPr lang="ru-RU"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Лист13!$B$1:$K$1</c:f>
              <c:strCache>
                <c:ptCount val="10"/>
                <c:pt idx="0">
                  <c:v>Русский язык </c:v>
                </c:pt>
                <c:pt idx="1">
                  <c:v>Математика  ПУ </c:v>
                </c:pt>
                <c:pt idx="2">
                  <c:v>Английский язык </c:v>
                </c:pt>
                <c:pt idx="3">
                  <c:v>Физика  </c:v>
                </c:pt>
                <c:pt idx="4">
                  <c:v>Химия  </c:v>
                </c:pt>
                <c:pt idx="5">
                  <c:v>Биология  </c:v>
                </c:pt>
                <c:pt idx="6">
                  <c:v>Литература  </c:v>
                </c:pt>
                <c:pt idx="7">
                  <c:v>Информатика  </c:v>
                </c:pt>
                <c:pt idx="8">
                  <c:v>История  </c:v>
                </c:pt>
                <c:pt idx="9">
                  <c:v>Обществознание  </c:v>
                </c:pt>
              </c:strCache>
            </c:strRef>
          </c:cat>
          <c:val>
            <c:numRef>
              <c:f>Лист13!$B$2:$K$2</c:f>
              <c:numCache>
                <c:formatCode>General</c:formatCode>
                <c:ptCount val="10"/>
                <c:pt idx="0">
                  <c:v>72.290000000000006</c:v>
                </c:pt>
                <c:pt idx="1">
                  <c:v>56.25</c:v>
                </c:pt>
                <c:pt idx="2">
                  <c:v>72.410000000000025</c:v>
                </c:pt>
                <c:pt idx="3">
                  <c:v>54.44</c:v>
                </c:pt>
                <c:pt idx="4">
                  <c:v>61.75</c:v>
                </c:pt>
                <c:pt idx="5">
                  <c:v>52.660000000000011</c:v>
                </c:pt>
                <c:pt idx="6">
                  <c:v>67.38</c:v>
                </c:pt>
                <c:pt idx="7">
                  <c:v>55.5</c:v>
                </c:pt>
                <c:pt idx="8">
                  <c:v>55.8</c:v>
                </c:pt>
                <c:pt idx="9">
                  <c:v>57.949999999999996</c:v>
                </c:pt>
              </c:numCache>
            </c:numRef>
          </c:val>
        </c:ser>
        <c:ser>
          <c:idx val="1"/>
          <c:order val="1"/>
          <c:tx>
            <c:strRef>
              <c:f>Лист13!$A$3</c:f>
              <c:strCache>
                <c:ptCount val="1"/>
                <c:pt idx="0">
                  <c:v>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Лист13!$B$1:$K$1</c:f>
              <c:strCache>
                <c:ptCount val="10"/>
                <c:pt idx="0">
                  <c:v>Русский язык </c:v>
                </c:pt>
                <c:pt idx="1">
                  <c:v>Математика  ПУ </c:v>
                </c:pt>
                <c:pt idx="2">
                  <c:v>Английский язык </c:v>
                </c:pt>
                <c:pt idx="3">
                  <c:v>Физика  </c:v>
                </c:pt>
                <c:pt idx="4">
                  <c:v>Химия  </c:v>
                </c:pt>
                <c:pt idx="5">
                  <c:v>Биология  </c:v>
                </c:pt>
                <c:pt idx="6">
                  <c:v>Литература  </c:v>
                </c:pt>
                <c:pt idx="7">
                  <c:v>Информатика  </c:v>
                </c:pt>
                <c:pt idx="8">
                  <c:v>История  </c:v>
                </c:pt>
                <c:pt idx="9">
                  <c:v>Обществознание  </c:v>
                </c:pt>
              </c:strCache>
            </c:strRef>
          </c:cat>
          <c:val>
            <c:numRef>
              <c:f>Лист13!$B$3:$K$3</c:f>
              <c:numCache>
                <c:formatCode>General</c:formatCode>
                <c:ptCount val="10"/>
                <c:pt idx="0">
                  <c:v>73.400000000000006</c:v>
                </c:pt>
                <c:pt idx="1">
                  <c:v>50.309999999999995</c:v>
                </c:pt>
                <c:pt idx="2">
                  <c:v>66.53</c:v>
                </c:pt>
                <c:pt idx="3">
                  <c:v>50.07</c:v>
                </c:pt>
                <c:pt idx="4">
                  <c:v>58.93</c:v>
                </c:pt>
                <c:pt idx="5">
                  <c:v>48.77</c:v>
                </c:pt>
                <c:pt idx="6">
                  <c:v>73.290000000000006</c:v>
                </c:pt>
                <c:pt idx="7">
                  <c:v>63.58</c:v>
                </c:pt>
                <c:pt idx="8">
                  <c:v>54.83</c:v>
                </c:pt>
                <c:pt idx="9">
                  <c:v>55.690000000000012</c:v>
                </c:pt>
              </c:numCache>
            </c:numRef>
          </c:val>
        </c:ser>
        <c:ser>
          <c:idx val="2"/>
          <c:order val="2"/>
          <c:tx>
            <c:strRef>
              <c:f>Лист13!$A$4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Лист13!$B$1:$K$1</c:f>
              <c:strCache>
                <c:ptCount val="10"/>
                <c:pt idx="0">
                  <c:v>Русский язык </c:v>
                </c:pt>
                <c:pt idx="1">
                  <c:v>Математика  ПУ </c:v>
                </c:pt>
                <c:pt idx="2">
                  <c:v>Английский язык </c:v>
                </c:pt>
                <c:pt idx="3">
                  <c:v>Физика  </c:v>
                </c:pt>
                <c:pt idx="4">
                  <c:v>Химия  </c:v>
                </c:pt>
                <c:pt idx="5">
                  <c:v>Биология  </c:v>
                </c:pt>
                <c:pt idx="6">
                  <c:v>Литература  </c:v>
                </c:pt>
                <c:pt idx="7">
                  <c:v>Информатика  </c:v>
                </c:pt>
                <c:pt idx="8">
                  <c:v>История  </c:v>
                </c:pt>
                <c:pt idx="9">
                  <c:v>Обществознание  </c:v>
                </c:pt>
              </c:strCache>
            </c:strRef>
          </c:cat>
          <c:val>
            <c:numRef>
              <c:f>Лист13!$B$4:$K$4</c:f>
              <c:numCache>
                <c:formatCode>General</c:formatCode>
                <c:ptCount val="10"/>
                <c:pt idx="0" formatCode="0.00">
                  <c:v>74.790000000000006</c:v>
                </c:pt>
                <c:pt idx="1">
                  <c:v>57.690000000000012</c:v>
                </c:pt>
                <c:pt idx="2">
                  <c:v>62.56</c:v>
                </c:pt>
                <c:pt idx="3">
                  <c:v>54.77</c:v>
                </c:pt>
                <c:pt idx="4">
                  <c:v>65.08</c:v>
                </c:pt>
                <c:pt idx="5">
                  <c:v>54.52</c:v>
                </c:pt>
                <c:pt idx="6">
                  <c:v>78.22</c:v>
                </c:pt>
                <c:pt idx="7">
                  <c:v>59</c:v>
                </c:pt>
                <c:pt idx="8">
                  <c:v>55.730000000000011</c:v>
                </c:pt>
                <c:pt idx="9">
                  <c:v>56.879999999999995</c:v>
                </c:pt>
              </c:numCache>
            </c:numRef>
          </c:val>
        </c:ser>
        <c:dLbls/>
        <c:axId val="65131648"/>
        <c:axId val="65133184"/>
      </c:barChart>
      <c:catAx>
        <c:axId val="651316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5133184"/>
        <c:crosses val="autoZero"/>
        <c:auto val="1"/>
        <c:lblAlgn val="ctr"/>
        <c:lblOffset val="100"/>
      </c:catAx>
      <c:valAx>
        <c:axId val="6513318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65131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Лист14!$A$2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Лист14!$B$1:$K$1</c:f>
              <c:strCache>
                <c:ptCount val="10"/>
                <c:pt idx="0">
                  <c:v>Русский язык </c:v>
                </c:pt>
                <c:pt idx="1">
                  <c:v>Математика  ПУ </c:v>
                </c:pt>
                <c:pt idx="2">
                  <c:v>Английский язык </c:v>
                </c:pt>
                <c:pt idx="3">
                  <c:v>Физика  </c:v>
                </c:pt>
                <c:pt idx="4">
                  <c:v>Химия  </c:v>
                </c:pt>
                <c:pt idx="5">
                  <c:v>Биология  </c:v>
                </c:pt>
                <c:pt idx="6">
                  <c:v>Литература  </c:v>
                </c:pt>
                <c:pt idx="7">
                  <c:v>Информатика  </c:v>
                </c:pt>
                <c:pt idx="8">
                  <c:v>История  </c:v>
                </c:pt>
                <c:pt idx="9">
                  <c:v>Обществознание  </c:v>
                </c:pt>
              </c:strCache>
            </c:strRef>
          </c:cat>
          <c:val>
            <c:numRef>
              <c:f>Лист14!$B$2:$K$2</c:f>
              <c:numCache>
                <c:formatCode>General</c:formatCode>
                <c:ptCount val="10"/>
                <c:pt idx="0">
                  <c:v>0</c:v>
                </c:pt>
                <c:pt idx="1">
                  <c:v>3.4</c:v>
                </c:pt>
                <c:pt idx="2">
                  <c:v>0</c:v>
                </c:pt>
                <c:pt idx="3">
                  <c:v>2.1</c:v>
                </c:pt>
                <c:pt idx="4">
                  <c:v>0</c:v>
                </c:pt>
                <c:pt idx="5">
                  <c:v>2.4</c:v>
                </c:pt>
                <c:pt idx="6">
                  <c:v>0</c:v>
                </c:pt>
                <c:pt idx="7">
                  <c:v>0</c:v>
                </c:pt>
                <c:pt idx="8">
                  <c:v>5.7</c:v>
                </c:pt>
                <c:pt idx="9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Лист14!$A$3</c:f>
              <c:strCache>
                <c:ptCount val="1"/>
                <c:pt idx="0">
                  <c:v>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Лист14!$B$1:$K$1</c:f>
              <c:strCache>
                <c:ptCount val="10"/>
                <c:pt idx="0">
                  <c:v>Русский язык </c:v>
                </c:pt>
                <c:pt idx="1">
                  <c:v>Математика  ПУ </c:v>
                </c:pt>
                <c:pt idx="2">
                  <c:v>Английский язык </c:v>
                </c:pt>
                <c:pt idx="3">
                  <c:v>Физика  </c:v>
                </c:pt>
                <c:pt idx="4">
                  <c:v>Химия  </c:v>
                </c:pt>
                <c:pt idx="5">
                  <c:v>Биология  </c:v>
                </c:pt>
                <c:pt idx="6">
                  <c:v>Литература  </c:v>
                </c:pt>
                <c:pt idx="7">
                  <c:v>Информатика  </c:v>
                </c:pt>
                <c:pt idx="8">
                  <c:v>История  </c:v>
                </c:pt>
                <c:pt idx="9">
                  <c:v>Обществознание  </c:v>
                </c:pt>
              </c:strCache>
            </c:strRef>
          </c:cat>
          <c:val>
            <c:numRef>
              <c:f>Лист14!$B$3:$K$3</c:f>
              <c:numCache>
                <c:formatCode>General</c:formatCode>
                <c:ptCount val="10"/>
                <c:pt idx="0">
                  <c:v>0</c:v>
                </c:pt>
                <c:pt idx="1">
                  <c:v>4.4000000000000004</c:v>
                </c:pt>
                <c:pt idx="2">
                  <c:v>0</c:v>
                </c:pt>
                <c:pt idx="3">
                  <c:v>12.9</c:v>
                </c:pt>
                <c:pt idx="4">
                  <c:v>6.7</c:v>
                </c:pt>
                <c:pt idx="5">
                  <c:v>19.399999999999999</c:v>
                </c:pt>
                <c:pt idx="6">
                  <c:v>0</c:v>
                </c:pt>
                <c:pt idx="7">
                  <c:v>7.7</c:v>
                </c:pt>
                <c:pt idx="8">
                  <c:v>5.4</c:v>
                </c:pt>
                <c:pt idx="9">
                  <c:v>9.1</c:v>
                </c:pt>
              </c:numCache>
            </c:numRef>
          </c:val>
        </c:ser>
        <c:ser>
          <c:idx val="2"/>
          <c:order val="2"/>
          <c:tx>
            <c:strRef>
              <c:f>Лист14!$A$4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Лист14!$B$1:$K$1</c:f>
              <c:strCache>
                <c:ptCount val="10"/>
                <c:pt idx="0">
                  <c:v>Русский язык </c:v>
                </c:pt>
                <c:pt idx="1">
                  <c:v>Математика  ПУ </c:v>
                </c:pt>
                <c:pt idx="2">
                  <c:v>Английский язык </c:v>
                </c:pt>
                <c:pt idx="3">
                  <c:v>Физика  </c:v>
                </c:pt>
                <c:pt idx="4">
                  <c:v>Химия  </c:v>
                </c:pt>
                <c:pt idx="5">
                  <c:v>Биология  </c:v>
                </c:pt>
                <c:pt idx="6">
                  <c:v>Литература  </c:v>
                </c:pt>
                <c:pt idx="7">
                  <c:v>Информатика  </c:v>
                </c:pt>
                <c:pt idx="8">
                  <c:v>История  </c:v>
                </c:pt>
                <c:pt idx="9">
                  <c:v>Обществознание  </c:v>
                </c:pt>
              </c:strCache>
            </c:strRef>
          </c:cat>
          <c:val>
            <c:numRef>
              <c:f>Лист14!$B$4:$K$4</c:f>
              <c:numCache>
                <c:formatCode>General</c:formatCode>
                <c:ptCount val="10"/>
                <c:pt idx="0" formatCode="0.0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5">
                  <c:v>8.6</c:v>
                </c:pt>
                <c:pt idx="6">
                  <c:v>0</c:v>
                </c:pt>
                <c:pt idx="7">
                  <c:v>11</c:v>
                </c:pt>
                <c:pt idx="8">
                  <c:v>3</c:v>
                </c:pt>
                <c:pt idx="9">
                  <c:v>11.6</c:v>
                </c:pt>
              </c:numCache>
            </c:numRef>
          </c:val>
        </c:ser>
        <c:dLbls/>
        <c:axId val="70739072"/>
        <c:axId val="70740608"/>
      </c:barChart>
      <c:catAx>
        <c:axId val="707390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0740608"/>
        <c:crosses val="autoZero"/>
        <c:auto val="1"/>
        <c:lblAlgn val="ctr"/>
        <c:lblOffset val="100"/>
      </c:catAx>
      <c:valAx>
        <c:axId val="7074060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0739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152743907979587"/>
          <c:y val="8.3808937220287025E-2"/>
          <c:w val="0.48189621426112106"/>
          <c:h val="5.2072126479304717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Лист15!$A$2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Лист15!$B$1:$C$1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Лист15!$B$2:$C$2</c:f>
              <c:numCache>
                <c:formatCode>General</c:formatCode>
                <c:ptCount val="2"/>
                <c:pt idx="0">
                  <c:v>79.5</c:v>
                </c:pt>
                <c:pt idx="1">
                  <c:v>50.9</c:v>
                </c:pt>
              </c:numCache>
            </c:numRef>
          </c:val>
        </c:ser>
        <c:ser>
          <c:idx val="1"/>
          <c:order val="1"/>
          <c:tx>
            <c:strRef>
              <c:f>Лист15!$A$3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Лист15!$B$1:$C$1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Лист15!$B$3:$C$3</c:f>
              <c:numCache>
                <c:formatCode>General</c:formatCode>
                <c:ptCount val="2"/>
                <c:pt idx="0">
                  <c:v>78.179999999999978</c:v>
                </c:pt>
                <c:pt idx="1">
                  <c:v>49.290000000000013</c:v>
                </c:pt>
              </c:numCache>
            </c:numRef>
          </c:val>
        </c:ser>
        <c:dLbls/>
        <c:axId val="75836800"/>
        <c:axId val="75846784"/>
      </c:barChart>
      <c:catAx>
        <c:axId val="758368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5846784"/>
        <c:crosses val="autoZero"/>
        <c:auto val="1"/>
        <c:lblAlgn val="ctr"/>
        <c:lblOffset val="100"/>
      </c:catAx>
      <c:valAx>
        <c:axId val="7584678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58368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6465086095814844E-2"/>
          <c:y val="3.4356255279113339E-2"/>
          <c:w val="0.8187097550306216"/>
          <c:h val="0.79869969378827843"/>
        </c:manualLayout>
      </c:layout>
      <c:barChart>
        <c:barDir val="col"/>
        <c:grouping val="clustered"/>
        <c:ser>
          <c:idx val="0"/>
          <c:order val="0"/>
          <c:tx>
            <c:strRef>
              <c:f>Лист16!$A$2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Лист16!$B$1:$C$1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Лист16!$B$2:$C$2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3.7600000000000002</c:v>
                </c:pt>
              </c:numCache>
            </c:numRef>
          </c:val>
        </c:ser>
        <c:ser>
          <c:idx val="1"/>
          <c:order val="1"/>
          <c:tx>
            <c:strRef>
              <c:f>Лист16!$A$3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Лист16!$B$1:$C$1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Лист16!$B$3:$C$3</c:f>
              <c:numCache>
                <c:formatCode>General</c:formatCode>
                <c:ptCount val="2"/>
                <c:pt idx="0">
                  <c:v>4</c:v>
                </c:pt>
                <c:pt idx="1">
                  <c:v>3.66</c:v>
                </c:pt>
              </c:numCache>
            </c:numRef>
          </c:val>
        </c:ser>
        <c:dLbls/>
        <c:axId val="75876224"/>
        <c:axId val="75877760"/>
      </c:barChart>
      <c:catAx>
        <c:axId val="758762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5877760"/>
        <c:crosses val="autoZero"/>
        <c:auto val="1"/>
        <c:lblAlgn val="ctr"/>
        <c:lblOffset val="100"/>
      </c:catAx>
      <c:valAx>
        <c:axId val="7587776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58762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6560768969263887E-2"/>
          <c:y val="3.6781351758119668E-2"/>
          <c:w val="0.72374865850325665"/>
          <c:h val="0.73345249461553852"/>
        </c:manualLayout>
      </c:layout>
      <c:barChart>
        <c:barDir val="col"/>
        <c:grouping val="clustered"/>
        <c:ser>
          <c:idx val="0"/>
          <c:order val="0"/>
          <c:tx>
            <c:strRef>
              <c:f>Лист17!$A$2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Лист17!$B$1:$C$1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Лист17!$B$2:$C$2</c:f>
              <c:numCache>
                <c:formatCode>General</c:formatCode>
                <c:ptCount val="2"/>
                <c:pt idx="0">
                  <c:v>76.8</c:v>
                </c:pt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Лист17!$A$3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Лист17!$B$1:$C$1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Лист17!$B$3:$C$3</c:f>
              <c:numCache>
                <c:formatCode>General</c:formatCode>
                <c:ptCount val="2"/>
                <c:pt idx="0">
                  <c:v>73</c:v>
                </c:pt>
                <c:pt idx="1">
                  <c:v>58.8</c:v>
                </c:pt>
              </c:numCache>
            </c:numRef>
          </c:val>
        </c:ser>
        <c:dLbls/>
        <c:axId val="75727616"/>
        <c:axId val="75729152"/>
      </c:barChart>
      <c:catAx>
        <c:axId val="757276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5729152"/>
        <c:crosses val="autoZero"/>
        <c:auto val="1"/>
        <c:lblAlgn val="ctr"/>
        <c:lblOffset val="100"/>
      </c:catAx>
      <c:valAx>
        <c:axId val="7572915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5727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262729658792661"/>
          <c:y val="6.5289528464114385E-2"/>
          <c:w val="0.77886023622047362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Лист18!$A$2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Лист18!$B$1:$C$1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Лист18!$B$2:$C$2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Лист18!$A$3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Лист18!$B$1:$C$1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Лист18!$B$3:$C$3</c:f>
              <c:numCache>
                <c:formatCode>General</c:formatCode>
                <c:ptCount val="2"/>
                <c:pt idx="0">
                  <c:v>0.8</c:v>
                </c:pt>
                <c:pt idx="1">
                  <c:v>1.2</c:v>
                </c:pt>
              </c:numCache>
            </c:numRef>
          </c:val>
        </c:ser>
        <c:dLbls/>
        <c:axId val="75758592"/>
        <c:axId val="75764480"/>
      </c:barChart>
      <c:catAx>
        <c:axId val="757585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5764480"/>
        <c:crosses val="autoZero"/>
        <c:auto val="1"/>
        <c:lblAlgn val="ctr"/>
        <c:lblOffset val="100"/>
      </c:catAx>
      <c:valAx>
        <c:axId val="7576448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5758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3FB3-E95B-4818-9EEA-E6C9753B172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619EE-5FF0-43C2-8771-86BEE863E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государственной итоговой аттестации 2021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Старикова О. Б.</a:t>
            </a:r>
          </a:p>
          <a:p>
            <a:pPr algn="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Методический совет</a:t>
            </a:r>
          </a:p>
          <a:p>
            <a:pPr algn="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21.09.2021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752" y="33265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Управление образования и молодежной политики администрации Богородского муниципального округа</a:t>
            </a:r>
          </a:p>
          <a:p>
            <a:pPr algn="ctr"/>
            <a:r>
              <a:rPr lang="ru-RU" dirty="0" smtClean="0"/>
              <a:t>МКУ «Центр развития МСОКО»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ОГЭ 2021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3000372"/>
          <a:ext cx="385765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1928802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Сравнение среднего % выполнения работы (2019, 2021)</a:t>
            </a:r>
            <a:endParaRPr lang="ru-RU" sz="1600" b="1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000628" y="2928934"/>
          <a:ext cx="364333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43504" y="2000240"/>
            <a:ext cx="2847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Сравнение средней отметки  (2019, 2021)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ОГЭ 2021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3000372"/>
            <a:ext cx="2847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786314" y="2857496"/>
          <a:ext cx="40719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57818" y="1785926"/>
            <a:ext cx="2847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Сравнение качества в % (2019, 2021)</a:t>
            </a:r>
            <a:endParaRPr lang="ru-RU" sz="1600" b="1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0" y="2786058"/>
          <a:ext cx="45720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28596" y="1785926"/>
            <a:ext cx="388606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/>
              <a:t>Сравнение доли обучающихся  </a:t>
            </a:r>
          </a:p>
          <a:p>
            <a:pPr algn="ctr"/>
            <a:r>
              <a:rPr lang="ru-RU" sz="1600" b="1" dirty="0" smtClean="0"/>
              <a:t>с неудовлетворительными результатами </a:t>
            </a:r>
          </a:p>
          <a:p>
            <a:pPr algn="ctr"/>
            <a:r>
              <a:rPr lang="ru-RU" sz="1600" b="1" dirty="0" smtClean="0"/>
              <a:t>(2019, 2021</a:t>
            </a:r>
            <a:r>
              <a:rPr lang="ru-RU" b="1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ЕГЭ 2021 по среднему баллу выполнения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01016" cy="4329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254"/>
                <a:gridCol w="1975254"/>
                <a:gridCol w="1975254"/>
                <a:gridCol w="1975254"/>
              </a:tblGrid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Предмет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химия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65,08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60,84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74,79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75,13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обществознание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56,88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56,37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Математика (ПУ)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57,69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56,41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78,22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73,86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55,73</a:t>
                      </a:r>
                      <a:endParaRPr lang="ru-RU" sz="16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54,52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72,55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72,19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Соотношение среднего балла </a:t>
            </a:r>
            <a:br>
              <a:rPr lang="ru-RU" sz="2800" dirty="0" smtClean="0"/>
            </a:br>
            <a:r>
              <a:rPr lang="ru-RU" sz="2800" dirty="0" smtClean="0"/>
              <a:t>по образовательным учреждениям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1600200"/>
          <a:ext cx="8715399" cy="4993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</a:tblGrid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Математика  ПУ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Английский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Физика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Химия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Биология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Литература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Информатика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История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Обществознание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1»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66,33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45,86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50,37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3»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58,33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54,25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56,38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6»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53,13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51,78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61,42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60,82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7»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51,29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«Березовская школа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58,25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55,86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Буревестниковская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школа»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47,67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Доскинская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школа»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«Каменская школа»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51,83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Сравнение среднего балла по общеобразовательным предметам </a:t>
            </a:r>
            <a:br>
              <a:rPr lang="ru-RU" sz="2800" b="1" dirty="0" smtClean="0"/>
            </a:br>
            <a:r>
              <a:rPr lang="ru-RU" sz="2800" b="1" dirty="0" smtClean="0"/>
              <a:t>(2019,2020,2021 г.г.)</a:t>
            </a:r>
            <a:endParaRPr lang="ru-RU" sz="28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Доля участников, не набравших минимального количества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1600200"/>
          <a:ext cx="8715399" cy="4993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  <a:gridCol w="792309"/>
              </a:tblGrid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Математика  ПУ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Английский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Физика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Химия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Биология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Литература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Информатика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История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Обществознание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1»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3»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6»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«Школа № 7»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«Березовская школа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Буревестниковская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школа»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Доскинская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школа»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«Каменская школа»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Сравнение доли участников, не набравших минимального количества баллов по предметам</a:t>
            </a:r>
            <a:br>
              <a:rPr lang="ru-RU" sz="2400" b="1" dirty="0" smtClean="0"/>
            </a:br>
            <a:r>
              <a:rPr lang="ru-RU" sz="2400" b="1" dirty="0" smtClean="0"/>
              <a:t>(2019,2020,2021 г.г.)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1500174"/>
          <a:ext cx="814393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ОГЭ 2021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75939400"/>
              </p:ext>
            </p:extLst>
          </p:nvPr>
        </p:nvGraphicFramePr>
        <p:xfrm>
          <a:off x="642910" y="2500306"/>
          <a:ext cx="7901017" cy="216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108"/>
                <a:gridCol w="1367108"/>
                <a:gridCol w="1517925"/>
                <a:gridCol w="1216292"/>
                <a:gridCol w="1216292"/>
                <a:gridCol w="1216292"/>
              </a:tblGrid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Предмет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Ср. балл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Ср.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% выполнения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Ср. отметка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Качество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Русский язык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25,58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78,18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4,00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Математика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15,30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49,29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3,66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98,8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Соотношение среднего балла </a:t>
            </a:r>
            <a:br>
              <a:rPr lang="ru-RU" sz="3200" dirty="0" smtClean="0"/>
            </a:br>
            <a:r>
              <a:rPr lang="ru-RU" sz="3200" dirty="0" smtClean="0"/>
              <a:t>по образовательным учреждениям ОГЭ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58208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</a:tblGrid>
              <a:tr h="1655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Предмет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1»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3»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6»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7»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Алешковская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«Березовская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Буревестниковская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Доскинская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«Дуденевская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«Каменская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Лакшинская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Теряевская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Хвошевская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Шварихинская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п. Центральный»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312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Русский язык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26,83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26,99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24,11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26,57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24,56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24,60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18,25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23,43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5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16,07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14,65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15,88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17,32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12,44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12,61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12,57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Соотношение средней отметки</a:t>
            </a:r>
            <a:br>
              <a:rPr lang="ru-RU" sz="3200" dirty="0" smtClean="0"/>
            </a:br>
            <a:r>
              <a:rPr lang="ru-RU" sz="3200" dirty="0" smtClean="0"/>
              <a:t>по образовательным учреждениям ОГЭ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58208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  <a:gridCol w="516138"/>
              </a:tblGrid>
              <a:tr h="1655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Предмет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1»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3»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6»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№ 7»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Алешковская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«Березовская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Буревестниковская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Доскинская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«Дуденевская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«Каменская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Лакшинская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Теряевская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Хвошевская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Шварихинская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школа»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«Школа п. Центральный»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312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Русский язык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3,82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3,71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5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3,81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3,79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3,58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3,93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3,22</a:t>
                      </a: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657</Words>
  <Application>Microsoft Office PowerPoint</Application>
  <PresentationFormat>Экран (4:3)</PresentationFormat>
  <Paragraphs>382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Результаты государственной итоговой аттестации 2021 </vt:lpstr>
      <vt:lpstr>Результаты ЕГЭ 2021 по среднему баллу выполнения</vt:lpstr>
      <vt:lpstr>Соотношение среднего балла  по образовательным учреждениям</vt:lpstr>
      <vt:lpstr>Сравнение среднего балла по общеобразовательным предметам  (2019,2020,2021 г.г.)</vt:lpstr>
      <vt:lpstr>Доля участников, не набравших минимального количества баллов</vt:lpstr>
      <vt:lpstr>Сравнение доли участников, не набравших минимального количества баллов по предметам (2019,2020,2021 г.г.)</vt:lpstr>
      <vt:lpstr>Результаты ОГЭ 2021</vt:lpstr>
      <vt:lpstr>Соотношение среднего балла  по образовательным учреждениям ОГЭ</vt:lpstr>
      <vt:lpstr>Соотношение средней отметки по образовательным учреждениям ОГЭ</vt:lpstr>
      <vt:lpstr>Результаты ОГЭ 2021</vt:lpstr>
      <vt:lpstr>Результаты ОГЭ 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государственной итоговой аттестации 2021</dc:title>
  <dc:creator>Зав. ИМК</dc:creator>
  <cp:lastModifiedBy>Зав. ИМК</cp:lastModifiedBy>
  <cp:revision>55</cp:revision>
  <dcterms:created xsi:type="dcterms:W3CDTF">2021-09-01T12:18:48Z</dcterms:created>
  <dcterms:modified xsi:type="dcterms:W3CDTF">2021-09-21T11:30:40Z</dcterms:modified>
</cp:coreProperties>
</file>