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1" r:id="rId7"/>
    <p:sldId id="264" r:id="rId8"/>
    <p:sldId id="263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52" autoAdjust="0"/>
  </p:normalViewPr>
  <p:slideViewPr>
    <p:cSldViewPr snapToGrid="0">
      <p:cViewPr varScale="1">
        <p:scale>
          <a:sx n="64" d="100"/>
          <a:sy n="64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4306-B711-4D20-8671-DCEA4D356B0D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C7826-BD75-4143-9B6A-2A300669CC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96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7826-BD75-4143-9B6A-2A300669CC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223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DC7826-BD75-4143-9B6A-2A300669CCF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65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71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39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07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69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03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235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25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97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9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46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70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87CE0-4DB1-4D55-A8B0-FA19E5ABD025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987C9-D56A-4611-9C4A-8256E3F6CB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74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s://vk.com/public216088576" TargetMode="External"/><Relationship Id="rId5" Type="http://schemas.openxmlformats.org/officeDocument/2006/relationships/hyperlink" Target="http://yunarmy.ru/upload/iblock/c24/Dokumenty-dlya-vstupleniya.pdf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vk.com/club18848231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60176" y="2632883"/>
            <a:ext cx="4767311" cy="1828917"/>
          </a:xfrm>
        </p:spPr>
        <p:txBody>
          <a:bodyPr>
            <a:normAutofit fontScale="90000"/>
          </a:bodyPr>
          <a:lstStyle/>
          <a:p>
            <a:pPr marL="179387" algn="l">
              <a:lnSpc>
                <a:spcPct val="10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13</a:t>
            </a:r>
            <a:r>
              <a:rPr lang="ru-RU" sz="2400" b="1" dirty="0" smtClean="0">
                <a:latin typeface="+mn-lt"/>
              </a:rPr>
              <a:t> – юнармейских отрядов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845</a:t>
            </a:r>
            <a:r>
              <a:rPr lang="ru-RU" sz="2400" b="1" dirty="0" smtClean="0">
                <a:latin typeface="+mn-lt"/>
              </a:rPr>
              <a:t> - юнармейцев  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200</a:t>
            </a:r>
            <a:r>
              <a:rPr lang="ru-RU" sz="2400" b="1" dirty="0" smtClean="0">
                <a:latin typeface="+mn-lt"/>
              </a:rPr>
              <a:t> - </a:t>
            </a:r>
            <a:r>
              <a:rPr lang="ru-RU" sz="2400" b="1" dirty="0">
                <a:latin typeface="+mn-lt"/>
              </a:rPr>
              <a:t>юнармейцев</a:t>
            </a:r>
            <a:r>
              <a:rPr lang="ru-RU" sz="2400" b="1" dirty="0"/>
              <a:t> </a:t>
            </a:r>
            <a:r>
              <a:rPr lang="ru-RU" sz="2400" b="1" dirty="0" smtClean="0">
                <a:latin typeface="+mn-lt"/>
              </a:rPr>
              <a:t>младшего школьного возраста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545</a:t>
            </a:r>
            <a:r>
              <a:rPr lang="ru-RU" sz="2400" b="1" dirty="0" smtClean="0">
                <a:latin typeface="+mn-lt"/>
              </a:rPr>
              <a:t> - среднего</a:t>
            </a:r>
            <a:r>
              <a:rPr lang="ru-RU" sz="2400" b="1" dirty="0" smtClean="0"/>
              <a:t> </a:t>
            </a:r>
            <a:r>
              <a:rPr lang="ru-RU" sz="2400" b="1" dirty="0">
                <a:latin typeface="+mn-lt"/>
              </a:rPr>
              <a:t>школьного </a:t>
            </a:r>
            <a:r>
              <a:rPr lang="ru-RU" sz="2400" b="1" dirty="0" smtClean="0">
                <a:latin typeface="+mn-lt"/>
              </a:rPr>
              <a:t>возраста</a:t>
            </a:r>
            <a:br>
              <a:rPr lang="ru-RU" sz="2400" b="1" dirty="0" smtClean="0">
                <a:latin typeface="+mn-lt"/>
              </a:rPr>
            </a:b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100</a:t>
            </a:r>
            <a:r>
              <a:rPr lang="ru-RU" sz="2400" b="1" dirty="0" smtClean="0">
                <a:latin typeface="+mn-lt"/>
              </a:rPr>
              <a:t> – старшего </a:t>
            </a:r>
            <a:r>
              <a:rPr lang="ru-RU" sz="2400" b="1" dirty="0">
                <a:latin typeface="+mn-lt"/>
              </a:rPr>
              <a:t>школьного </a:t>
            </a:r>
            <a:r>
              <a:rPr lang="ru-RU" sz="2400" b="1" dirty="0" smtClean="0">
                <a:latin typeface="+mn-lt"/>
              </a:rPr>
              <a:t>возраста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45881" y="3755368"/>
            <a:ext cx="2365158" cy="1683531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19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6400" b="1" dirty="0" smtClean="0"/>
              <a:t>Руководитель штаба местного отделения ВВПОД «ЮНАРМИЯ» Богородского муниципального округа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6400" b="1" dirty="0" err="1" smtClean="0"/>
              <a:t>Щенникова</a:t>
            </a:r>
            <a:r>
              <a:rPr lang="ru-RU" sz="6400" b="1" dirty="0" smtClean="0"/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6400" b="1" dirty="0" smtClean="0"/>
              <a:t>Юлия </a:t>
            </a:r>
            <a:r>
              <a:rPr lang="ru-RU" sz="6400" b="1" dirty="0" err="1" smtClean="0"/>
              <a:t>Эвальдовна</a:t>
            </a:r>
            <a:endParaRPr lang="ru-RU" sz="64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ru-RU" sz="2000" dirty="0" smtClean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03866" y="-1963555"/>
            <a:ext cx="353947" cy="9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746" y="4461800"/>
            <a:ext cx="1645174" cy="1645174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365875" y="885825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11711039" y="2737602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0" y="11006"/>
            <a:ext cx="9427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ВСЕРОССИЙСКОЕ ДЕТСКО-ЮНОШЕСКОЕ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ВОЕННО-ПАТРИОТИЧЕСКОЕ ОБЩЕСТВЕННОЕ ДВИЖЕНИЕ«ЮНАРМИЯ»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2237" y="1775125"/>
            <a:ext cx="1808750" cy="1916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5570" y="2932666"/>
            <a:ext cx="4243310" cy="3731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Bef>
                <a:spcPts val="1575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AF03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solidFill>
                  <a:srgbClr val="AF030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ВСТУПИТЬ В ЮНАРМИЮ?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юбой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желающий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8 до 18 лет, </a:t>
            </a: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может вступить в </a:t>
            </a:r>
            <a:r>
              <a:rPr lang="ru-RU" sz="1600" b="1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Юнармию</a:t>
            </a: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выбрав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наиболее удобный для себя способ: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Подать заявку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через мобильное приложение «Юнармеец», которое доступно для бесплатного скачивания и установки в интернет-магазинах мобильных приложений (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RuStore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Google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Play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AppStore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AppGallery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  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2.  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Заполнить необходимые для вступления в </a:t>
            </a:r>
            <a:r>
              <a:rPr lang="ru-RU" sz="16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Движение</a:t>
            </a:r>
          </a:p>
          <a:p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ru-RU" sz="16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документы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и передать для рассмотрения в Штаб Регионального или Местного отделения по месту жительства.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98338" y="4597133"/>
            <a:ext cx="30114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Куратор деятельности местного  отделения «</a:t>
            </a:r>
            <a:r>
              <a:rPr lang="ru-RU" sz="1600" dirty="0" err="1" smtClean="0"/>
              <a:t>Юнармия</a:t>
            </a:r>
            <a:r>
              <a:rPr lang="ru-RU" sz="1600" dirty="0" smtClean="0"/>
              <a:t>» </a:t>
            </a:r>
          </a:p>
          <a:p>
            <a:r>
              <a:rPr lang="ru-RU" sz="1600" dirty="0" smtClean="0"/>
              <a:t>Богородского округа:</a:t>
            </a:r>
          </a:p>
          <a:p>
            <a:r>
              <a:rPr lang="ru-RU" sz="1600" dirty="0" smtClean="0"/>
              <a:t> </a:t>
            </a:r>
            <a:r>
              <a:rPr lang="ru-RU" sz="1600" b="1" dirty="0" smtClean="0"/>
              <a:t>МБУ ДО «ЦВР», </a:t>
            </a:r>
            <a:r>
              <a:rPr lang="ru-RU" sz="1600" dirty="0" err="1" smtClean="0"/>
              <a:t>ул</a:t>
            </a:r>
            <a:r>
              <a:rPr lang="ru-RU" sz="1600" dirty="0" smtClean="0"/>
              <a:t> Фрунзе, д.2 </a:t>
            </a:r>
          </a:p>
          <a:p>
            <a:r>
              <a:rPr lang="ru-RU" sz="1600" dirty="0" smtClean="0"/>
              <a:t>Т. 88317022045</a:t>
            </a:r>
          </a:p>
          <a:p>
            <a:r>
              <a:rPr lang="ru-RU" sz="1600" dirty="0" smtClean="0"/>
              <a:t> Педагог-организатор</a:t>
            </a:r>
          </a:p>
          <a:p>
            <a:r>
              <a:rPr lang="ru-RU" sz="1600" dirty="0" smtClean="0"/>
              <a:t> </a:t>
            </a:r>
            <a:r>
              <a:rPr lang="ru-RU" sz="1600" b="1" dirty="0" smtClean="0"/>
              <a:t>Молочкова Мария Владимировна</a:t>
            </a:r>
            <a:endParaRPr lang="ru-RU" sz="1600" b="1" dirty="0"/>
          </a:p>
        </p:txBody>
      </p:sp>
      <p:pic>
        <p:nvPicPr>
          <p:cNvPr id="11" name="Picture 2" descr="Изображение логотипа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19" y="1127315"/>
            <a:ext cx="914400" cy="914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лаг ЦСКА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305" y="1132776"/>
            <a:ext cx="948830" cy="6325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Терешкова в 2017 году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9234" y="949920"/>
            <a:ext cx="770700" cy="915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define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7010" y="989895"/>
            <a:ext cx="724190" cy="890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97040" y="1303101"/>
            <a:ext cx="5383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ВВПОД</a:t>
            </a:r>
            <a:r>
              <a:rPr lang="ru-RU" sz="2000" b="1" dirty="0" smtClean="0">
                <a:solidFill>
                  <a:srgbClr val="AF03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«ЮНАРМИЯ»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БОГОРОДСКОГО МУНИЦИПАЛЬНОГО ОКРУГА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225" y="1999002"/>
            <a:ext cx="113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ДОСААФ России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706517" y="1785473"/>
            <a:ext cx="775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ЦСКА</a:t>
            </a:r>
            <a:endParaRPr lang="ru-R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36654" y="1813783"/>
            <a:ext cx="1037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Валентина </a:t>
            </a:r>
            <a:r>
              <a:rPr lang="ru-RU" sz="1400" b="1" dirty="0"/>
              <a:t>Т</a:t>
            </a:r>
            <a:r>
              <a:rPr lang="ru-RU" sz="1400" b="1" dirty="0" smtClean="0"/>
              <a:t>ерешкова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574168" y="1811063"/>
            <a:ext cx="1176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Валерий </a:t>
            </a:r>
            <a:r>
              <a:rPr lang="ru-RU" sz="1200" b="1" dirty="0" err="1" smtClean="0"/>
              <a:t>Востротин</a:t>
            </a:r>
            <a:endParaRPr lang="ru-RU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8953" y="917144"/>
            <a:ext cx="176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Соучредители:</a:t>
            </a:r>
            <a:endParaRPr lang="ru-RU" b="1" dirty="0"/>
          </a:p>
        </p:txBody>
      </p:sp>
      <p:pic>
        <p:nvPicPr>
          <p:cNvPr id="24" name="Picture 2" descr="Picture background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27487" y="182536"/>
            <a:ext cx="2461714" cy="73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9050984" y="5503126"/>
            <a:ext cx="2660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11"/>
              </a:rPr>
              <a:t>https://vk.com/club188482310</a:t>
            </a:r>
            <a:endParaRPr lang="ru-RU" dirty="0">
              <a:hlinkClick r:id="rId11"/>
            </a:endParaRPr>
          </a:p>
          <a:p>
            <a:r>
              <a:rPr lang="en-US" dirty="0">
                <a:hlinkClick r:id="rId11"/>
              </a:rPr>
              <a:t>https://vk.com/public216088576</a:t>
            </a:r>
            <a:endParaRPr lang="ru-RU" dirty="0"/>
          </a:p>
          <a:p>
            <a:endParaRPr lang="ru-RU" dirty="0"/>
          </a:p>
        </p:txBody>
      </p:sp>
      <p:pic>
        <p:nvPicPr>
          <p:cNvPr id="27" name="Picture 2" descr="https://yunarmiya.ru/wp-content/uploads/2023/12/founders_1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541" y="1145744"/>
            <a:ext cx="877540" cy="877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55025" y="1957726"/>
            <a:ext cx="2681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Общероссийская </a:t>
            </a:r>
          </a:p>
          <a:p>
            <a:pPr lvl="0"/>
            <a:r>
              <a:rPr lang="ru-RU" sz="12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общественная организация ветеранов Вооружённых </a:t>
            </a:r>
            <a:r>
              <a:rPr lang="ru-RU" sz="1200" b="1" dirty="0">
                <a:solidFill>
                  <a:srgbClr val="202122"/>
                </a:solidFill>
                <a:latin typeface="Arial" panose="020B0604020202020204" pitchFamily="34" charset="0"/>
              </a:rPr>
              <a:t>сил </a:t>
            </a:r>
            <a:r>
              <a:rPr lang="ru-RU" sz="12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России</a:t>
            </a:r>
            <a:endParaRPr lang="ru-RU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7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61" y="102611"/>
            <a:ext cx="9134152" cy="132556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НАПРАВЛЕНИЯ ДЕЯТЕЛЬНОСТИ ОТРЯДОВ  ДВИЖЕНИЯ </a:t>
            </a:r>
            <a:r>
              <a:rPr lang="ru-RU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r>
              <a:rPr lang="ru-RU" sz="24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«ЮНАРМИЯ</a:t>
            </a:r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»</a:t>
            </a:r>
          </a:p>
        </p:txBody>
      </p:sp>
      <p:pic>
        <p:nvPicPr>
          <p:cNvPr id="6" name="object 2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9761" y="1582735"/>
            <a:ext cx="2285714" cy="1428571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392257" y="1942541"/>
            <a:ext cx="1685289" cy="612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2305"/>
              </a:lnSpc>
              <a:spcBef>
                <a:spcPts val="105"/>
              </a:spcBef>
            </a:pPr>
            <a:r>
              <a:rPr sz="2000" b="1" spc="-15" dirty="0">
                <a:latin typeface="Calibri"/>
                <a:cs typeface="Calibri"/>
              </a:rPr>
              <a:t>Туристско-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ts val="2305"/>
              </a:lnSpc>
            </a:pPr>
            <a:r>
              <a:rPr sz="2000" b="1" spc="-10" dirty="0">
                <a:latin typeface="Calibri"/>
                <a:cs typeface="Calibri"/>
              </a:rPr>
              <a:t>краеведческое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9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08808" y="1582555"/>
            <a:ext cx="2275460" cy="1428751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08808" y="4928205"/>
            <a:ext cx="2286000" cy="1428750"/>
          </a:xfrm>
          <a:prstGeom prst="rect">
            <a:avLst/>
          </a:prstGeom>
        </p:spPr>
      </p:pic>
      <p:pic>
        <p:nvPicPr>
          <p:cNvPr id="11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761" y="3233243"/>
            <a:ext cx="2286000" cy="1419225"/>
          </a:xfrm>
          <a:prstGeom prst="rect">
            <a:avLst/>
          </a:prstGeom>
        </p:spPr>
      </p:pic>
      <p:pic>
        <p:nvPicPr>
          <p:cNvPr id="12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98268" y="3233243"/>
            <a:ext cx="2286000" cy="1419225"/>
          </a:xfrm>
          <a:prstGeom prst="rect">
            <a:avLst/>
          </a:prstGeom>
        </p:spPr>
      </p:pic>
      <p:pic>
        <p:nvPicPr>
          <p:cNvPr id="13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042" y="4928205"/>
            <a:ext cx="2476500" cy="141922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770367" y="1740779"/>
            <a:ext cx="20091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Военно-патриотические мероприятия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58797" y="5225161"/>
            <a:ext cx="1786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Юнармейские соревнования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46491" y="3726781"/>
            <a:ext cx="18356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Всероссийские акции</a:t>
            </a:r>
            <a:endParaRPr lang="ru-RU" sz="2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69798" y="3238072"/>
            <a:ext cx="22144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Участие в юнармейских сменах в ВДЦ, Гвардеец</a:t>
            </a:r>
            <a:endParaRPr lang="ru-RU" sz="2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90727" y="5071273"/>
            <a:ext cx="18883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Всероссийские конкурсы, проекты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563" y="1944042"/>
            <a:ext cx="3789451" cy="2134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https://sun9-18.userapi.com/impf/a4S2yrA38EUhO09gwnLnJE6FZNl05yuohawdyg/YQDlnDX2J7E.jpg?size=604x453&amp;quality=95&amp;sign=610379c0a096cbd17e95ea37fd4b0c9c&amp;c_uniq_tag=iIB99FeCfLdXtAQzhkJovvte6yqgtDSixBNFNb3K-Ck&amp;type=album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82723" y="1856994"/>
            <a:ext cx="2895331" cy="23715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884" y="4193290"/>
            <a:ext cx="1915727" cy="256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4" descr="https://sun9-47.userapi.com/impf/4k9HDbr4AyS_31g6W0aM3EN6AXbJGFjtduITVg/18My91w89NI.jpg?size=1372x1312&amp;quality=95&amp;sign=848d9916950086a8522bf0bd5bec6de1&amp;type=album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105" y="4561511"/>
            <a:ext cx="2028821" cy="1940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un9-59.userapi.com/s/v1/ig2/vKopbhLtXZyfMzzEiWcriVbiAX_-yCZ54idjdI3i2MKp7nBpgPWjrtGMICMNFAN84a9MWIEFm5QCc57P6MoGM29X.jpg?quality=95&amp;as=32x21,48x32,72x48,108x72,160x107,240x160,360x240,480x320,540x360,640x427,720x480,1080x720,1280x853,1440x960,2560x1707&amp;from=bu&amp;u=lvkhe4xKceETHVHVvHTCMahg2ai2H9u2kqgGpsDxE7s&amp;cs=604x403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3913" y="4561511"/>
            <a:ext cx="2734141" cy="1824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 flipV="1">
            <a:off x="194425" y="1071038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Picture background"/>
          <p:cNvPicPr>
            <a:picLocks noChangeAspect="1" noChangeArrowheads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15325" y="0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244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7688" y="82644"/>
            <a:ext cx="4722827" cy="1325563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  </a:t>
            </a:r>
            <a:r>
              <a:rPr lang="ru-RU" sz="28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ЮНАРМЕЙСКИЕ ДЕЛА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34" y="2944364"/>
            <a:ext cx="4845376" cy="50192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364" y="3463588"/>
            <a:ext cx="4148222" cy="310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824" y="2766342"/>
            <a:ext cx="2610976" cy="3490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613525" y="1166331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5653" y="82644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H="1">
            <a:off x="11711039" y="2737602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73587" y="1744035"/>
            <a:ext cx="81798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участники </a:t>
            </a:r>
            <a:r>
              <a:rPr lang="ru-RU" sz="2400" b="1" dirty="0"/>
              <a:t>в Почётных караулах </a:t>
            </a:r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участники  Всероссийской  акции «Георгиевская </a:t>
            </a:r>
            <a:r>
              <a:rPr lang="ru-RU" sz="2400" b="1" dirty="0"/>
              <a:t>лента</a:t>
            </a:r>
            <a:r>
              <a:rPr lang="ru-RU" sz="2400" b="1" dirty="0" smtClean="0"/>
              <a:t>» </a:t>
            </a:r>
          </a:p>
          <a:p>
            <a:r>
              <a:rPr lang="ru-RU" sz="2400" b="1" dirty="0" smtClean="0"/>
              <a:t>   </a:t>
            </a:r>
          </a:p>
          <a:p>
            <a:r>
              <a:rPr lang="ru-RU" sz="2400" b="1" dirty="0" smtClean="0"/>
              <a:t>участники  </a:t>
            </a:r>
            <a:r>
              <a:rPr lang="ru-RU" sz="2400" b="1" dirty="0"/>
              <a:t>Всероссийской  акции </a:t>
            </a:r>
            <a:endParaRPr lang="ru-RU" sz="2400" b="1" dirty="0" smtClean="0"/>
          </a:p>
          <a:p>
            <a:r>
              <a:rPr lang="ru-RU" sz="2400" b="1" dirty="0" smtClean="0"/>
              <a:t>«Верни </a:t>
            </a:r>
            <a:r>
              <a:rPr lang="ru-RU" sz="2400" b="1" dirty="0"/>
              <a:t>герою имя</a:t>
            </a:r>
            <a:r>
              <a:rPr lang="ru-RU" sz="2400" b="1" dirty="0" smtClean="0"/>
              <a:t>»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2396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2667"/>
            <a:ext cx="4939645" cy="119972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ЮНАРМЕЙСКИЕ РЕЗУЛЬТАТЫ</a:t>
            </a:r>
            <a:endParaRPr lang="ru-RU" sz="28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774" y="1422891"/>
            <a:ext cx="5646656" cy="48830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i="1" dirty="0" smtClean="0"/>
              <a:t>Нижегородская зарница</a:t>
            </a:r>
          </a:p>
          <a:p>
            <a:pPr marL="0" indent="0">
              <a:buNone/>
            </a:pPr>
            <a:r>
              <a:rPr lang="ru-RU" sz="2000" dirty="0" smtClean="0"/>
              <a:t>Муниципальный этап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1 место </a:t>
            </a:r>
            <a:r>
              <a:rPr lang="ru-RU" sz="2000" dirty="0" smtClean="0"/>
              <a:t>– Школа №7 (старшая группа)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42762" y="1506014"/>
            <a:ext cx="5967166" cy="2003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sz="2000" i="1" dirty="0" smtClean="0"/>
              <a:t>Смотр-конкурс юнармейских отрядов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1 место </a:t>
            </a:r>
            <a:r>
              <a:rPr lang="ru-RU" sz="2000" dirty="0" smtClean="0"/>
              <a:t>– Школа №7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                  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042762" y="2470775"/>
            <a:ext cx="5967166" cy="1510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sz="2000" i="1" dirty="0" smtClean="0"/>
              <a:t>Всероссийские соревнование </a:t>
            </a:r>
            <a:r>
              <a:rPr lang="ru-RU" sz="2000" b="1" i="1" dirty="0" smtClean="0">
                <a:solidFill>
                  <a:srgbClr val="C00000"/>
                </a:solidFill>
              </a:rPr>
              <a:t>«Пост №1»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Школа №7 - участие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215774" y="1005393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5653" y="82644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11711039" y="2737602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s://sun9-56.userapi.com/impg/xufuF6yFtAw4Qq0Ex8FqWI5XsnvnHkZsaF0ZIA/ixbOPEl8rvI.jpg?size=1080x600&amp;quality=95&amp;sign=4ae3d55eddfd5cce933d7ccc8051f1e5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3410" y="3396368"/>
            <a:ext cx="5337297" cy="296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74" y="2766211"/>
            <a:ext cx="5305503" cy="353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9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72" y="147903"/>
            <a:ext cx="6268827" cy="624689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Юнармейские рекорды </a:t>
            </a:r>
          </a:p>
        </p:txBody>
      </p:sp>
      <p:pic>
        <p:nvPicPr>
          <p:cNvPr id="1032" name="Picture 8" descr="https://sun9-47.userapi.com/impg/i2EwZULpWQQvhCjapp0TTb9oQia5Wp-sO8HMwQ/M7EJH6BOyMg.jpg?size=2560x1707&amp;quality=95&amp;sign=c5e98ebaa9e1aed3851082dea1d57db0&amp;type=album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471" y="1182319"/>
            <a:ext cx="2142434" cy="1973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4049" y="3309757"/>
            <a:ext cx="2560282" cy="702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Усердова Анастасия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частник </a:t>
            </a:r>
            <a:r>
              <a:rPr lang="ru-RU" sz="1400" b="1" dirty="0"/>
              <a:t>ВДЦ "Смена", </a:t>
            </a:r>
            <a:endParaRPr lang="ru-RU" sz="1400" b="1" dirty="0" smtClean="0"/>
          </a:p>
          <a:p>
            <a:r>
              <a:rPr lang="ru-RU" sz="1400" b="1" dirty="0" smtClean="0"/>
              <a:t>лагерь "ЮНАРМЕЕЦ</a:t>
            </a:r>
            <a:r>
              <a:rPr lang="ru-RU" sz="1400" b="1" dirty="0"/>
              <a:t>"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924" y="4097667"/>
            <a:ext cx="2365321" cy="188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31972" y="6070427"/>
            <a:ext cx="3530119" cy="593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Серебрякова Стелла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частник </a:t>
            </a:r>
            <a:r>
              <a:rPr lang="ru-RU" sz="1400" b="1" dirty="0"/>
              <a:t>ВДЦ "Смена", </a:t>
            </a:r>
            <a:r>
              <a:rPr lang="ru-RU" sz="1400" b="1" dirty="0" smtClean="0"/>
              <a:t>ЮНТЕХ</a:t>
            </a:r>
            <a:endParaRPr lang="ru-RU" sz="1400" b="1" dirty="0"/>
          </a:p>
        </p:txBody>
      </p:sp>
      <p:pic>
        <p:nvPicPr>
          <p:cNvPr id="1036" name="Picture 12" descr="https://sun9-2.userapi.com/impg/Z4-_sYBOapL2MfYI7cRgKt--x1jIqEswWCS7bQ/moI0plwZg5I.jpg?size=1620x2160&amp;quality=95&amp;sign=126efd2e6c057d20d37b6452a49992a8&amp;type=album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57781" y="4076748"/>
            <a:ext cx="2511556" cy="1914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631550" y="5949836"/>
            <a:ext cx="3370010" cy="90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Щенников Ярослав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частник </a:t>
            </a:r>
            <a:r>
              <a:rPr lang="ru-RU" sz="1400" b="1" dirty="0"/>
              <a:t>ВДЦ "Смена", </a:t>
            </a:r>
            <a:r>
              <a:rPr lang="ru-RU" sz="1400" b="1" dirty="0" smtClean="0"/>
              <a:t>ЮНТЕХ</a:t>
            </a:r>
          </a:p>
          <a:p>
            <a:r>
              <a:rPr lang="ru-RU" sz="1400" b="1" dirty="0" smtClean="0"/>
              <a:t>Награжден медалью «Юнармейской доблести» </a:t>
            </a:r>
            <a:r>
              <a:rPr lang="en-US" sz="1400" b="1" dirty="0" smtClean="0"/>
              <a:t>II</a:t>
            </a:r>
            <a:r>
              <a:rPr lang="ru-RU" sz="1400" b="1" dirty="0" smtClean="0"/>
              <a:t> и </a:t>
            </a:r>
            <a:r>
              <a:rPr lang="en-US" sz="1400" b="1" dirty="0" smtClean="0"/>
              <a:t>III</a:t>
            </a:r>
            <a:r>
              <a:rPr lang="ru-RU" sz="1400" b="1" dirty="0" smtClean="0"/>
              <a:t> степени</a:t>
            </a:r>
            <a:endParaRPr lang="ru-RU" sz="1400" b="1" dirty="0"/>
          </a:p>
        </p:txBody>
      </p:sp>
      <p:pic>
        <p:nvPicPr>
          <p:cNvPr id="1038" name="Picture 14" descr="https://sun9-75.userapi.com/impg/72hShDdGMvLKYCs6MLQM5M8zxWiMZt_p1_Gotg/-nSs_F0FQwY.jpg?size=1440x2160&amp;quality=95&amp;sign=f9208dd8eac65cc3374f9c559d678f47&amp;type=album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00276" y="989668"/>
            <a:ext cx="2167596" cy="2264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740574" y="3153363"/>
            <a:ext cx="3024810" cy="90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Богатырев Матвей</a:t>
            </a:r>
          </a:p>
          <a:p>
            <a:r>
              <a:rPr lang="ru-RU" sz="1400" b="1" dirty="0" smtClean="0"/>
              <a:t>Награжден медалью </a:t>
            </a:r>
          </a:p>
          <a:p>
            <a:r>
              <a:rPr lang="ru-RU" sz="1400" b="1" dirty="0" smtClean="0"/>
              <a:t>«Юнармейской доблести» </a:t>
            </a:r>
            <a:r>
              <a:rPr lang="en-US" sz="1400" b="1" dirty="0" smtClean="0"/>
              <a:t>III</a:t>
            </a:r>
            <a:r>
              <a:rPr lang="ru-RU" sz="1400" b="1" dirty="0" smtClean="0"/>
              <a:t> степени</a:t>
            </a:r>
            <a:endParaRPr lang="ru-RU" sz="14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7579206" y="1945119"/>
            <a:ext cx="4199898" cy="3488594"/>
            <a:chOff x="8665329" y="1906505"/>
            <a:chExt cx="2616378" cy="2715036"/>
          </a:xfrm>
        </p:grpSpPr>
        <p:pic>
          <p:nvPicPr>
            <p:cNvPr id="19" name="Picture 8" descr="https://sun9-42.userapi.com/impg/j8AiaZRUUR2lNkLnRxiX7dbkDFn-fBqt6AldBA/IjkYWyDDFxU.jpg?size=2560x1707&amp;quality=95&amp;sign=a37ad5ff3290e764d3b7f794c94b91fd&amp;type=alb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5329" y="1906505"/>
              <a:ext cx="2573976" cy="171631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Заголовок 1"/>
            <p:cNvSpPr txBox="1">
              <a:spLocks/>
            </p:cNvSpPr>
            <p:nvPr/>
          </p:nvSpPr>
          <p:spPr>
            <a:xfrm>
              <a:off x="9489364" y="3581749"/>
              <a:ext cx="1792343" cy="103979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400" b="1" dirty="0" smtClean="0"/>
                <a:t>МБОУ ШКОЛА №7, </a:t>
              </a:r>
            </a:p>
            <a:p>
              <a:r>
                <a:rPr lang="ru-RU" sz="1400" b="1" dirty="0" smtClean="0"/>
                <a:t>1 место Смотр-конкурс юнармейских отрядов округа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5927571" y="501831"/>
            <a:ext cx="5783469" cy="147732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Участие юнармейцев во всероссийских сменах в ВДЦ «Артек», «Смена», «Орленок»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Участие во всероссийских патриотических форумах и конкурсах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Дополнительные баллы при поступлении в СПО И 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95457" y="156170"/>
            <a:ext cx="3129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ПРИВИЛЕГИИ ЮНАРМЕЙЦЕВ </a:t>
            </a:r>
            <a:endParaRPr lang="ru-RU" b="1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13471" y="820577"/>
            <a:ext cx="5628568" cy="108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1711039" y="2737602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627" y="3153362"/>
            <a:ext cx="1812524" cy="2416699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5737873" y="5702746"/>
            <a:ext cx="2906506" cy="908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Большакова Яна</a:t>
            </a:r>
          </a:p>
          <a:p>
            <a:r>
              <a:rPr lang="ru-RU" sz="1400" b="1" dirty="0"/>
              <a:t>у</a:t>
            </a:r>
            <a:r>
              <a:rPr lang="ru-RU" sz="1400" b="1" dirty="0" smtClean="0"/>
              <a:t>частник </a:t>
            </a:r>
            <a:r>
              <a:rPr lang="ru-RU" sz="1400" b="1" dirty="0"/>
              <a:t>ВДЦ "Смена", </a:t>
            </a:r>
            <a:r>
              <a:rPr lang="ru-RU" sz="1400" b="1" dirty="0" smtClean="0"/>
              <a:t>ЮНТЕХ</a:t>
            </a:r>
            <a:r>
              <a:rPr lang="ru-RU" sz="1400" b="1" dirty="0"/>
              <a:t> </a:t>
            </a:r>
            <a:r>
              <a:rPr lang="ru-RU" sz="1400" b="1" dirty="0" smtClean="0"/>
              <a:t>2025, лучший юнармеец МО 2024</a:t>
            </a:r>
          </a:p>
        </p:txBody>
      </p:sp>
    </p:spTree>
    <p:extLst>
      <p:ext uri="{BB962C8B-B14F-4D97-AF65-F5344CB8AC3E}">
        <p14:creationId xmlns:p14="http://schemas.microsoft.com/office/powerpoint/2010/main" val="277987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377" y="0"/>
            <a:ext cx="5080262" cy="13255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Форум ЮНТЕХ</a:t>
            </a:r>
            <a:endParaRPr lang="ru-RU" sz="28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9398129" y="3615273"/>
            <a:ext cx="844823" cy="790956"/>
          </a:xfrm>
        </p:spPr>
        <p:txBody>
          <a:bodyPr>
            <a:normAutofit fontScale="3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сентябрь 2024 г. Москва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731497" y="2414833"/>
            <a:ext cx="6155703" cy="426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6210" y="1118187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5653" y="82644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flipH="1">
            <a:off x="11882489" y="2728077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sun9-42.userapi.com/impg/7yCHYNdmSx9T0IzdIo_3Vf8rcm92uDYTmhTxLQ/p9kyNjnHKZk.jpg?size=2560x1706&amp;quality=95&amp;sign=3b1afa9019b8ff214d51c97a82b26e8f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098" y="1366847"/>
            <a:ext cx="3749903" cy="249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78.userapi.com/impg/D3h1wNq9bc-uxl-vYup_L2pEmVcCL3NJvvt6sw/hdFvrmU1cyo.jpg?size=2560x1706&amp;quality=95&amp;sign=4799c9006bf92af88249e246b8b81cb8&amp;type=albu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9044" y="1606644"/>
            <a:ext cx="3996523" cy="266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80.userapi.com/impg/cy1jbDnr8d728Md-7C4FtNh2E4fFZIx0me9s6w/BkuzKlWJ72c.jpg?size=2560x1706&amp;quality=95&amp;sign=219300d0faa8aaeebbcf76b33cacb9a5&amp;type=album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098" y="4125506"/>
            <a:ext cx="3189811" cy="212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un9-45.userapi.com/impg/9cUJlGAz25iefKwltc7A1RIETQamHx3mGV-9xA/HCsJfMQytVU.jpg?size=2560x1920&amp;quality=95&amp;sign=f8a7829aa3fcb393c82cc8dec3091ceb&amp;type=albu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9744" y="2066188"/>
            <a:ext cx="3672745" cy="275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un9-58.userapi.com/impg/aI3l4r_6koiQg5RU4UVVBTRIftNyrEPeFOGVlQ/5zltvRycLXg.jpg?size=2560x1441&amp;quality=95&amp;sign=458804928f8d3fda63dd3930385291d3&amp;type=album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6422" y="4549218"/>
            <a:ext cx="3841765" cy="216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12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377" y="0"/>
            <a:ext cx="5080262" cy="13255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ЮНАРМЕЙСКИЕ ПЛАНЫ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377" y="1536569"/>
            <a:ext cx="4967141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Всероссийская военно-патриотическая игра </a:t>
            </a:r>
            <a:r>
              <a:rPr lang="ru-RU" dirty="0"/>
              <a:t>«Зарница </a:t>
            </a:r>
            <a:r>
              <a:rPr lang="ru-RU" dirty="0" smtClean="0"/>
              <a:t>2.0»</a:t>
            </a:r>
          </a:p>
          <a:p>
            <a:r>
              <a:rPr lang="ru-RU" dirty="0"/>
              <a:t>муниципальный </a:t>
            </a:r>
            <a:r>
              <a:rPr lang="ru-RU" dirty="0" smtClean="0"/>
              <a:t>этап</a:t>
            </a:r>
          </a:p>
          <a:p>
            <a:r>
              <a:rPr lang="ru-RU"/>
              <a:t>д</a:t>
            </a:r>
            <a:r>
              <a:rPr lang="ru-RU" smtClean="0"/>
              <a:t>ивизионный этап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731497" y="2414833"/>
            <a:ext cx="6155703" cy="426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 Смотр-конкурс юнармейских отрядов округа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 </a:t>
            </a:r>
            <a:r>
              <a:rPr lang="ru-RU" dirty="0" smtClean="0"/>
              <a:t>Участие в юнармейских сменах в ВДЦ «Артек», «Смена», «Орленок»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Участие во всероссийских патриотических форумах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Получение награды </a:t>
            </a:r>
          </a:p>
          <a:p>
            <a:pPr marL="0" indent="0">
              <a:buNone/>
            </a:pPr>
            <a:r>
              <a:rPr lang="ru-RU" dirty="0" smtClean="0"/>
              <a:t>«Юнармейская доблесть </a:t>
            </a:r>
            <a:r>
              <a:rPr lang="en-US" dirty="0" smtClean="0"/>
              <a:t>III</a:t>
            </a:r>
            <a:r>
              <a:rPr lang="ru-RU" dirty="0" smtClean="0"/>
              <a:t> степени» лучшими юнармейцами округа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6210" y="1118187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5653" y="82644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flipH="1">
            <a:off x="11882489" y="2728077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00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2667"/>
            <a:ext cx="4939645" cy="119972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ЮНАРМЕЙСКИЙ </a:t>
            </a:r>
            <a:r>
              <a:rPr lang="ru-RU" sz="2800" b="1" dirty="0" err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Госпаблик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r>
              <a:rPr lang="en-US" sz="2800" b="1" dirty="0">
                <a:solidFill>
                  <a:srgbClr val="C00000"/>
                </a:solidFill>
                <a:latin typeface="+mn-lt"/>
                <a:ea typeface="+mn-ea"/>
                <a:cs typeface="+mn-cs"/>
                <a:hlinkClick r:id="rId2"/>
              </a:rPr>
              <a:t>https://</a:t>
            </a:r>
            <a:r>
              <a:rPr lang="en-US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  <a:hlinkClick r:id="rId2"/>
              </a:rPr>
              <a:t>vk.com/club188482310</a:t>
            </a:r>
            <a:r>
              <a:rPr lang="ru-RU" sz="2800" b="1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</a:t>
            </a:r>
            <a:endParaRPr lang="ru-RU" sz="28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774" y="1422891"/>
            <a:ext cx="5646656" cy="488308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b="1" dirty="0" smtClean="0"/>
              <a:t>Контент-план</a:t>
            </a:r>
          </a:p>
          <a:p>
            <a:r>
              <a:rPr lang="ru-RU" dirty="0"/>
              <a:t>т</a:t>
            </a:r>
            <a:r>
              <a:rPr lang="ru-RU" dirty="0" smtClean="0"/>
              <a:t>емы публикаций </a:t>
            </a:r>
          </a:p>
          <a:p>
            <a:pPr>
              <a:buFontTx/>
              <a:buChar char="-"/>
            </a:pPr>
            <a:r>
              <a:rPr lang="ru-RU" dirty="0" smtClean="0"/>
              <a:t>мероприятия, проводимые юнармейским движением МО</a:t>
            </a:r>
          </a:p>
          <a:p>
            <a:pPr>
              <a:buFontTx/>
              <a:buChar char="-"/>
            </a:pPr>
            <a:r>
              <a:rPr lang="ru-RU" dirty="0"/>
              <a:t>м</a:t>
            </a:r>
            <a:r>
              <a:rPr lang="ru-RU" dirty="0" smtClean="0"/>
              <a:t>ероприятия, проводимые отрядами УО.</a:t>
            </a:r>
          </a:p>
          <a:p>
            <a:pPr>
              <a:buFontTx/>
              <a:buChar char="-"/>
            </a:pPr>
            <a:r>
              <a:rPr lang="ru-RU" dirty="0" smtClean="0"/>
              <a:t>информационные посты о конкурсах, акциях от Юнармии (федерального и регионального уровня)</a:t>
            </a:r>
          </a:p>
          <a:p>
            <a:pPr>
              <a:buFontTx/>
              <a:buChar char="-"/>
            </a:pPr>
            <a:r>
              <a:rPr lang="ru-RU" dirty="0" smtClean="0"/>
              <a:t> памятные даты 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33156" y="1974916"/>
            <a:ext cx="5393311" cy="2003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b="1" dirty="0"/>
              <a:t> </a:t>
            </a:r>
            <a:r>
              <a:rPr lang="ru-RU" b="1" dirty="0" smtClean="0"/>
              <a:t>Регулярность</a:t>
            </a:r>
          </a:p>
          <a:p>
            <a:pPr marL="0" indent="0">
              <a:buNone/>
            </a:pPr>
            <a:r>
              <a:rPr lang="ru-RU" dirty="0" smtClean="0"/>
              <a:t>- Каждый отряд должен размещать один пост в неделю. 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033156" y="3864433"/>
            <a:ext cx="5561813" cy="1510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b="1" dirty="0" smtClean="0"/>
              <a:t>Планирование</a:t>
            </a:r>
          </a:p>
          <a:p>
            <a:pPr>
              <a:buFontTx/>
              <a:buChar char="-"/>
            </a:pPr>
            <a:r>
              <a:rPr lang="ru-RU" dirty="0" smtClean="0"/>
              <a:t>Увеличение количество подписчиков. (423 подписчика)</a:t>
            </a:r>
          </a:p>
          <a:p>
            <a:pPr>
              <a:buFontTx/>
              <a:buChar char="-"/>
            </a:pPr>
            <a:r>
              <a:rPr lang="ru-RU" dirty="0" smtClean="0"/>
              <a:t>Увеличение постов в неделю.   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215774" y="1005393"/>
            <a:ext cx="6396875" cy="2857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85653" y="82644"/>
            <a:ext cx="3724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11711039" y="2737602"/>
            <a:ext cx="4711" cy="382904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668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34" y="365125"/>
            <a:ext cx="2930013" cy="176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71.userapi.com/impg/UkMOWMd-JRtwrtL3iLrDt7FmbeDgiGROdTn_0w/Q5YJMBxZ45c.jpg?size=2560x1706&amp;quality=95&amp;sign=666d7b6344f7d317c89914e390463e26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5" y="2219695"/>
            <a:ext cx="3401961" cy="226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63.userapi.com/impg/CZNPZg7n8k7TE2Ur88UoXooGfgCLzQk-4zJIhg/ArZhM-jRQ3A.jpg?size=2560x1706&amp;quality=95&amp;sign=03b64d2bad0e07e5ce14f7e2904abda8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4494083"/>
            <a:ext cx="3414546" cy="227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57.userapi.com/impg/H1ayYazJxRNoOR-JGwiCTqA95FLZWiVhgME8Jg/BHRfBkTdhZc.jpg?size=2560x1706&amp;quality=95&amp;sign=ed9cbb52be4c42a1ab14e7695eed226b&amp;type=albu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174133" y="-24254"/>
            <a:ext cx="3356285" cy="223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7632" y="-51061"/>
            <a:ext cx="4390762" cy="24732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075" y="3581537"/>
            <a:ext cx="2142203" cy="28562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772" y="2746052"/>
            <a:ext cx="2164326" cy="2885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7341" y="3922981"/>
            <a:ext cx="2201264" cy="2935019"/>
          </a:xfrm>
          <a:prstGeom prst="rect">
            <a:avLst/>
          </a:prstGeom>
        </p:spPr>
      </p:pic>
      <p:pic>
        <p:nvPicPr>
          <p:cNvPr id="1036" name="Picture 12" descr="https://sun9-59.userapi.com/impg/n0h39INd9j-aZzMCJ2uYVDWQWKQXe5OJO885fg/0u_3IbsoPn0.jpg?size=2560x1706&amp;quality=95&amp;sign=4d7f205614771c922f8c16fbe84bcc36&amp;type=album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255" y="2279138"/>
            <a:ext cx="2969019" cy="197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2794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9119</TotalTime>
  <Words>454</Words>
  <Application>Microsoft Office PowerPoint</Application>
  <PresentationFormat>Широкоэкранный</PresentationFormat>
  <Paragraphs>98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Тема Office</vt:lpstr>
      <vt:lpstr>13 – юнармейских отрядов  845 - юнармейцев   200 - юнармейцев младшего школьного возраста 545 - среднего школьного возраста 100 – старшего школьного возраста</vt:lpstr>
      <vt:lpstr>НАПРАВЛЕНИЯ ДЕЯТЕЛЬНОСТИ ОТРЯДОВ  ДВИЖЕНИЯ  «ЮНАРМИЯ»</vt:lpstr>
      <vt:lpstr>  ЮНАРМЕЙСКИЕ ДЕЛА</vt:lpstr>
      <vt:lpstr>ЮНАРМЕЙСКИЕ РЕЗУЛЬТАТЫ</vt:lpstr>
      <vt:lpstr>Юнармейские рекорды </vt:lpstr>
      <vt:lpstr>Форум ЮНТЕХ</vt:lpstr>
      <vt:lpstr>ЮНАРМЕЙСКИЕ ПЛАНЫ</vt:lpstr>
      <vt:lpstr>ЮНАРМЕЙСКИЙ Госпаблик https://vk.com/club188482310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SiS_Admin</cp:lastModifiedBy>
  <cp:revision>79</cp:revision>
  <dcterms:created xsi:type="dcterms:W3CDTF">2024-08-07T18:07:29Z</dcterms:created>
  <dcterms:modified xsi:type="dcterms:W3CDTF">2025-12-23T06:21:32Z</dcterms:modified>
</cp:coreProperties>
</file>