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44" r:id="rId4"/>
  </p:sldMasterIdLst>
  <p:notesMasterIdLst>
    <p:notesMasterId r:id="rId12"/>
  </p:notesMasterIdLst>
  <p:handoutMasterIdLst>
    <p:handoutMasterId r:id="rId13"/>
  </p:handoutMasterIdLst>
  <p:sldIdLst>
    <p:sldId id="256" r:id="rId5"/>
    <p:sldId id="279" r:id="rId6"/>
    <p:sldId id="278" r:id="rId7"/>
    <p:sldId id="277" r:id="rId8"/>
    <p:sldId id="275" r:id="rId9"/>
    <p:sldId id="274" r:id="rId10"/>
    <p:sldId id="280" r:id="rId11"/>
  </p:sldIdLst>
  <p:sldSz cx="12192000" cy="6858000"/>
  <p:notesSz cx="6858000" cy="9144000"/>
  <p:defaultTextStyle>
    <a:defPPr rtl="0"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41" autoAdjust="0"/>
  </p:normalViewPr>
  <p:slideViewPr>
    <p:cSldViewPr snapToGrid="0" snapToObject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7" d="100"/>
          <a:sy n="77" d="100"/>
        </p:scale>
        <p:origin x="325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96CE4C60-6057-46D6-A5FF-00D8AB8AC8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E876A49-CA08-43C3-8865-92E4A66BF7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D0D56-D190-4F12-97EB-E600DA2C7AC1}" type="datetime1">
              <a:rPr lang="ru-RU" smtClean="0"/>
              <a:t>15.12.2025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384604E6-ED3B-49F7-9F62-9D9BF74F1A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1FFA4E6-A295-4A8E-B4EE-EEA5D9ABD73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BBA8D-50FB-4097-BAAC-42E682BBB8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66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FA3FA-379F-46C9-AE88-86CC6AC3C65B}" type="datetime1">
              <a:rPr lang="ru-RU" smtClean="0"/>
              <a:pPr/>
              <a:t>15.12.2025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311EE-D3E2-4B2C-886A-E997919853A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89532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311EE-D3E2-4B2C-886A-E997919853A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123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311EE-D3E2-4B2C-886A-E997919853A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126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C1D05881-E268-4858-B78D-B33984B254C5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02325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/>
        <p:txBody>
          <a:bodyPr rtlCol="0" anchor="ctr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E0C9481-8FC4-47B7-A3E3-75EF16199800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66546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rtlCol="0" anchor="b"/>
          <a:lstStyle>
            <a:lvl1pPr algn="l">
              <a:defRPr sz="4000" b="0" cap="all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233BFC-8063-40D9-ACA4-B9FC6D08CAAA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7458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 rtlCol="0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BADB98-46CF-4CE0-BC14-FB6BCDEC249F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23104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 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 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7" name="Дата 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D0744F-F4FD-4F94-9584-19B3ACF6B677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8" name="Нижний колонтитул 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87299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 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3D8A4C-A50F-442F-AE56-916345D8E8D0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4" name="Нижний колонтитул 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4055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 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F7CE878-2078-4425-A27B-6F5802C286F2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3" name="Нижний колонтитул 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9307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 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rtlCol="0" anchor="ctr">
            <a:normAutofit/>
          </a:bodyPr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E370006-E2FC-4766-A7E1-5F779DBE0517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4097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4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7969C3-6696-41A6-A4FB-6F19D5FF6035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7908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Рисунок 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DDB940-01DC-4AC5-8216-0A8C71B32B7E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631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rtlCol="0" anchor="ctr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F037D2-0595-4316-AE6C-7072C108D198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98008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Надпись 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  <p:sp>
        <p:nvSpPr>
          <p:cNvPr id="14" name="Надпись 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6" name="Заголовок 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Текст 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5B1558-9646-4A23-9775-8BBFAB3F173C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20505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BD4D917-35DA-4BED-B3A7-8A3163C0AA32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78569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Надпись 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»</a:t>
            </a:r>
          </a:p>
        </p:txBody>
      </p:sp>
      <p:sp>
        <p:nvSpPr>
          <p:cNvPr id="14" name="Надпись 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ru-RU" sz="8000" noProof="0">
                <a:solidFill>
                  <a:schemeClr val="tx1"/>
                </a:solidFill>
                <a:effectLst/>
              </a:rPr>
              <a:t>«</a:t>
            </a:r>
          </a:p>
        </p:txBody>
      </p:sp>
      <p:sp>
        <p:nvSpPr>
          <p:cNvPr id="16" name="Заголовок 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Текст 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ru-RU" noProof="0" smtClean="0"/>
              <a:t>Образец текста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95FCF15-9560-4A96-9174-05821032194E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44187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 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10" name="Текст 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ru-RU" noProof="0" smtClean="0"/>
              <a:t>Образец текста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5027AD8-4FCC-482E-8268-5A80B4208CCB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85960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Заголовок 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2AEB38-7064-4DDA-A0B1-3ACB4459D355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02126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 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Вертикальный текст 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rtlCol="0" anchor="t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E4C558-0B9A-4639-AFB8-A7352334CC2A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4754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485A63DF-07C7-4145-B820-6EFEA62A3C4D}" type="datetime1">
              <a:rPr lang="ru-RU" noProof="0" smtClean="0"/>
              <a:t>15.12.2025</a:t>
            </a:fld>
            <a:endParaRPr lang="ru-RU" noProof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69E57DC2-970A-4B3E-BB1C-7A09969E49DF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6450657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 4" descr="ночное небо с горами далеко на горизонте">
            <a:extLst>
              <a:ext uri="{FF2B5EF4-FFF2-40B4-BE49-F238E27FC236}">
                <a16:creationId xmlns="" xmlns:a16="http://schemas.microsoft.com/office/drawing/2014/main" id="{7C454B0C-0819-4D56-9275-BCE254DA65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0C7600-5BA8-4A54-887F-74AF87750A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2399" y="1474839"/>
            <a:ext cx="7197726" cy="3501442"/>
          </a:xfrm>
        </p:spPr>
        <p:txBody>
          <a:bodyPr rtlCol="0">
            <a:normAutofit/>
          </a:bodyPr>
          <a:lstStyle/>
          <a:p>
            <a:pPr rtl="0"/>
            <a:r>
              <a:rPr lang="ru-RU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№1 РМО </a:t>
            </a:r>
            <a:r>
              <a:rPr lang="ru-RU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 и преподавателей-организаторов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ОБЗР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 2">
            <a:extLst>
              <a:ext uri="{FF2B5EF4-FFF2-40B4-BE49-F238E27FC236}">
                <a16:creationId xmlns="" xmlns:a16="http://schemas.microsoft.com/office/drawing/2014/main" id="{AE584786-6548-4BB4-95FD-977AD1F36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399" y="4976282"/>
            <a:ext cx="7197726" cy="1405467"/>
          </a:xfrm>
        </p:spPr>
        <p:txBody>
          <a:bodyPr rtlCol="0">
            <a:normAutofit/>
          </a:bodyPr>
          <a:lstStyle/>
          <a:p>
            <a:pPr rtl="0"/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27.08.2025</a:t>
            </a:r>
            <a:endParaRPr lang="ru-RU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72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Диалоговые площадки  </a:t>
            </a:r>
            <a:b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 сообществ педагогических работников</a:t>
            </a:r>
            <a:b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«Эффективные решения для качественного образования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endParaRPr lang="ru-RU" dirty="0"/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«Единое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общего образования- Конструктор рабочих. ФРП и изменения в модуле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9»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Бухарова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Г.В. МБОУ "Школа№1"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Богатырев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 В.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Цифровизация</a:t>
            </a:r>
            <a:r>
              <a:rPr 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тема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Использование  цифровых сервисов и платформ во внеурочной деятельности (Юнармейской направление) 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Зеленков А. Г. МБОУ "Каменская школа" "Использование искусственного интеллекта в работе учителя"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372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учебного предмета</a:t>
            </a:r>
            <a:b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«Основы безопасности и защиты Родины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Модуль № 1. «Безопасное и устойчивое развитие личности, общества, государства» </a:t>
            </a:r>
          </a:p>
          <a:p>
            <a:r>
              <a:rPr lang="ru-RU" dirty="0"/>
              <a:t>Модуль № 2. «Основы военной подготовки» </a:t>
            </a:r>
          </a:p>
          <a:p>
            <a:r>
              <a:rPr lang="ru-RU" dirty="0"/>
              <a:t>Модуль № 3. «Культура безопасности жизнедеятельности в современном обществе» </a:t>
            </a:r>
          </a:p>
          <a:p>
            <a:r>
              <a:rPr lang="ru-RU" dirty="0"/>
              <a:t>Модуль № 4. «Безопасность в быту» </a:t>
            </a:r>
          </a:p>
          <a:p>
            <a:r>
              <a:rPr lang="ru-RU" dirty="0"/>
              <a:t>Модуль № 5. «Безопасность на транспорте» </a:t>
            </a:r>
          </a:p>
          <a:p>
            <a:r>
              <a:rPr lang="ru-RU" dirty="0"/>
              <a:t>Модуль № 6. «Безопасность в общественных местах» </a:t>
            </a:r>
          </a:p>
          <a:p>
            <a:r>
              <a:rPr lang="ru-RU" dirty="0"/>
              <a:t>Модуль № 7. «Безопасность в природной среде» </a:t>
            </a:r>
          </a:p>
          <a:p>
            <a:r>
              <a:rPr lang="ru-RU" dirty="0"/>
              <a:t>Модуль № 8. «Основы медицинских знаний. Оказание первой помощи</a:t>
            </a:r>
            <a:r>
              <a:rPr lang="ru-RU" dirty="0" smtClean="0"/>
              <a:t>»</a:t>
            </a:r>
            <a:endParaRPr lang="ru-RU" dirty="0"/>
          </a:p>
          <a:p>
            <a:r>
              <a:rPr lang="ru-RU" dirty="0"/>
              <a:t>Модуль 9. «Безопасность в социуме» </a:t>
            </a:r>
          </a:p>
          <a:p>
            <a:r>
              <a:rPr lang="ru-RU" dirty="0"/>
              <a:t>Модуль № 10. «Безопасность в информационном пространстве» </a:t>
            </a:r>
          </a:p>
          <a:p>
            <a:r>
              <a:rPr lang="ru-RU" dirty="0"/>
              <a:t>Модуль № 11. «Основы противодействия экстремизму и терроризму» </a:t>
            </a:r>
          </a:p>
        </p:txBody>
      </p:sp>
    </p:spTree>
    <p:extLst>
      <p:ext uri="{BB962C8B-B14F-4D97-AF65-F5344CB8AC3E}">
        <p14:creationId xmlns:p14="http://schemas.microsoft.com/office/powerpoint/2010/main" val="96764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программа </a:t>
            </a:r>
            <a:r>
              <a:rPr lang="ru-RU" sz="27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(ID7307681)</a:t>
            </a:r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«основы безопасности и защиты родины»</a:t>
            </a:r>
            <a:b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обучающихся 8-9 классов </a:t>
            </a:r>
            <a:br>
              <a:rPr lang="ru-RU" sz="27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1563328"/>
            <a:ext cx="10131425" cy="57027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Модуль </a:t>
            </a:r>
            <a:r>
              <a:rPr lang="ru-RU" dirty="0"/>
              <a:t>№ 1. «Безопасное и устойчивое развитие личности, общества, государства</a:t>
            </a:r>
            <a:r>
              <a:rPr lang="ru-RU" dirty="0" smtClean="0"/>
              <a:t>» 4ч.</a:t>
            </a:r>
          </a:p>
          <a:p>
            <a:pPr marL="0" indent="0">
              <a:buNone/>
            </a:pPr>
            <a:r>
              <a:rPr lang="ru-RU" dirty="0"/>
              <a:t>Модуль № 2. «Основы военной подготовки</a:t>
            </a:r>
            <a:r>
              <a:rPr lang="ru-RU" dirty="0" smtClean="0"/>
              <a:t>» 9ч.</a:t>
            </a:r>
          </a:p>
          <a:p>
            <a:pPr marL="0" indent="0">
              <a:buNone/>
            </a:pPr>
            <a:r>
              <a:rPr lang="ru-RU" dirty="0"/>
              <a:t>Модуль № 3. «Культура безопасности жизнедеятельности в современном обществе</a:t>
            </a:r>
            <a:r>
              <a:rPr lang="ru-RU" dirty="0" smtClean="0"/>
              <a:t>» 2ч.</a:t>
            </a:r>
          </a:p>
          <a:p>
            <a:pPr marL="0" indent="0">
              <a:buNone/>
            </a:pPr>
            <a:r>
              <a:rPr lang="ru-RU" dirty="0"/>
              <a:t>Модуль № 4. «Безопасность в быту</a:t>
            </a:r>
            <a:r>
              <a:rPr lang="ru-RU" dirty="0" smtClean="0"/>
              <a:t>» 6ч.</a:t>
            </a:r>
          </a:p>
          <a:p>
            <a:pPr marL="0" indent="0">
              <a:buNone/>
            </a:pPr>
            <a:r>
              <a:rPr lang="ru-RU" dirty="0"/>
              <a:t>Модуль № 5. «Безопасность на транспорте</a:t>
            </a:r>
            <a:r>
              <a:rPr lang="ru-RU" dirty="0" smtClean="0"/>
              <a:t>» 7ч.</a:t>
            </a:r>
          </a:p>
          <a:p>
            <a:pPr marL="0" indent="0">
              <a:buNone/>
            </a:pPr>
            <a:r>
              <a:rPr lang="ru-RU" dirty="0"/>
              <a:t>Модуль № 6. «Безопасность в общественных местах</a:t>
            </a:r>
            <a:r>
              <a:rPr lang="ru-RU" dirty="0" smtClean="0"/>
              <a:t>» 6ч.</a:t>
            </a:r>
          </a:p>
          <a:p>
            <a:pPr marL="0" indent="0">
              <a:buNone/>
            </a:pPr>
            <a:r>
              <a:rPr lang="ru-RU" dirty="0"/>
              <a:t>Модуль № 7. «Безопасность в природной среде</a:t>
            </a:r>
            <a:r>
              <a:rPr lang="ru-RU" dirty="0" smtClean="0"/>
              <a:t>» 9ч.</a:t>
            </a:r>
          </a:p>
          <a:p>
            <a:pPr marL="0" indent="0">
              <a:buNone/>
            </a:pPr>
            <a:r>
              <a:rPr lang="ru-RU" dirty="0"/>
              <a:t>Модуль № 8. «Основы медицинских знаний. Оказание первой помощи</a:t>
            </a:r>
            <a:r>
              <a:rPr lang="ru-RU" dirty="0" smtClean="0"/>
              <a:t>» 7ч.</a:t>
            </a:r>
          </a:p>
          <a:p>
            <a:pPr marL="0" indent="0">
              <a:buNone/>
            </a:pPr>
            <a:r>
              <a:rPr lang="ru-RU" dirty="0"/>
              <a:t>Модуль 9. «Безопасность в социуме</a:t>
            </a:r>
            <a:r>
              <a:rPr lang="ru-RU" dirty="0" smtClean="0"/>
              <a:t>» 6ч.</a:t>
            </a:r>
          </a:p>
          <a:p>
            <a:pPr marL="0" indent="0">
              <a:buNone/>
            </a:pPr>
            <a:r>
              <a:rPr lang="ru-RU" dirty="0"/>
              <a:t>Модуль № 10. «Безопасность в информационном пространстве</a:t>
            </a:r>
            <a:r>
              <a:rPr lang="ru-RU" dirty="0" smtClean="0"/>
              <a:t>» 5ч.</a:t>
            </a:r>
          </a:p>
          <a:p>
            <a:pPr marL="0" indent="0">
              <a:buNone/>
            </a:pPr>
            <a:r>
              <a:rPr lang="ru-RU" dirty="0"/>
              <a:t>Модуль № 11. «Основы противодействия экстремизму и терроризму</a:t>
            </a:r>
            <a:r>
              <a:rPr lang="ru-RU" dirty="0" smtClean="0"/>
              <a:t>» 7ч.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9874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программа (</a:t>
            </a:r>
            <a:r>
              <a:rPr lang="en-US" sz="2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 </a:t>
            </a:r>
            <a:r>
              <a:rPr lang="ru-RU" sz="2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7321188)</a:t>
            </a:r>
            <a:br>
              <a:rPr lang="ru-RU" sz="2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«Основы безопасности и защиты Родины»</a:t>
            </a:r>
            <a:br>
              <a:rPr lang="ru-RU" sz="2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обучающихся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10-11 </a:t>
            </a:r>
            <a:r>
              <a:rPr lang="ru-RU" sz="22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 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553701"/>
          </a:xfrm>
        </p:spPr>
        <p:txBody>
          <a:bodyPr>
            <a:normAutofit/>
          </a:bodyPr>
          <a:lstStyle/>
          <a:p>
            <a:r>
              <a:rPr lang="ru-RU" dirty="0"/>
              <a:t>Модуль № 1. «Безопасное и устойчивое развитие личности, общества, государства</a:t>
            </a:r>
            <a:r>
              <a:rPr lang="ru-RU" dirty="0" smtClean="0"/>
              <a:t>» 4ч.</a:t>
            </a:r>
            <a:endParaRPr lang="ru-RU" dirty="0"/>
          </a:p>
          <a:p>
            <a:r>
              <a:rPr lang="ru-RU" dirty="0"/>
              <a:t>Модуль № 2. «Основы военной </a:t>
            </a:r>
            <a:r>
              <a:rPr lang="ru-RU" dirty="0" smtClean="0"/>
              <a:t>подготовки» 12ч.</a:t>
            </a:r>
            <a:endParaRPr lang="ru-RU" dirty="0"/>
          </a:p>
          <a:p>
            <a:r>
              <a:rPr lang="ru-RU" dirty="0"/>
              <a:t>Модуль № 3. «Культура безопасности жизнедеятельности в современном обществе</a:t>
            </a:r>
            <a:r>
              <a:rPr lang="ru-RU" dirty="0" smtClean="0"/>
              <a:t>» 2ч</a:t>
            </a:r>
            <a:endParaRPr lang="ru-RU" dirty="0"/>
          </a:p>
          <a:p>
            <a:r>
              <a:rPr lang="ru-RU" dirty="0"/>
              <a:t>Модуль № 4. «Безопасность в быту</a:t>
            </a:r>
            <a:r>
              <a:rPr lang="ru-RU" dirty="0" smtClean="0"/>
              <a:t>» 6ч.</a:t>
            </a:r>
            <a:endParaRPr lang="ru-RU" dirty="0"/>
          </a:p>
          <a:p>
            <a:r>
              <a:rPr lang="ru-RU" dirty="0"/>
              <a:t>Модуль № 5. «Безопасность на </a:t>
            </a:r>
            <a:r>
              <a:rPr lang="ru-RU" dirty="0" smtClean="0"/>
              <a:t>транспорте» 5ч.</a:t>
            </a:r>
            <a:endParaRPr lang="ru-RU" dirty="0"/>
          </a:p>
          <a:p>
            <a:r>
              <a:rPr lang="ru-RU" dirty="0"/>
              <a:t>Модуль № 6. «Безопасность в общественных местах</a:t>
            </a:r>
            <a:r>
              <a:rPr lang="ru-RU" dirty="0" smtClean="0"/>
              <a:t>» 5ч.</a:t>
            </a:r>
          </a:p>
          <a:p>
            <a:r>
              <a:rPr lang="ru-RU" dirty="0"/>
              <a:t>Модуль № 7. «Безопасность в природной среде</a:t>
            </a:r>
            <a:r>
              <a:rPr lang="ru-RU" dirty="0" smtClean="0"/>
              <a:t>» 7ч.</a:t>
            </a:r>
            <a:endParaRPr lang="ru-RU" dirty="0"/>
          </a:p>
          <a:p>
            <a:r>
              <a:rPr lang="ru-RU" dirty="0"/>
              <a:t>Модуль № 8. «Основы медицинских знаний. Оказание первой </a:t>
            </a:r>
            <a:r>
              <a:rPr lang="ru-RU" dirty="0" smtClean="0"/>
              <a:t>помощи»7ч.</a:t>
            </a:r>
            <a:endParaRPr lang="ru-RU" dirty="0"/>
          </a:p>
          <a:p>
            <a:r>
              <a:rPr lang="ru-RU" dirty="0"/>
              <a:t>Модуль 9. «Безопасность в </a:t>
            </a:r>
            <a:r>
              <a:rPr lang="ru-RU" dirty="0" smtClean="0"/>
              <a:t>социуме»7ч.</a:t>
            </a:r>
            <a:endParaRPr lang="ru-RU" dirty="0"/>
          </a:p>
          <a:p>
            <a:r>
              <a:rPr lang="ru-RU" dirty="0"/>
              <a:t>Модуль № 10. «Безопасность в информационном пространстве</a:t>
            </a:r>
            <a:r>
              <a:rPr lang="ru-RU" dirty="0" smtClean="0"/>
              <a:t>» 7ч.</a:t>
            </a:r>
            <a:endParaRPr lang="ru-RU" dirty="0"/>
          </a:p>
          <a:p>
            <a:r>
              <a:rPr lang="ru-RU" dirty="0"/>
              <a:t>Модуль № 11. «Основы противодействия экстремизму и терроризму</a:t>
            </a:r>
            <a:r>
              <a:rPr lang="ru-RU" dirty="0" smtClean="0"/>
              <a:t>» 6ч.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994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 4" descr="светлые пятна">
            <a:extLst>
              <a:ext uri="{FF2B5EF4-FFF2-40B4-BE49-F238E27FC236}">
                <a16:creationId xmlns="" xmlns:a16="http://schemas.microsoft.com/office/drawing/2014/main" id="{20A520D0-11CF-4639-8537-F56A8A2FDC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44BCB7C-A6FC-4118-9027-468ECFDE64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6605" y="551935"/>
            <a:ext cx="10723520" cy="980303"/>
          </a:xfrm>
        </p:spPr>
        <p:txBody>
          <a:bodyPr rtlCol="0">
            <a:normAutofit fontScale="90000"/>
          </a:bodyPr>
          <a:lstStyle/>
          <a:p>
            <a:pPr algn="l"/>
            <a:r>
              <a:rPr lang="ru-RU" sz="3200" dirty="0"/>
              <a:t>«Единое содержание общего образования- Конструктор рабочих. ФРП и изменения в модуле 9"</a:t>
            </a:r>
            <a:endParaRPr lang="ru-RU" sz="3200" dirty="0"/>
          </a:p>
        </p:txBody>
      </p:sp>
      <p:sp>
        <p:nvSpPr>
          <p:cNvPr id="3" name="Подзаголовок 2">
            <a:extLst>
              <a:ext uri="{FF2B5EF4-FFF2-40B4-BE49-F238E27FC236}">
                <a16:creationId xmlns="" xmlns:a16="http://schemas.microsoft.com/office/drawing/2014/main" id="{4B64FA72-B055-4AE3-A6FD-8071BD687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605" y="1812324"/>
            <a:ext cx="11392930" cy="4588475"/>
          </a:xfrm>
        </p:spPr>
        <p:txBody>
          <a:bodyPr rtlCol="0">
            <a:normAutofit fontScale="77500" lnSpcReduction="20000"/>
          </a:bodyPr>
          <a:lstStyle/>
          <a:p>
            <a:pPr algn="l"/>
            <a:r>
              <a:rPr lang="ru-RU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С 1 сентября 2024 г. в образовательных организациях будет</a:t>
            </a:r>
          </a:p>
          <a:p>
            <a:pPr algn="l"/>
            <a:r>
              <a:rPr lang="ru-RU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преподаваться обязательный учебный предмет "Основы безопасности и защиты</a:t>
            </a:r>
          </a:p>
          <a:p>
            <a:pPr algn="l"/>
            <a:r>
              <a:rPr lang="ru-RU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Родины". Модуль "Военная подготовка. Основы военных знаний" (ОБЗР) включен в</a:t>
            </a:r>
          </a:p>
          <a:p>
            <a:pPr algn="l"/>
            <a:r>
              <a:rPr lang="ru-RU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ФРП по ОБЗР на уровне основного общего образования, "Основы военной</a:t>
            </a:r>
          </a:p>
          <a:p>
            <a:pPr algn="l"/>
            <a:r>
              <a:rPr lang="ru-RU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подготовки" - на уровне среднего общего образования. Учебные сборы, связанные с</a:t>
            </a:r>
          </a:p>
          <a:p>
            <a:pPr algn="l"/>
            <a:r>
              <a:rPr lang="ru-RU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начальной военной подготовкой, проводятся в рамках внеурочной деятельности, они</a:t>
            </a:r>
          </a:p>
          <a:p>
            <a:pPr algn="l"/>
            <a:r>
              <a:rPr lang="ru-RU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направлены на практическое закрепление знаний, полученных при освоении</a:t>
            </a:r>
          </a:p>
          <a:p>
            <a:pPr algn="l"/>
            <a:r>
              <a:rPr lang="ru-RU" sz="28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основной образовательной программы "Основы безопасности и защиты Родины".</a:t>
            </a:r>
            <a:endParaRPr lang="ru-RU" sz="2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930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578" y="320738"/>
            <a:ext cx="8122508" cy="20809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0649" t="76287" r="50784" b="7158"/>
          <a:stretch/>
        </p:blipFill>
        <p:spPr>
          <a:xfrm>
            <a:off x="2260175" y="2965622"/>
            <a:ext cx="9467937" cy="311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2575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10845B-7F19-4A9A-BEE4-BEF0501E1A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85274BF-C111-4B7A-8D90-F7666D37C131}">
  <ds:schemaRefs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0F1DF1E-36E3-406C-8CF7-DB13BB6470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Будущее</Template>
  <TotalTime>0</TotalTime>
  <Words>590</Words>
  <Application>Microsoft Office PowerPoint</Application>
  <PresentationFormat>Широкоэкранный</PresentationFormat>
  <Paragraphs>56</Paragraphs>
  <Slides>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Небеса</vt:lpstr>
      <vt:lpstr>Заседание №1 РМО учителей и преподавателей-организаторов ОБЗР</vt:lpstr>
      <vt:lpstr>Диалоговые площадки   профессиональных сообществ педагогических работников «Эффективные решения для качественного образования»</vt:lpstr>
      <vt:lpstr>Общая характеристика учебного предмета  «Основы безопасности и защиты Родины»</vt:lpstr>
      <vt:lpstr>Рабочая программа (ID7307681)  «основы безопасности и защиты родины» для обучающихся 8-9 классов   </vt:lpstr>
      <vt:lpstr>Рабочая программа (ID 7321188)  «Основы безопасности и защиты Родины» для обучающихся 10-11 классов  </vt:lpstr>
      <vt:lpstr>«Единое содержание общего образования- Конструктор рабочих. ФРП и изменения в модуле 9"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2025-08-25T08:57:02Z</dcterms:created>
  <dcterms:modified xsi:type="dcterms:W3CDTF">2025-12-15T07:28:54Z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