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76" r:id="rId7"/>
    <p:sldId id="263" r:id="rId8"/>
    <p:sldId id="267" r:id="rId9"/>
    <p:sldId id="273" r:id="rId10"/>
    <p:sldId id="268" r:id="rId11"/>
    <p:sldId id="265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85" autoAdjust="0"/>
  </p:normalViewPr>
  <p:slideViewPr>
    <p:cSldViewPr snapToGrid="0">
      <p:cViewPr varScale="1">
        <p:scale>
          <a:sx n="115" d="100"/>
          <a:sy n="115" d="100"/>
        </p:scale>
        <p:origin x="14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B5FF9-3AF0-4942-9575-1E1C6B07A5CB}" type="datetimeFigureOut">
              <a:rPr lang="ru-RU" smtClean="0"/>
              <a:t>25.10.2025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18BCA-5220-469D-B988-226466756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9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18BCA-5220-469D-B988-22646675685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57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103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2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92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0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0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375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4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8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18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370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9553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170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28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649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85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84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E4335-A180-449D-9DA1-4BAC4011B7F3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5770B-02A3-47E0-95FA-386CA90D21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7319" y="1569720"/>
            <a:ext cx="8409094" cy="276624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Эффективные способы подготовки обучающихся к конкурсам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8880" y="3948545"/>
            <a:ext cx="6388492" cy="1774074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Презентацию подготовила:</a:t>
            </a:r>
          </a:p>
          <a:p>
            <a:pPr algn="r"/>
            <a:r>
              <a:rPr lang="ru-RU" dirty="0" err="1" smtClean="0"/>
              <a:t>Кузмичева</a:t>
            </a:r>
            <a:r>
              <a:rPr lang="ru-RU" dirty="0" smtClean="0"/>
              <a:t> Татьяна Павловна,</a:t>
            </a:r>
          </a:p>
          <a:p>
            <a:pPr algn="r"/>
            <a:r>
              <a:rPr lang="ru-RU" dirty="0" smtClean="0"/>
              <a:t> </a:t>
            </a:r>
            <a:r>
              <a:rPr lang="ru-RU" dirty="0"/>
              <a:t>учитель физической культуры </a:t>
            </a:r>
            <a:r>
              <a:rPr lang="ru-RU" dirty="0" smtClean="0"/>
              <a:t>и ОБЗР </a:t>
            </a:r>
          </a:p>
          <a:p>
            <a:pPr algn="r"/>
            <a:r>
              <a:rPr lang="ru-RU" dirty="0" smtClean="0"/>
              <a:t>МБОУ «</a:t>
            </a:r>
            <a:r>
              <a:rPr lang="ru-RU" dirty="0" err="1" smtClean="0"/>
              <a:t>Теряевская</a:t>
            </a:r>
            <a:r>
              <a:rPr lang="ru-RU" dirty="0" smtClean="0"/>
              <a:t> школа»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831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0156" y="947854"/>
            <a:ext cx="7635240" cy="896385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Цель: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body" idx="4294967295"/>
          </p:nvPr>
        </p:nvSpPr>
        <p:spPr>
          <a:xfrm>
            <a:off x="465992" y="1688122"/>
            <a:ext cx="8466993" cy="4701528"/>
          </a:xfrm>
        </p:spPr>
        <p:txBody>
          <a:bodyPr>
            <a:normAutofit lnSpcReduction="10000"/>
          </a:bodyPr>
          <a:lstStyle/>
          <a:p>
            <a:pPr marL="0" lvl="0" indent="0" algn="l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Определение </a:t>
            </a:r>
            <a:r>
              <a:rPr lang="ru-RU" sz="3200" kern="0" dirty="0">
                <a:solidFill>
                  <a:srgbClr val="000000"/>
                </a:solidFill>
                <a:cs typeface="Times New Roman" pitchFamily="18" charset="0"/>
              </a:rPr>
              <a:t>уровня подготовки </a:t>
            </a: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обучающихся </a:t>
            </a:r>
            <a:r>
              <a:rPr lang="ru-RU" sz="3200" kern="0" dirty="0">
                <a:solidFill>
                  <a:srgbClr val="000000"/>
                </a:solidFill>
                <a:cs typeface="Times New Roman" pitchFamily="18" charset="0"/>
              </a:rPr>
              <a:t>по </a:t>
            </a: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предмету</a:t>
            </a:r>
            <a:endParaRPr lang="ru-RU" sz="32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Развитие </a:t>
            </a:r>
            <a:r>
              <a:rPr lang="ru-RU" sz="3200" kern="0" dirty="0">
                <a:solidFill>
                  <a:srgbClr val="000000"/>
                </a:solidFill>
                <a:cs typeface="Times New Roman" pitchFamily="18" charset="0"/>
              </a:rPr>
              <a:t>познавательной активности </a:t>
            </a: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обучающихся</a:t>
            </a:r>
            <a:endParaRPr lang="ru-RU" sz="32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200" kern="0" dirty="0">
                <a:solidFill>
                  <a:srgbClr val="000000"/>
                </a:solidFill>
                <a:cs typeface="Times New Roman" pitchFamily="18" charset="0"/>
              </a:rPr>
              <a:t>Формирование интереса к изучению </a:t>
            </a: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предмета</a:t>
            </a:r>
            <a:endParaRPr lang="ru-RU" sz="32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Самостоятельна работа</a:t>
            </a:r>
            <a:endParaRPr lang="ru-RU" sz="32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Совместная деятельность </a:t>
            </a:r>
            <a:r>
              <a:rPr lang="ru-RU" sz="3200" kern="0" dirty="0">
                <a:solidFill>
                  <a:srgbClr val="000000"/>
                </a:solidFill>
                <a:cs typeface="Times New Roman" pitchFamily="18" charset="0"/>
              </a:rPr>
              <a:t>в </a:t>
            </a:r>
            <a:r>
              <a:rPr lang="ru-RU" sz="3200" kern="0" dirty="0" smtClean="0">
                <a:solidFill>
                  <a:srgbClr val="000000"/>
                </a:solidFill>
                <a:cs typeface="Times New Roman" pitchFamily="18" charset="0"/>
              </a:rPr>
              <a:t>группе</a:t>
            </a:r>
            <a:endParaRPr lang="ru-RU" sz="3200" kern="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ru-RU" sz="28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41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67708" y="688173"/>
            <a:ext cx="3902612" cy="1293028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Задачи: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17110" y="2097845"/>
            <a:ext cx="8578362" cy="4088423"/>
          </a:xfrm>
        </p:spPr>
        <p:txBody>
          <a:bodyPr>
            <a:normAutofit fontScale="25000" lnSpcReduction="20000"/>
          </a:bodyPr>
          <a:lstStyle/>
          <a:p>
            <a:pPr marL="274638" indent="-274638">
              <a:lnSpc>
                <a:spcPct val="120000"/>
              </a:lnSpc>
            </a:pPr>
            <a:r>
              <a:rPr lang="ru-RU" sz="12800" dirty="0" smtClean="0">
                <a:cs typeface="Times New Roman" panose="02020603050405020304" pitchFamily="18" charset="0"/>
              </a:rPr>
              <a:t>У</a:t>
            </a:r>
            <a:r>
              <a:rPr lang="ru-RU" sz="1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частие в предметных Олимпиадах</a:t>
            </a:r>
            <a:r>
              <a:rPr lang="ru-RU" sz="12800" dirty="0" smtClean="0">
                <a:cs typeface="Times New Roman" panose="02020603050405020304" pitchFamily="18" charset="0"/>
              </a:rPr>
              <a:t> и </a:t>
            </a:r>
            <a:r>
              <a:rPr lang="ru-RU" sz="1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конкурсах всех уровней</a:t>
            </a:r>
          </a:p>
          <a:p>
            <a:pPr marL="274638" indent="-274638">
              <a:lnSpc>
                <a:spcPct val="120000"/>
              </a:lnSpc>
            </a:pPr>
            <a:r>
              <a:rPr lang="ru-RU" sz="12800" dirty="0" smtClean="0">
                <a:cs typeface="Times New Roman" panose="02020603050405020304" pitchFamily="18" charset="0"/>
              </a:rPr>
              <a:t>Совершенствовать знания, умения и навыки  по теории и практике «Физической культуры» и ОБЗР</a:t>
            </a:r>
          </a:p>
          <a:p>
            <a:pPr marL="0" indent="0">
              <a:lnSpc>
                <a:spcPct val="120000"/>
              </a:lnSpc>
            </a:pPr>
            <a:r>
              <a:rPr lang="ru-RU" sz="1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2800" dirty="0" smtClean="0">
                <a:cs typeface="Times New Roman" panose="02020603050405020304" pitchFamily="18" charset="0"/>
              </a:rPr>
              <a:t>Создать условия для укрепления здоровья</a:t>
            </a:r>
          </a:p>
          <a:p>
            <a:pPr marL="0" indent="0" algn="l">
              <a:lnSpc>
                <a:spcPct val="120000"/>
              </a:lnSpc>
              <a:buNone/>
            </a:pPr>
            <a:endParaRPr lang="ru-RU" sz="1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5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7990" y="808892"/>
            <a:ext cx="8181652" cy="465520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ПЛАНИРУЕМЫЙ  РЕЗУЛЬТАТ</a:t>
            </a:r>
          </a:p>
          <a:p>
            <a:pPr marL="92075" indent="-92075" algn="ctr"/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Готовность обучающихся к участию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школьном и муниципальном этапах  всероссийской олимпиады школьников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и конкурсах по физической культуре и ОБЗР</a:t>
            </a:r>
          </a:p>
          <a:p>
            <a:pPr marL="457200" indent="-45720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Участие в дистанционных,        Всероссийских и международных олимпиадах</a:t>
            </a:r>
            <a:endParaRPr lang="ru-RU" sz="3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4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body" idx="1"/>
          </p:nvPr>
        </p:nvSpPr>
        <p:spPr>
          <a:xfrm>
            <a:off x="301083" y="234176"/>
            <a:ext cx="8324171" cy="526980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Times New Roman" pitchFamily="18" charset="0"/>
              </a:rPr>
              <a:t>Формы подготовки школьников </a:t>
            </a:r>
            <a:endParaRPr lang="ru-RU" sz="3600" b="1" kern="0" dirty="0" smtClean="0">
              <a:solidFill>
                <a:schemeClr val="accent1">
                  <a:lumMod val="75000"/>
                </a:schemeClr>
              </a:solidFill>
              <a:ea typeface="+mj-ea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Times New Roman" pitchFamily="18" charset="0"/>
              </a:rPr>
              <a:t>к конкурсам</a:t>
            </a:r>
            <a:r>
              <a:rPr lang="ru-RU" sz="4400" kern="0" dirty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4400" kern="0" dirty="0">
                <a:solidFill>
                  <a:srgbClr val="FFFFFF">
                    <a:lumMod val="8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843808" y="2431740"/>
            <a:ext cx="3456384" cy="1994520"/>
          </a:xfrm>
          <a:prstGeom prst="ellipse">
            <a:avLst/>
          </a:prstGeom>
          <a:solidFill>
            <a:srgbClr val="A50021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Самостоятельная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работа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Прямоугольник с двумя вырезанными противолежащими углами 4"/>
          <p:cNvSpPr/>
          <p:nvPr/>
        </p:nvSpPr>
        <p:spPr>
          <a:xfrm>
            <a:off x="259080" y="3939786"/>
            <a:ext cx="3322320" cy="1378974"/>
          </a:xfrm>
          <a:prstGeom prst="snip2DiagRect">
            <a:avLst/>
          </a:prstGeom>
          <a:solidFill>
            <a:srgbClr val="E6E6C4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Индивидуальные занятия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и консультации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5518434" y="4001054"/>
            <a:ext cx="3366486" cy="1409146"/>
          </a:xfrm>
          <a:prstGeom prst="snip2DiagRect">
            <a:avLst/>
          </a:prstGeom>
          <a:solidFill>
            <a:srgbClr val="E6E6C4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Практические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и теоретические занятия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3526364" y="5516880"/>
            <a:ext cx="2220670" cy="1008475"/>
          </a:xfrm>
          <a:prstGeom prst="snip2DiagRect">
            <a:avLst/>
          </a:prstGeom>
          <a:solidFill>
            <a:srgbClr val="E6E6C4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Кружки и секции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Прямоугольник с двумя вырезанными противолежащими углами 9"/>
          <p:cNvSpPr/>
          <p:nvPr/>
        </p:nvSpPr>
        <p:spPr>
          <a:xfrm>
            <a:off x="6072055" y="1818248"/>
            <a:ext cx="2175130" cy="1083260"/>
          </a:xfrm>
          <a:prstGeom prst="snip2DiagRect">
            <a:avLst/>
          </a:prstGeom>
          <a:solidFill>
            <a:srgbClr val="E6E6C4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Урок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Прямоугольник с двумя вырезанными противолежащими углами 8"/>
          <p:cNvSpPr/>
          <p:nvPr/>
        </p:nvSpPr>
        <p:spPr>
          <a:xfrm>
            <a:off x="304800" y="1761936"/>
            <a:ext cx="3283569" cy="1133664"/>
          </a:xfrm>
          <a:prstGeom prst="snip2DiagRect">
            <a:avLst/>
          </a:prstGeom>
          <a:solidFill>
            <a:srgbClr val="E6E6C4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Использование ИКТ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4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91574" y="0"/>
            <a:ext cx="510909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Times New Roman" panose="02020603050405020304" pitchFamily="18" charset="0"/>
              </a:rPr>
              <a:t>Этапы </a:t>
            </a:r>
          </a:p>
          <a:p>
            <a:pPr algn="ctr"/>
            <a:r>
              <a:rPr lang="ru-RU" sz="3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Times New Roman" panose="02020603050405020304" pitchFamily="18" charset="0"/>
              </a:rPr>
              <a:t>подготовки к конкурсам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0040" y="1371600"/>
            <a:ext cx="6537960" cy="11734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Выявление наиболее подготовленных и заинтересованных школьников</a:t>
            </a:r>
            <a:endParaRPr lang="ru-RU" sz="2800" b="1" dirty="0">
              <a:solidFill>
                <a:srgbClr val="8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6280" y="2697480"/>
            <a:ext cx="6537960" cy="103632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Создание группы или команды школьников, готовящихся к конкурсам</a:t>
            </a:r>
            <a:endParaRPr lang="ru-RU" sz="2800" b="1" dirty="0">
              <a:solidFill>
                <a:srgbClr val="8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64920" y="3886200"/>
            <a:ext cx="6537960" cy="7772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800" b="1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Решение тестовых задач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44040" y="4815840"/>
            <a:ext cx="6537960" cy="76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800" b="1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Выполнение практических заданий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31720" y="5699760"/>
            <a:ext cx="6537960" cy="9753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dirty="0" smtClean="0">
                <a:solidFill>
                  <a:srgbClr val="800000"/>
                </a:solidFill>
                <a:cs typeface="Times New Roman" panose="02020603050405020304" pitchFamily="18" charset="0"/>
              </a:rPr>
              <a:t>Работа над повышением уровня физической и технической подготовке</a:t>
            </a:r>
            <a:endParaRPr lang="ru-RU" sz="2800" b="1" dirty="0">
              <a:solidFill>
                <a:srgbClr val="8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949440" y="1676400"/>
            <a:ext cx="381000" cy="7162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315200" y="2956560"/>
            <a:ext cx="381000" cy="7162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894320" y="3977640"/>
            <a:ext cx="381000" cy="7162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473440" y="4892040"/>
            <a:ext cx="381000" cy="7162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034" y="199864"/>
            <a:ext cx="6843932" cy="1160585"/>
          </a:xfrm>
        </p:spPr>
        <p:txBody>
          <a:bodyPr>
            <a:normAutofit/>
          </a:bodyPr>
          <a:lstStyle/>
          <a:p>
            <a:pPr algn="l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722" y="199864"/>
            <a:ext cx="8787161" cy="6335162"/>
          </a:xfrm>
        </p:spPr>
        <p:txBody>
          <a:bodyPr/>
          <a:lstStyle/>
          <a:p>
            <a:pPr algn="ctr"/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/>
        </p:nvSpPr>
        <p:spPr>
          <a:xfrm>
            <a:off x="2552700" y="1166019"/>
            <a:ext cx="4038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ysClr val="window" lastClr="FFFFFF">
                  <a:shade val="95000"/>
                </a:sysClr>
              </a:buClr>
              <a:buSzPct val="65000"/>
              <a:buFont typeface="Wingdings 2"/>
              <a:buChar char="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46787"/>
            <a:ext cx="8987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lvl="0" indent="-41148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Начальный этап </a:t>
            </a:r>
          </a:p>
        </p:txBody>
      </p:sp>
      <p:pic>
        <p:nvPicPr>
          <p:cNvPr id="6" name="Рисунок 5" descr="C:\Users\Teach\Downloads\-5467834423027304068_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910" y="1149667"/>
            <a:ext cx="7471410" cy="532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930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1173481"/>
            <a:ext cx="7955280" cy="1082040"/>
          </a:xfrm>
        </p:spPr>
        <p:txBody>
          <a:bodyPr>
            <a:noAutofit/>
          </a:bodyPr>
          <a:lstStyle/>
          <a:p>
            <a:pPr marL="548640" lvl="0" indent="-411480" algn="ctr">
              <a:lnSpc>
                <a:spcPct val="100000"/>
              </a:lnSpc>
              <a:spcBef>
                <a:spcPct val="20000"/>
              </a:spcBef>
            </a:pP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2 и 3 этапы </a:t>
            </a:r>
            <a:b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теоретический и практический</a:t>
            </a:r>
            <a:r>
              <a:rPr lang="ru-RU" sz="3200" u="sng" cap="none" dirty="0" smtClean="0">
                <a:latin typeface="+mn-lt"/>
                <a:ea typeface="+mn-ea"/>
                <a:cs typeface="+mn-cs"/>
              </a:rPr>
              <a:t/>
            </a:r>
            <a:br>
              <a:rPr lang="ru-RU" sz="3200" u="sng" cap="none" dirty="0" smtClean="0">
                <a:latin typeface="+mn-lt"/>
                <a:ea typeface="+mn-ea"/>
                <a:cs typeface="+mn-cs"/>
              </a:rPr>
            </a:br>
            <a:r>
              <a:rPr lang="ru-RU" sz="3200" cap="none" dirty="0" smtClean="0">
                <a:latin typeface="+mn-lt"/>
                <a:ea typeface="+mn-ea"/>
                <a:cs typeface="+mn-cs"/>
              </a:rPr>
              <a:t/>
            </a:r>
            <a:br>
              <a:rPr lang="ru-RU" sz="3200" cap="none" dirty="0" smtClean="0">
                <a:latin typeface="+mn-lt"/>
                <a:ea typeface="+mn-ea"/>
                <a:cs typeface="+mn-cs"/>
              </a:rPr>
            </a:br>
            <a:endParaRPr lang="ru-RU" sz="3200" cap="none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12" y="5865541"/>
            <a:ext cx="8831766" cy="8140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Teach\Downloads\-5465582623213619378_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590" y="1570646"/>
            <a:ext cx="4655450" cy="350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Teach\Downloads\-5467834423027304069_12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2175" y="3271886"/>
            <a:ext cx="3963705" cy="297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226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60" y="2003366"/>
            <a:ext cx="7955280" cy="1097281"/>
          </a:xfrm>
        </p:spPr>
        <p:txBody>
          <a:bodyPr>
            <a:noAutofit/>
          </a:bodyPr>
          <a:lstStyle/>
          <a:p>
            <a:pPr marL="548640" lvl="0" indent="-411480" algn="ctr">
              <a:lnSpc>
                <a:spcPct val="100000"/>
              </a:lnSpc>
              <a:spcBef>
                <a:spcPct val="20000"/>
              </a:spcBef>
            </a:pPr>
            <a:r>
              <a:rPr lang="ru-RU" sz="3600" b="1" cap="none" dirty="0" smtClean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3600" b="1" cap="none" dirty="0" smtClean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ru-RU" sz="3600" b="1" cap="none" dirty="0" smtClean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3600" b="1" cap="none" dirty="0" smtClean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4 этап </a:t>
            </a:r>
            <a:b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работа над теоретическим материалом и практической подготовленностью </a:t>
            </a:r>
            <a:r>
              <a:rPr lang="ru-RU" sz="3600" u="sng" cap="none" dirty="0" smtClean="0">
                <a:latin typeface="+mn-lt"/>
                <a:ea typeface="+mn-ea"/>
                <a:cs typeface="+mn-cs"/>
              </a:rPr>
              <a:t/>
            </a:r>
            <a:br>
              <a:rPr lang="ru-RU" sz="3600" u="sng" cap="none" dirty="0" smtClean="0">
                <a:latin typeface="+mn-lt"/>
                <a:ea typeface="+mn-ea"/>
                <a:cs typeface="+mn-cs"/>
              </a:rPr>
            </a:br>
            <a:r>
              <a:rPr lang="ru-RU" sz="3600" cap="none" dirty="0" smtClean="0">
                <a:latin typeface="+mn-lt"/>
                <a:ea typeface="+mn-ea"/>
                <a:cs typeface="+mn-cs"/>
              </a:rPr>
              <a:t/>
            </a:r>
            <a:br>
              <a:rPr lang="ru-RU" sz="3600" cap="none" dirty="0" smtClean="0">
                <a:latin typeface="+mn-lt"/>
                <a:ea typeface="+mn-ea"/>
                <a:cs typeface="+mn-cs"/>
              </a:rPr>
            </a:br>
            <a:endParaRPr lang="ru-RU" sz="2000" cap="none" dirty="0">
              <a:solidFill>
                <a:prstClr val="whit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12" y="2352503"/>
            <a:ext cx="8831766" cy="432707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2" y="2458850"/>
            <a:ext cx="3006762" cy="419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66" y="2458849"/>
            <a:ext cx="2868930" cy="4197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96" y="2458848"/>
            <a:ext cx="2975382" cy="4133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445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19" y="606830"/>
            <a:ext cx="7955280" cy="2585258"/>
          </a:xfrm>
        </p:spPr>
        <p:txBody>
          <a:bodyPr>
            <a:noAutofit/>
          </a:bodyPr>
          <a:lstStyle/>
          <a:p>
            <a:pPr marL="548640" lvl="0" indent="-411480" algn="ctr">
              <a:lnSpc>
                <a:spcPct val="100000"/>
              </a:lnSpc>
              <a:spcBef>
                <a:spcPct val="20000"/>
              </a:spcBef>
            </a:pPr>
            <a:r>
              <a:rPr lang="ru-RU" sz="3600" b="1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Заключительный этап </a:t>
            </a: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анализ </a:t>
            </a:r>
            <a:r>
              <a:rPr lang="ru-RU" sz="3600" b="1" cap="none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результатов </a:t>
            </a:r>
            <a:r>
              <a:rPr lang="ru-RU" sz="3600" b="1" cap="none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конкурсов </a:t>
            </a:r>
            <a:r>
              <a:rPr lang="ru-RU" sz="3600" b="1" cap="none" dirty="0" smtClean="0">
                <a:latin typeface="+mn-lt"/>
                <a:ea typeface="+mn-ea"/>
                <a:cs typeface="+mn-cs"/>
              </a:rPr>
              <a:t/>
            </a:r>
            <a:br>
              <a:rPr lang="ru-RU" sz="3600" b="1" cap="none" dirty="0" smtClean="0">
                <a:latin typeface="+mn-lt"/>
                <a:ea typeface="+mn-ea"/>
                <a:cs typeface="+mn-cs"/>
              </a:rPr>
            </a:br>
            <a:r>
              <a:rPr lang="ru-RU" sz="3200" u="sng" cap="none" dirty="0" smtClean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3200" u="sng" cap="none" dirty="0" smtClean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ru-RU" sz="3200" u="sng" cap="none" dirty="0" smtClean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ru-RU" sz="3200" u="sng" cap="none" dirty="0" smtClean="0">
                <a:latin typeface="Times New Roman" panose="02020603050405020304" pitchFamily="18" charset="0"/>
                <a:ea typeface="+mn-ea"/>
                <a:cs typeface="+mn-cs"/>
              </a:rPr>
            </a:br>
            <a:endParaRPr lang="ru-RU" sz="3200" cap="none" dirty="0"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2302" y="2210781"/>
            <a:ext cx="7955281" cy="435627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2" y="1812175"/>
            <a:ext cx="6691744" cy="4688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411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359" y="312234"/>
            <a:ext cx="8170499" cy="1059366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5687" y="0"/>
            <a:ext cx="8798313" cy="589899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Достижения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600" b="1" kern="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800" b="1" kern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         </a:t>
            </a:r>
            <a:endParaRPr lang="ru-RU" dirty="0"/>
          </a:p>
        </p:txBody>
      </p:sp>
      <p:pic>
        <p:nvPicPr>
          <p:cNvPr id="4" name="Рисунок 3" descr="C:\Users\Пользователь\Desktop\photo_5393526420745089740_y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05"/>
          <a:stretch>
            <a:fillRect/>
          </a:stretch>
        </p:blipFill>
        <p:spPr bwMode="auto">
          <a:xfrm>
            <a:off x="359133" y="3007074"/>
            <a:ext cx="1666736" cy="362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Пользователь\Desktop\photo_5393526420745089740_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1"/>
          <a:stretch>
            <a:fillRect/>
          </a:stretch>
        </p:blipFill>
        <p:spPr bwMode="auto">
          <a:xfrm>
            <a:off x="2330669" y="2991770"/>
            <a:ext cx="1539240" cy="3642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738907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    Военный институт                           Нижегородский    </a:t>
            </a:r>
          </a:p>
          <a:p>
            <a:pPr lvl="0">
              <a:defRPr/>
            </a:pP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физической культуры                     индустриальный            </a:t>
            </a:r>
          </a:p>
          <a:p>
            <a:pPr lvl="0">
              <a:defRPr/>
            </a:pP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     </a:t>
            </a:r>
            <a:r>
              <a:rPr lang="ru-RU" sz="2800" b="1" kern="0" dirty="0" err="1" smtClean="0">
                <a:solidFill>
                  <a:prstClr val="black"/>
                </a:solidFill>
                <a:cs typeface="Times New Roman" panose="02020603050405020304" pitchFamily="18" charset="0"/>
              </a:rPr>
              <a:t>Кузмичев</a:t>
            </a: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Д.С.                                       колледж</a:t>
            </a:r>
          </a:p>
          <a:p>
            <a:pPr>
              <a:defRPr/>
            </a:pP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</a:t>
            </a: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«</a:t>
            </a:r>
            <a:r>
              <a:rPr lang="ru-RU" sz="24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Специалист по физической                                </a:t>
            </a: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Пинаев </a:t>
            </a:r>
            <a:r>
              <a:rPr lang="ru-RU" sz="28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В.М.</a:t>
            </a:r>
            <a:endParaRPr lang="ru-RU" sz="2400" b="1" kern="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sz="24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культура и спорту»                                       инструктор </a:t>
            </a:r>
            <a:r>
              <a:rPr lang="ru-RU" sz="24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по физической</a:t>
            </a:r>
          </a:p>
          <a:p>
            <a:pPr lvl="0">
              <a:defRPr/>
            </a:pPr>
            <a:r>
              <a:rPr lang="ru-RU" sz="24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                                                                   подготовке                                                                </a:t>
            </a:r>
          </a:p>
          <a:p>
            <a:pPr lvl="0">
              <a:defRPr/>
            </a:pPr>
            <a:r>
              <a:rPr lang="ru-RU" sz="2400" b="1" kern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                                                  </a:t>
            </a:r>
            <a:endParaRPr lang="ru-RU" sz="2800" b="1" kern="0" dirty="0" smtClean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3" r="17512" b="5457"/>
          <a:stretch/>
        </p:blipFill>
        <p:spPr>
          <a:xfrm>
            <a:off x="4144648" y="3223001"/>
            <a:ext cx="4620210" cy="341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57295"/>
            <a:ext cx="7955280" cy="15520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360" y="3227832"/>
            <a:ext cx="7955281" cy="2139696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7344" y="310724"/>
            <a:ext cx="76443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Выводы и рекомендации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для успешной подготовки</a:t>
            </a:r>
            <a:r>
              <a:rPr lang="ru-RU" sz="4400" dirty="0">
                <a:solidFill>
                  <a:srgbClr val="2A3E5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solidFill>
                  <a:srgbClr val="2A3E5C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Teach\Downloads\-5467834423027304095_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418" y="1594172"/>
            <a:ext cx="6792382" cy="505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738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854</TotalTime>
  <Words>211</Words>
  <Application>Microsoft Office PowerPoint</Application>
  <PresentationFormat>Экран (4:3)</PresentationFormat>
  <Paragraphs>63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 2</vt:lpstr>
      <vt:lpstr>След самолета</vt:lpstr>
      <vt:lpstr>Эффективные способы подготовки обучающихся к конкурсам </vt:lpstr>
      <vt:lpstr>Цель:</vt:lpstr>
      <vt:lpstr>Задачи:</vt:lpstr>
      <vt:lpstr>Презентация PowerPoint</vt:lpstr>
      <vt:lpstr>Презентация PowerPoint</vt:lpstr>
      <vt:lpstr>Презентация PowerPoint</vt:lpstr>
      <vt:lpstr> </vt:lpstr>
      <vt:lpstr>2 и 3 этапы  теоретический и практический  </vt:lpstr>
      <vt:lpstr>  4 этап  работа над теоретическим материалом и практической подготовленностью   </vt:lpstr>
      <vt:lpstr>Заключительный этап  анализ результатов конкурсов    </vt:lpstr>
      <vt:lpstr>  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«Алгоритм работы по подготовке учащихся к предметной олимпиаде по физической  культуре» </dc:title>
  <dc:creator>Pavel Shugaley</dc:creator>
  <cp:lastModifiedBy>Пользователь</cp:lastModifiedBy>
  <cp:revision>97</cp:revision>
  <dcterms:created xsi:type="dcterms:W3CDTF">2018-11-07T15:49:48Z</dcterms:created>
  <dcterms:modified xsi:type="dcterms:W3CDTF">2025-10-25T06:54:38Z</dcterms:modified>
</cp:coreProperties>
</file>