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6"/>
  </p:notesMasterIdLst>
  <p:sldIdLst>
    <p:sldId id="273" r:id="rId2"/>
    <p:sldId id="284" r:id="rId3"/>
    <p:sldId id="285" r:id="rId4"/>
    <p:sldId id="256" r:id="rId5"/>
    <p:sldId id="280" r:id="rId6"/>
    <p:sldId id="289" r:id="rId7"/>
    <p:sldId id="290" r:id="rId8"/>
    <p:sldId id="288" r:id="rId9"/>
    <p:sldId id="291" r:id="rId10"/>
    <p:sldId id="281" r:id="rId11"/>
    <p:sldId id="268" r:id="rId12"/>
    <p:sldId id="292" r:id="rId13"/>
    <p:sldId id="293" r:id="rId14"/>
    <p:sldId id="261" r:id="rId15"/>
    <p:sldId id="294" r:id="rId16"/>
    <p:sldId id="295" r:id="rId17"/>
    <p:sldId id="262" r:id="rId18"/>
    <p:sldId id="270" r:id="rId19"/>
    <p:sldId id="271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345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CBA44-F7E5-4408-9B93-E89D22167C1A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7917F-C010-434B-BF2E-4061654DAF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A6B90C-8CD5-448E-A400-6681D185F46F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EDCB9E4-2883-4195-8B2E-AFD7B6B6D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school5-bg@yandex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15" Type="http://schemas.microsoft.com/office/2007/relationships/hdphoto" Target="NUL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9904"/>
            <a:ext cx="9143997" cy="163121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Администрация </a:t>
            </a:r>
            <a:r>
              <a:rPr lang="ru-RU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Богородского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 муниципального  района Нижегородской области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Муниципальное автономное общеобразовательное учреждение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«Школа №5 «Перспектива»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</a:rPr>
              <a:t>607605, Нижегородская обл., г.Богородск., бульвар Победы, д.10</a:t>
            </a: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school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5-</a:t>
            </a:r>
            <a:r>
              <a:rPr lang="en-US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bg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@</a:t>
            </a:r>
            <a:r>
              <a:rPr lang="en-US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yandex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.</a:t>
            </a:r>
            <a:r>
              <a:rPr lang="en-US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Times New Roman" pitchFamily="18"/>
                <a:ea typeface="Calibri" pitchFamily="34"/>
                <a:cs typeface="Times New Roman" pitchFamily="18"/>
                <a:hlinkClick r:id="rId2"/>
              </a:rPr>
              <a:t>ru</a:t>
            </a:r>
            <a:endParaRPr lang="en-US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Picture 2" descr="cropped-логотип-школа-5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16832"/>
            <a:ext cx="25050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259632" y="3124200"/>
            <a:ext cx="7198568" cy="3041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«Применение цифровых лабораторий при изучении экологического состояния почв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Богородского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G:\мастер-класс-Цифровые лаб\HimiaSlideMin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90" y="-47892"/>
            <a:ext cx="9167489" cy="68858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31842493"/>
              </p:ext>
            </p:extLst>
          </p:nvPr>
        </p:nvGraphicFramePr>
        <p:xfrm>
          <a:off x="784921" y="488112"/>
          <a:ext cx="3139008" cy="2099277"/>
        </p:xfrm>
        <a:graphic>
          <a:graphicData uri="http://schemas.openxmlformats.org/presentationml/2006/ole">
            <p:oleObj spid="_x0000_s1026" r:id="rId4" imgW="4761905" imgH="3180952" progId="">
              <p:embed/>
            </p:oleObj>
          </a:graphicData>
        </a:graphic>
      </p:graphicFrame>
      <p:pic>
        <p:nvPicPr>
          <p:cNvPr id="4101" name="Picture 5" descr="G:\мастер-класс-Цифровые лаб\DigitLa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01105"/>
            <a:ext cx="3323856" cy="2216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G:\мастер-класс-Цифровые лаб\ac050e2f-b948-4793-9072-c662c2cf95bb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642347"/>
            <a:ext cx="4401507" cy="2672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:\мастер-класс-Цифровые лаб\8a9250b6427ce3192ea369cb1b9003a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152792" cy="292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1803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 descr="G:\мастер-класс-Цифровые лаб\HimiaSlideMin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90" y="-47892"/>
            <a:ext cx="9167489" cy="68858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:\мастер-класс-Цифровые лаб\ph-elektrodas-ir-adapteris-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89501"/>
            <a:ext cx="3600887" cy="3600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G:\мастер-класс-Цифровые лаб\arhim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6"/>
            <a:ext cx="2857500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мастер-класс-Цифровые лаб\2013-10-29%2019-34-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078" y="1425352"/>
            <a:ext cx="4153644" cy="2769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:\мастер-класс-Цифровые лаб\img_itemsfoto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304" t="16648" r="19304" b="21624"/>
          <a:stretch/>
        </p:blipFill>
        <p:spPr bwMode="auto">
          <a:xfrm>
            <a:off x="326232" y="332656"/>
            <a:ext cx="2584608" cy="1999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G:\мастер-класс-Цифровые лаб\shop_items_catalog_image93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5010"/>
            <a:ext cx="2857500" cy="3171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4229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учные Развлеч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2304" y="260648"/>
            <a:ext cx="30464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AutoShape 3"/>
          <p:cNvSpPr>
            <a:spLocks noChangeArrowheads="1"/>
          </p:cNvSpPr>
          <p:nvPr/>
        </p:nvSpPr>
        <p:spPr bwMode="auto">
          <a:xfrm flipH="1">
            <a:off x="467544" y="188640"/>
            <a:ext cx="3457203" cy="1091332"/>
          </a:xfrm>
          <a:prstGeom prst="flowChartAlternateProcess">
            <a:avLst/>
          </a:prstGeom>
          <a:solidFill>
            <a:srgbClr val="9BBB59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Arial" pitchFamily="34" charset="0"/>
              </a:rPr>
              <a:t>Современная внеурочная деятельность по биологии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 flipH="1">
            <a:off x="1115616" y="1412776"/>
            <a:ext cx="3312368" cy="792088"/>
          </a:xfrm>
          <a:prstGeom prst="flowChartAlternateProcess">
            <a:avLst/>
          </a:prstGeom>
          <a:solidFill>
            <a:srgbClr val="9BBB59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cs typeface="Arial" pitchFamily="34" charset="0"/>
              </a:rPr>
              <a:t>STEАM - технологии в образовании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27584" y="2402132"/>
            <a:ext cx="83164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 – science; T – technology; E – engineering; </a:t>
            </a:r>
            <a:r>
              <a:rPr kumimoji="0" lang="ru-RU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-art; M – mathematics</a:t>
            </a:r>
            <a:endParaRPr kumimoji="0" lang="ru-RU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или</a:t>
            </a:r>
            <a:endParaRPr kumimoji="0" lang="ru-RU" altLang="zh-CN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23529" y="3214392"/>
            <a:ext cx="61206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естественные науки, технология, моделирование, искусство, математика</a:t>
            </a:r>
            <a:endParaRPr kumimoji="0" lang="ru-RU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 descr="фото17 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068960"/>
            <a:ext cx="2520280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ifrovaya_laboratoriya_po_fiziologii_ste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005064"/>
            <a:ext cx="24482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G_20210408_152333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140968"/>
            <a:ext cx="2448272" cy="324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9" name="Picture 3" descr="фото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284984"/>
            <a:ext cx="2304256" cy="3394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IMG_20210323_123513_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708920"/>
            <a:ext cx="2750306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274638"/>
            <a:ext cx="7632848" cy="70609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«БИОЛОГ В ЦИФРОВОЙ ЛАБОРАТОРИИ»</a:t>
            </a:r>
            <a:endParaRPr lang="ru-RU" dirty="0"/>
          </a:p>
        </p:txBody>
      </p:sp>
      <p:pic>
        <p:nvPicPr>
          <p:cNvPr id="33793" name="Picture 1" descr="F:\фото работы учителя\IMG_20201202_151828_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908720"/>
            <a:ext cx="2539085" cy="2880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4" name="Picture 2" descr="F:\фото работы учителя\IMG_20210416_114459_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908720"/>
            <a:ext cx="2052228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ds05.infourok.ru/uploads/ex/08eb/000c5172-f7bd7d7c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207896" cy="6155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imgaz.staticbg.com/images/oaupload/banggood/images/BD/6E/93dfa153-4bc2-48f8-993a-6fbbfe5b79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6336704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Электронно-микроскопические снимки илистой фракции различных горизонтов солонцов западной Сиби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7"/>
            <a:ext cx="2787894" cy="6408713"/>
          </a:xfrm>
          <a:prstGeom prst="rect">
            <a:avLst/>
          </a:prstGeom>
          <a:noFill/>
        </p:spPr>
      </p:pic>
      <p:pic>
        <p:nvPicPr>
          <p:cNvPr id="36868" name="Picture 4" descr="https://3.bp.blogspot.com/-oMne4XiTHqc/Vjtfsf46upI/AAAAAAAAAjg/weAr2q-QpY0/s1600/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196752"/>
            <a:ext cx="4896544" cy="4329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7467600" cy="108012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Свойства, определяющие уровень плодородия почвы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Определение </a:t>
            </a:r>
            <a:r>
              <a:rPr lang="en-US" b="1" dirty="0" smtClean="0"/>
              <a:t>pH </a:t>
            </a:r>
            <a:r>
              <a:rPr lang="ru-RU" b="1" dirty="0" smtClean="0"/>
              <a:t>почвенной вытяжки и оценка кислотности почвы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Кислотность почвы - важный экологический фактор, определяющий условия жизнедеятельности почвенных организмов и высших растений, а также аккумуляцию и подвижность загрязнителей в почве. При высокой кислотности угнетается рост и развитие многих сельскохозяйственных культур, подавляется жизнедеятельность микроорганизмов. При высокой кислотности почвы необходимо проводить ее известкование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/>
          <a:srcRect t="9195" b="9579"/>
          <a:stretch/>
        </p:blipFill>
        <p:spPr bwMode="auto">
          <a:xfrm>
            <a:off x="899592" y="548680"/>
            <a:ext cx="7992888" cy="540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5250" y="177800"/>
          <a:ext cx="4656138" cy="367030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709155"/>
                <a:gridCol w="1946983"/>
              </a:tblGrid>
              <a:tr h="524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Почва</a:t>
                      </a:r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Значение pH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  <a:tr h="52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сильнокислые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3 – 4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  <a:tr h="52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кислые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4 – 5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  <a:tr h="52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слабокислые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5 – 6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  <a:tr h="52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нейтральные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6 – 7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  <a:tr h="52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слабощелочные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7 – 8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  <a:tr h="52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сильнощелочные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haroni" panose="02010803020104030203" pitchFamily="2" charset="-79"/>
                        </a:rPr>
                        <a:t>8 – 9</a:t>
                      </a:r>
                      <a:endParaRPr lang="ru-RU" sz="16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haroni" panose="02010803020104030203" pitchFamily="2" charset="-79"/>
                      </a:endParaRPr>
                    </a:p>
                  </a:txBody>
                  <a:tcPr marL="68567" marR="68567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700" name="Прямоугольник 3"/>
          <p:cNvSpPr>
            <a:spLocks noChangeArrowheads="1"/>
          </p:cNvSpPr>
          <p:nvPr/>
        </p:nvSpPr>
        <p:spPr bwMode="auto">
          <a:xfrm>
            <a:off x="5381625" y="819150"/>
            <a:ext cx="3259138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>
                <a:latin typeface="Times New Roman" pitchFamily="18" charset="0"/>
                <a:ea typeface="Calibri" pitchFamily="34" charset="0"/>
                <a:cs typeface="Calibri" pitchFamily="34" charset="0"/>
              </a:rPr>
              <a:t>Разные почвы могут иметь pH от 4,5 до 10 и они подразделяются на шесть групп</a:t>
            </a:r>
            <a:endParaRPr lang="ru-RU" altLang="ru-RU" sz="2400"/>
          </a:p>
        </p:txBody>
      </p:sp>
      <p:cxnSp>
        <p:nvCxnSpPr>
          <p:cNvPr id="5" name="Прямая соединительная линия 4"/>
          <p:cNvCxnSpPr>
            <a:stCxn id="3" idx="0"/>
            <a:endCxn id="3" idx="2"/>
          </p:cNvCxnSpPr>
          <p:nvPr/>
        </p:nvCxnSpPr>
        <p:spPr>
          <a:xfrm>
            <a:off x="2424113" y="177800"/>
            <a:ext cx="0" cy="36703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95250" y="638175"/>
            <a:ext cx="46561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95250" y="177800"/>
            <a:ext cx="46561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4" name="TextBox 3"/>
          <p:cNvSpPr txBox="1">
            <a:spLocks noChangeArrowheads="1"/>
          </p:cNvSpPr>
          <p:nvPr/>
        </p:nvSpPr>
        <p:spPr bwMode="auto">
          <a:xfrm>
            <a:off x="0" y="4149725"/>
            <a:ext cx="43576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Оптимальным считается рН 6,5 –слабокислая реакция почвы, она благоприятна для развития полезных почвенных микроорганизмов, обогащающих почву азотом.</a:t>
            </a:r>
          </a:p>
        </p:txBody>
      </p:sp>
      <p:sp>
        <p:nvSpPr>
          <p:cNvPr id="28705" name="TextBox 6"/>
          <p:cNvSpPr txBox="1">
            <a:spLocks noChangeArrowheads="1"/>
          </p:cNvSpPr>
          <p:nvPr/>
        </p:nvSpPr>
        <p:spPr bwMode="auto">
          <a:xfrm>
            <a:off x="5110163" y="149225"/>
            <a:ext cx="3678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600">
                <a:latin typeface="Times New Roman" pitchFamily="18" charset="0"/>
                <a:cs typeface="Times New Roman" pitchFamily="18" charset="0"/>
              </a:rPr>
              <a:t>Значение рН в с</a:t>
            </a:r>
            <a:r>
              <a:rPr lang="en-US" altLang="ru-RU" sz="360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altLang="ru-RU" sz="3600">
                <a:latin typeface="Times New Roman" pitchFamily="18" charset="0"/>
                <a:cs typeface="Times New Roman" pitchFamily="18" charset="0"/>
              </a:rPr>
              <a:t>х</a:t>
            </a:r>
          </a:p>
        </p:txBody>
      </p:sp>
      <p:pic>
        <p:nvPicPr>
          <p:cNvPr id="28706" name="Рисунок 3"/>
          <p:cNvPicPr>
            <a:picLocks noChangeAspect="1"/>
          </p:cNvPicPr>
          <p:nvPr/>
        </p:nvPicPr>
        <p:blipFill>
          <a:blip r:embed="rId2" cstate="print"/>
          <a:srcRect l="36163" t="18007" r="20944" b="16777"/>
          <a:stretch>
            <a:fillRect/>
          </a:stretch>
        </p:blipFill>
        <p:spPr bwMode="auto">
          <a:xfrm>
            <a:off x="4357688" y="2320925"/>
            <a:ext cx="470217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7092950" y="2387600"/>
            <a:ext cx="0" cy="43719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357688" y="2387600"/>
            <a:ext cx="47021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828836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971600" y="365504"/>
            <a:ext cx="7200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Отношение почвы к воде во многом зависит от ее механического состава. Суглинки и супеси наиболее благоприятны по водному режиму. При преобладании крупных частиц вода легко впитывается и вымывается из почвы вместе с питательными веществами. В глинистые почвы вода плохо проникает, но попадая, надолго там удерживается.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Оценка экологического состояния почвы по солевому составу водной вытяжки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Важную роль в минеральном питании растений играет солевой состав почвы. Разные виды растений потребляют определенные катионы и анионы солей, необходимые для жизнедеятельности. В почве постоянно находятся легкорастворимые соли, такие как: хлориды, сульфаты и карбонаты. Избыток этих солей приводит почвы к засолению. Оно бывает слабое, среднее, сильное и интенсивное. Засоление почвы приводит к обезвоживанию растений и угнетению их роста.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Admin\Рабочий стол\slide_24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6494" t="3527" r="14263" b="2282"/>
          <a:stretch/>
        </p:blipFill>
        <p:spPr bwMode="auto">
          <a:xfrm>
            <a:off x="1187625" y="476672"/>
            <a:ext cx="6624736" cy="59046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4888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Железо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необходимо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для функционирования основных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редокс-систем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фотосинтеза и дыхания, синтеза хлорофилла, восстановления нитратов и фиксации молекулярного азота клубеньковыми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бактериями.Поэтому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недостаточное поступление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железа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растения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условиях переувлажнения и на карбонатных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почвах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приводит к снижению интенсивности дыхания и фотосинтеза и выражается в пожелтении (хлорозе) листьев и быстром их опадении.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7018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Обнаружение тяжелых металлов в </a:t>
            </a:r>
            <a:r>
              <a:rPr lang="ru-RU" b="1" dirty="0" err="1" smtClean="0"/>
              <a:t>почвах-ионы</a:t>
            </a:r>
            <a:r>
              <a:rPr lang="ru-RU" b="1" dirty="0" smtClean="0"/>
              <a:t> свинца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Тяжелые металлы</a:t>
            </a:r>
            <a:br>
              <a:rPr lang="ru-RU" dirty="0" smtClean="0"/>
            </a:br>
            <a:r>
              <a:rPr lang="ru-RU" dirty="0" smtClean="0"/>
              <a:t>могут накапливаться в живых организмах и образовывать токсичные металлорганические</a:t>
            </a:r>
            <a:br>
              <a:rPr lang="ru-RU" dirty="0" smtClean="0"/>
            </a:br>
            <a:r>
              <a:rPr lang="ru-RU" dirty="0" smtClean="0"/>
              <a:t>соединения, не подвергаясь биологическому разложению. Самые опасные из загрязнителей,</a:t>
            </a:r>
            <a:br>
              <a:rPr lang="ru-RU" dirty="0" smtClean="0"/>
            </a:br>
            <a:r>
              <a:rPr lang="ru-RU" dirty="0" smtClean="0"/>
              <a:t>как полагает Всемирная организация здравоохранения – свинец, ртуть и кадмий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8003232" cy="5781256"/>
          </a:xfrm>
        </p:spPr>
        <p:txBody>
          <a:bodyPr/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Autofit/>
          </a:bodyPr>
          <a:lstStyle/>
          <a:p>
            <a:pPr algn="ctr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370386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766</TotalTime>
  <Words>405</Words>
  <Application>Microsoft Office PowerPoint</Application>
  <PresentationFormat>Экран (4:3)</PresentationFormat>
  <Paragraphs>41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Эркер</vt:lpstr>
      <vt:lpstr>    «Применение цифровых лабораторий при изучении экологического состояния почв Богородского муниципального округа» </vt:lpstr>
      <vt:lpstr>Слайд 2</vt:lpstr>
      <vt:lpstr>Слайд 3</vt:lpstr>
      <vt:lpstr>Слайд 4</vt:lpstr>
      <vt:lpstr>«БИОЛОГ В ЦИФРОВОЙ ЛАБОРАТОРИИ»</vt:lpstr>
      <vt:lpstr>Слайд 6</vt:lpstr>
      <vt:lpstr>Слайд 7</vt:lpstr>
      <vt:lpstr>Слайд 8</vt:lpstr>
      <vt:lpstr>Свойства, определяющие уровень плодородия почвы</vt:lpstr>
      <vt:lpstr>Определение pH почвенной вытяжки и оценка кислотности почвы</vt:lpstr>
      <vt:lpstr>Слайд 11</vt:lpstr>
      <vt:lpstr>Слайд 12</vt:lpstr>
      <vt:lpstr> </vt:lpstr>
      <vt:lpstr>Оценка экологического состояния почвы по солевому составу водной вытяжки </vt:lpstr>
      <vt:lpstr>Слайд 15</vt:lpstr>
      <vt:lpstr>Слайд 16</vt:lpstr>
      <vt:lpstr>Обнаружение тяжелых металлов в почвах-ионы свинца </vt:lpstr>
      <vt:lpstr>Слайд 18</vt:lpstr>
      <vt:lpstr>Слайд 19</vt:lpstr>
      <vt:lpstr>Слайд 20</vt:lpstr>
      <vt:lpstr>Слайд 21</vt:lpstr>
      <vt:lpstr>Слайд 22</vt:lpstr>
      <vt:lpstr>СПАСИБО ЗА ВНИМАНИЕ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Аллергия это болезнь</dc:title>
  <dc:creator>scorpion</dc:creator>
  <cp:lastModifiedBy>User</cp:lastModifiedBy>
  <cp:revision>81</cp:revision>
  <dcterms:created xsi:type="dcterms:W3CDTF">2021-12-02T16:21:15Z</dcterms:created>
  <dcterms:modified xsi:type="dcterms:W3CDTF">2022-03-25T09:27:21Z</dcterms:modified>
</cp:coreProperties>
</file>