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26"/>
  </p:notesMasterIdLst>
  <p:sldIdLst>
    <p:sldId id="256" r:id="rId2"/>
    <p:sldId id="258" r:id="rId3"/>
    <p:sldId id="26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90" r:id="rId12"/>
    <p:sldId id="291" r:id="rId13"/>
    <p:sldId id="278" r:id="rId14"/>
    <p:sldId id="279" r:id="rId15"/>
    <p:sldId id="280" r:id="rId16"/>
    <p:sldId id="281" r:id="rId17"/>
    <p:sldId id="282" r:id="rId18"/>
    <p:sldId id="283" r:id="rId19"/>
    <p:sldId id="285" r:id="rId20"/>
    <p:sldId id="286" r:id="rId21"/>
    <p:sldId id="287" r:id="rId22"/>
    <p:sldId id="289" r:id="rId23"/>
    <p:sldId id="294" r:id="rId24"/>
    <p:sldId id="29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6" d="100"/>
          <a:sy n="66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B107E-A92D-4F8E-AD1D-3B6E24AAE851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04760-20D1-48F5-9105-11DD4D8717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528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951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13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13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475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5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50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55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82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36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74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205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094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0422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298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426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98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CAFA5-0BF5-4583-AF4A-FD4CD2AB8C93}" type="datetimeFigureOut">
              <a:rPr lang="ru-RU" smtClean="0"/>
              <a:pPr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63AC898-D518-491A-86BC-E85B57734B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24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490597"/>
            <a:ext cx="8305800" cy="1905000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работа с одаренными детьми в условиях реализации ФГОС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A8C5387-80C1-406C-358E-66F4F9FBCA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1" y="3326027"/>
            <a:ext cx="3194581" cy="3310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96D003-EB93-0096-4DE6-6954D67DDD24}"/>
              </a:ext>
            </a:extLst>
          </p:cNvPr>
          <p:cNvSpPr txBox="1"/>
          <p:nvPr/>
        </p:nvSpPr>
        <p:spPr>
          <a:xfrm>
            <a:off x="3733801" y="3733800"/>
            <a:ext cx="480059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Глебова Светлана Юрьевна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квалификационная категория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- 31 год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97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6"/>
          <p:cNvSpPr txBox="1">
            <a:spLocks noChangeArrowheads="1"/>
          </p:cNvSpPr>
          <p:nvPr/>
        </p:nvSpPr>
        <p:spPr bwMode="auto">
          <a:xfrm>
            <a:off x="3644900" y="2209800"/>
            <a:ext cx="43561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>
                <a:solidFill>
                  <a:srgbClr val="7C2C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«Одаренный ребенок-это ребенок, который выделяется яркими, очевидными, иногда выдающимися достижениями (или имеет внутренние предпосылки для таких достижений) в том или ином виде деятельности».</a:t>
            </a:r>
          </a:p>
          <a:p>
            <a:pPr eaLnBrk="1" hangingPunct="1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</a:p>
          <a:p>
            <a:pPr algn="r" eaLnBrk="1" hangingPunct="1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Президентская программа</a:t>
            </a:r>
          </a:p>
          <a:p>
            <a:pPr algn="r" eaLnBrk="1" hangingPunct="1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«Дети России»                                          </a:t>
            </a:r>
          </a:p>
          <a:p>
            <a:pPr eaLnBrk="1" hangingPunct="1">
              <a:defRPr/>
            </a:pPr>
            <a:r>
              <a:rPr lang="ru-RU" sz="2400" dirty="0">
                <a:latin typeface="Arial" pitchFamily="34" charset="0"/>
              </a:rPr>
              <a:t>                                                                             </a:t>
            </a:r>
            <a:r>
              <a:rPr lang="ru-RU" dirty="0">
                <a:latin typeface="Arial" pitchFamily="34" charset="0"/>
              </a:rPr>
              <a:t>                  </a:t>
            </a:r>
          </a:p>
        </p:txBody>
      </p:sp>
      <p:pic>
        <p:nvPicPr>
          <p:cNvPr id="4099" name="Picture 12" descr="L_LOGO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325866"/>
            <a:ext cx="3111500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ADB6035-EF3E-E198-0FE1-54DC9DC784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86" y="685800"/>
            <a:ext cx="3508214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4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3985FA-E020-33D9-F2A2-F65C4E41C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7C821399-B4FF-7897-ED5A-F0E6A8FCA1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67494"/>
            <a:ext cx="8305800" cy="618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9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B5C1A4-2923-AE32-2A4E-C1BCE1FDF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целевая программа «Дети России» (Постановление Правительства РФ)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A241C8-01E4-9A86-37F5-20C7E86B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5867401" cy="3880773"/>
          </a:xfrm>
        </p:spPr>
        <p:txBody>
          <a:bodyPr/>
          <a:lstStyle/>
          <a:p>
            <a:pPr marL="64008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ребенок»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«Одаренные дети»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«Дети-сироты»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«Дети-инвалиды»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безнадзорности и правонарушений несовершеннолетних»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E23521-1765-C678-978A-A8C3176B10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595" y="2286000"/>
            <a:ext cx="2883658" cy="27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75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63491E-38D0-0E99-B7B5-87A5D5454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0"/>
            <a:ext cx="8534400" cy="58674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 с одарёнными детьми: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благоприятных условий для создания школьной системы выявления, развития и поддержки одаренных детей в различных областях интеллектуальной и творческой деятельности</a:t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развитие детской одаренности и адресной поддержки детей в соответствии с их способностями, в том числе на основе инновационных технологий;</a:t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расширение возможностей для участия способных и одарённых школьников в разных формах творческой и интеллектуальной деятельности.</a:t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7DB3647-7520-CD2A-45C4-CE74BFE6C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4267200" y="4655593"/>
            <a:ext cx="2354646" cy="2126207"/>
          </a:xfrm>
        </p:spPr>
      </p:pic>
    </p:spTree>
    <p:extLst>
      <p:ext uri="{BB962C8B-B14F-4D97-AF65-F5344CB8AC3E}">
        <p14:creationId xmlns:p14="http://schemas.microsoft.com/office/powerpoint/2010/main" val="362208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1FC187-609A-1568-EC7B-0E0B088E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одаренности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1F9374-BDB0-2113-4898-C36A7ED60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Новаторство, как выход за пределы требований выполняемой деятельности, что позволяет открывать новые приемы и закономерности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 качественно своеобразного индивидуального стиля деятельности, выражающегося в стремлении делать все по-своему (деятельность по инициативе ребенка и есть творчество)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тщательно анализировать проблему до принятия какого-либо решения, ориентация на обоснование собственных действий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тип организации знаний одаренного ребенка: высокая структурированность, способность видеть изучаемый предмет в системе разнообразных связей, увлеченность общими идеями, склонность отыскивать и формулировать общие закономерности</a:t>
            </a:r>
          </a:p>
          <a:p>
            <a:pPr marL="64008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EAF3F2C-4C31-863C-2538-164418CA88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228600"/>
            <a:ext cx="2209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8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6220E0-F1D9-A80C-DACC-D6D71A1E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педагогической деятельности с одаренными детьми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6AEECAC-9202-D565-4AC7-56B1E2923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максимального разнообразия предоставленных возможностей для развития личности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возрастания роли внеурочной деятельности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Индивидуализация и дифференциация обучения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свободы выбора учащимися помощи, наставничества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1A76BE2-297C-4F26-A108-ACB88E5A2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104775"/>
            <a:ext cx="236220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59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443A63-5288-E2D5-1E82-B869A6067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обучения одаренных детей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9B72BD4-446F-53C6-2260-7744F18FA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6347714" cy="3880773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Поисковые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Эвристические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</a:t>
            </a:r>
          </a:p>
          <a:p>
            <a:pPr marL="64008" indent="0">
              <a:buNone/>
            </a:pPr>
            <a:r>
              <a:rPr lang="ru-RU" sz="3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парах, группах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Разноуровневые задания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задания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F4070EC-41ED-41E5-D6AF-C4CB3C68F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1600200"/>
            <a:ext cx="4011265" cy="416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5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253B0-860A-EC57-90E8-39426760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одаренными детьми на уроках русского языка и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BDCF2E0-D5D9-7745-50A7-C55F13AD2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743200"/>
            <a:ext cx="6248401" cy="3298163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наиболее полное раскрытие их индивидуальных способностей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Дифференцированный подход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обучение 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критического мышления</a:t>
            </a:r>
          </a:p>
          <a:p>
            <a:pPr marL="64008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группах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D61DB0D-C71C-B264-59E0-C162007F6A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3414584"/>
            <a:ext cx="2971800" cy="287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78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EBA7D6-F68A-2F4D-9439-8628C3807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приемы работы на уроках русского языка и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6D546B-8D79-1B2A-75AA-EB608DDC2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077199" cy="454501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Самостоятельный подбор учащимися дидактического материала, аналогичного упражнению учебника.</a:t>
            </a:r>
          </a:p>
          <a:p>
            <a:pPr algn="just">
              <a:lnSpc>
                <a:spcPct val="150000"/>
              </a:lnSpc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Например, ученикам предлагается в данных пословицах изменить лицо глагола. Сильные учащиеся должны выполнить указанное задание на материале пословиц, которые они должны подобрать самостоятельно.</a:t>
            </a:r>
          </a:p>
          <a:p>
            <a:pPr algn="just">
              <a:lnSpc>
                <a:spcPct val="150000"/>
              </a:lnSpc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 труда не вытащишь и рыбку из пруда.</a:t>
            </a:r>
          </a:p>
          <a:p>
            <a:pPr algn="just">
              <a:lnSpc>
                <a:spcPct val="150000"/>
              </a:lnSpc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Глядя на чужую работу, сыт не будешь.</a:t>
            </a:r>
          </a:p>
          <a:p>
            <a:pPr algn="just">
              <a:lnSpc>
                <a:spcPct val="150000"/>
              </a:lnSpc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Друга на деньги не купишь.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7993D45-E80A-33AC-0699-DA69C07C3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4192590"/>
            <a:ext cx="2133600" cy="210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58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79EFC8-0F81-AE79-6512-55B06A98C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приемы работы на уроках русского языка и литературы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4FE7F67-B5FE-4063-70D8-1ECDD11AF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8001001" cy="454501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Задания, разноуровневого характера, позволят каждому ребёнку впитать необходимый и посильный объём информации. </a:t>
            </a: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Безударные гласные в корне, проверяемые ударением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Б..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лезнь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 в...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зать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д...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лекий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зв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...нок, к...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нфета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 к...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лоть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л...вить, м...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лок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ор...6етъ, п...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тно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г...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ристый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р...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мень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м...лоток, 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схв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тить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 отд...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вать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ст...кан, ст...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рый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 т...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желый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, л..</a:t>
            </a:r>
            <a:r>
              <a:rPr lang="ru-RU" sz="18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сной</a:t>
            </a: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 (20 слов.)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 *  Задание 1-го уровня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•   Вставьте пропущенные буквы, выделяя часть слова с пропуском.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D6817A0-1A72-EB86-A3D1-4F681C7A3B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5715000"/>
            <a:ext cx="1115665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9A776E-FA04-215C-8177-E327CC35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приемы работы на уроках русского языка и литературы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1ABB03-9989-E3F5-FFC2-302D6FF90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534399" cy="4876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** Задание 2-го уровня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•   Выберите слова с безударной гласной в корне, прове­ряемой ударением, и напишите их вместе с проверяе­мыми словами.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*** Задание 3-го уровня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•  Выпишите слова с безударной гласной в кор­не слова, проверяемой ударением, подчеркните встав­ленную букву, выделите корень. Поставьте ударение.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•   Над первыми 5 словами укажите название частей речи.</a:t>
            </a:r>
            <a:endParaRPr lang="ru-RU" sz="18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0C38AA9-D583-1CD5-BA4E-63955128BA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9734" y="5759165"/>
            <a:ext cx="1115665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54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3729DD-EB74-D8EC-C193-09347B60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Задания, ориентирующие учащихся на поиски разнообразных вариантов выполнения задания.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39E3361-BAB8-E6C8-C214-9EB386273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37038"/>
            <a:ext cx="7848600" cy="4648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Например: Сколько вариантов группировки слов можете предложить? Укажите, что лежит в основе группировки.</a:t>
            </a:r>
          </a:p>
          <a:p>
            <a:pPr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(Сторож, мышь, течь, молодёжь, с пастбищ, река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Сож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город Керчь, из училищ, дочь, без калош).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Учащиеся могут предложить массу вариантов группировки слов:                а) наличие мягкого знака и его отсутствие; б) тип склонения; в) род;         г) падеж;  д) собственные - нарицательные; е) одушевлённые - неодушевлённые; ж) с предлогами – без предлогов; з) имеющие только форму ед. числа и другие.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3517F87-A5BB-3290-7DFF-4209F381D1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5650014"/>
            <a:ext cx="1115665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5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FC3B7C-ED8F-B70D-CED8-27F640FD5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09600"/>
            <a:ext cx="7620001" cy="13208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на сравнение, сопоставление явлений, исследовательского характера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884ACE-1653-7C29-BB51-8E870CD44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51" y="2057400"/>
            <a:ext cx="8044249" cy="43926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упражнении предлагается поставить глаголы в форме настоящего времени. Для сильных учеников задание усложняется: определить вид глагола и установить, какая закономерность наблюдается при сопоставлении времени и вида глагола.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Это находит отражение в реферативных работах учащихся.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абота со словарями.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 вы готовитесь к докладу. У вас возникли сомнения, как правильно произносить слова: феномен, договор, средства, ходатайствовать, хаос, отчасти, квартал, индустрия. Поставьте ударения в словах, используя словарь.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0E0EE8-974F-58B4-E145-8849C1B23D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5761225"/>
            <a:ext cx="1115665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48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81E029-F827-F61F-5479-745E7610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Творческие задания.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A93224-20FC-6922-F44F-C77EE3AB5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1" y="2209800"/>
            <a:ext cx="7924802" cy="4038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упражнен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ием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Вставить прилагательные в текст, представляющий собой описание пасмурного дня. Детям, имеющим более высокий уровень подготовки, предлагаю по данному образцу дать самостоятельное описание солнечного дня.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1CF033F-8818-DB3B-4BBD-F9D9AC8D00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9643" y="3607563"/>
            <a:ext cx="2700762" cy="29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95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6D8D17-21BD-3F6F-C6DE-791705061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организации работы с текстом на уроках русского языка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8EB1528-4D58-25E3-E959-27EBA8093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696201" cy="3880773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результативными являются следующие формы и методы организации работы с текстом на уроке: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работа с текстом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Лингвистический анализ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уроки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Сочинения-рассуждения, мини-сочинения, мини-изложения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Редактирование текста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виды диктантов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Лексические разминки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текстами – миниатюрами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двух текстов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Самодиктанты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и игровые ситуации</a:t>
            </a:r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07AAD4E-8E68-9739-A3FC-E68F4D3147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3733800"/>
            <a:ext cx="3043418" cy="289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45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11B99B-BA3C-D12B-21EA-415D5F866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творческих заданий одаренным учащимся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60D762-DA96-5F6F-04C2-31634CA4D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930400"/>
            <a:ext cx="7315200" cy="3880773"/>
          </a:xfrm>
        </p:spPr>
        <p:txBody>
          <a:bodyPr>
            <a:noAutofit/>
          </a:bodyPr>
          <a:lstStyle/>
          <a:p>
            <a:pPr marL="64008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Эссе «Где я могу использовать знания по теме?»</a:t>
            </a:r>
          </a:p>
          <a:p>
            <a:pPr marL="64008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Частично-поисковый метод при выполнении учащимися домашнего задания. Этот вид работы называется «Параллельные миры». При анализе поэмы «Песня про купца Калашникова…» М.Ю. Лермонтова  учащийся сравнивает литературные образы поэмы с иллюстрациями И.Я. Билибина к этому произведению: в чем совпадает изображение поэтом и живописцем главных героев, а в чем проявляется различное отношение к ним.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35B428F-C9C9-65AC-4DDE-B496E7BCED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292" y="101584"/>
            <a:ext cx="1115665" cy="8352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7E37D1-07D9-DDF5-AAB5-E38BB70384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3810000"/>
            <a:ext cx="2743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62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4703CE-DD0E-9EF8-B51E-8891DB0D8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Компьютер, его роль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A7AC67-A1A2-DB56-CE7F-F83E70B30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8077201" cy="3880773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Проектная деятельность</a:t>
            </a:r>
          </a:p>
          <a:p>
            <a:pPr algn="just">
              <a:lnSpc>
                <a:spcPct val="150000"/>
              </a:lnSpc>
            </a:pPr>
            <a:r>
              <a:rPr lang="ru-RU" sz="6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инквейн, кластер</a:t>
            </a:r>
          </a:p>
          <a:p>
            <a:pPr lvl="2" algn="just">
              <a:lnSpc>
                <a:spcPct val="150000"/>
              </a:lnSpc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Снежинка.</a:t>
            </a:r>
          </a:p>
          <a:p>
            <a:pPr marL="1259205" algn="just">
              <a:lnSpc>
                <a:spcPct val="150000"/>
              </a:lnSpc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Искристая, пушистая.</a:t>
            </a:r>
          </a:p>
          <a:p>
            <a:pPr marL="1259205" algn="just">
              <a:lnSpc>
                <a:spcPct val="150000"/>
              </a:lnSpc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Кружится, вьётся, тает.</a:t>
            </a:r>
          </a:p>
          <a:p>
            <a:pPr marL="1259205" algn="just">
              <a:lnSpc>
                <a:spcPct val="150000"/>
              </a:lnSpc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Восхищает своей ажурной красотой.</a:t>
            </a:r>
          </a:p>
          <a:p>
            <a:pPr marL="1259205" algn="just">
              <a:lnSpc>
                <a:spcPct val="150000"/>
              </a:lnSpc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Зима!</a:t>
            </a:r>
          </a:p>
          <a:p>
            <a:pPr marL="1259205" algn="just">
              <a:lnSpc>
                <a:spcPct val="150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743003A-22F3-01DE-84C3-9FB4545B36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1676400"/>
            <a:ext cx="2987299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12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4DBAD0-B5DE-BD74-404D-413994B77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51" y="152400"/>
            <a:ext cx="8381998" cy="17526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 на уроках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языка и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104928-F0D6-9EEB-7511-957FAF328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19201"/>
            <a:ext cx="8730048" cy="1676400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стихов, беседы о прочитанном, наблюдения над поэтической речью.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Особую роль играет и групповая работа на уроках.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Например, в 9 классе при изучении жизни и творчества А.С. Пушкина учащиеся делятся на 4 группы и получают задания: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 рассказывает о Пушкине по заданному плану: в лицее, влияние Пущина на будущее великого поэта, чтение стихов;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 рассказывает о Дельвиге, дружбе поэтов после лицея (чтение стихов);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 рассказывает 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Кюхелбекере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(Кюхельбекер в Сибири);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о лицеистах ( уход из жизни лицеистов, памятник Пушкину).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3525794-4109-4746-0607-91BEE4ECB3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4370173"/>
            <a:ext cx="3853247" cy="2439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01A2AC6-A83D-009A-1751-7F048EA0C3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754" y="4370175"/>
            <a:ext cx="3853246" cy="243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79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720804-DCDE-AB39-6D35-A917A9D0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ситуация.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37029E2-0BDD-FD40-7241-5EA008D35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5489151" cy="441960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на основе изучения произведений  писателей: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Л.Н.Толстого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Ф.М.Достоевского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А.М.Горького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изучении романа – эпопеи «Война и мир» веду диалог с учащимися.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какой семье,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Болконских,  ты хотел бы жить?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Какая она, счастливая семья?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 решается проблема личной ответственности человека перед лицом истории? И т.д.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ABD4BFA-B66F-F550-D0F8-CCC32305E5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3037" y="3200400"/>
            <a:ext cx="3426249" cy="362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60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D08A76-0DDA-D2F1-6713-53EB119E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885" y="304800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проблемных заданий на уроках русского языка в старших классах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EEFDA9-F07C-C0E4-96CD-FAB8AA83F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7543802" cy="3880773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1. Подготовьте развернутый ответ-исследование на один из вопросов. Вам помогут это сделать словари и следующие источники (в каждом конкретном случае они рекомендуются учителем). Не забудьте проиллюстрировать научные положения и выводы конкретными примерами.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ли однокоренными слова: кусок, закуска, искусать, искушение, искусство, искусный?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Верно ли утверждение, что приведенные слова могут быть разными частями речи: зло, добро, печь, знать, мой, лай, клей, три?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2. Напишите сочинение на одну из тем (в форме доклада, реферата, сказки, детектива и т. д.)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«Портреты» суффиксов (-чик,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приставок (пре-, при-, раз-, рас-, с-), корней-омонимов.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Знакомые незнакомцы (о заимствованных словах) и другие.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E6934F3-D027-BF66-F6FB-3AB7976F58E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569" y="5967171"/>
            <a:ext cx="1115665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40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C24463-53FE-D48F-A92A-060676B25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258"/>
            <a:ext cx="7620000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проектной технологии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с одаренными детьми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2038EAF-7EF1-3EE2-4D62-64C78B7F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29200"/>
            <a:ext cx="8153401" cy="144780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проект проходит три этапа: подготовительный, основной, заключительный.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Простейшие способы научной деятельности: наблюдение, опрос, тестирование, обработка полученных данных, подведение итогов, планирование дальнейшей работы.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387E058-58B7-A7BD-95A3-E1F8275CBE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8587" y="1929253"/>
            <a:ext cx="4346825" cy="299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65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CFD815-8E8D-7CB2-79D3-1DC1F9B2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553201" cy="1320800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учащихся: иллюстрации, сочинения-рассуждения, слайд-презентация, кроссворд, выступление.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педагогической деятельности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2225CE2-8C17-EE2D-91F8-45CEFF5CC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4345246"/>
            <a:ext cx="2061911" cy="23624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39CCCD-43EF-F154-C5CB-490CB0F315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782" y="1704845"/>
            <a:ext cx="1920201" cy="23624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2D4A8E0-8626-F3AE-5F64-E0A49C7D60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3400"/>
            <a:ext cx="1985712" cy="2362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2565649-29BF-C6AA-5708-B00BF6CF53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74" y="1671894"/>
            <a:ext cx="1880561" cy="26143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1B21112-6C94-4BAC-D61F-5F3FF868416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5395" y="4343187"/>
            <a:ext cx="2023810" cy="23624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052999C-44D2-666B-B399-209F9337922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1256" y="1704846"/>
            <a:ext cx="2027567" cy="236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33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438EFD7-3981-968C-46CF-5D1AE957F2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2590800"/>
            <a:ext cx="7924801" cy="1981200"/>
          </a:xfrm>
        </p:spPr>
      </p:pic>
    </p:spTree>
    <p:extLst>
      <p:ext uri="{BB962C8B-B14F-4D97-AF65-F5344CB8AC3E}">
        <p14:creationId xmlns:p14="http://schemas.microsoft.com/office/powerpoint/2010/main" val="273608773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5349</TotalTime>
  <Words>1201</Words>
  <Application>Microsoft Office PowerPoint</Application>
  <PresentationFormat>Экран (4:3)</PresentationFormat>
  <Paragraphs>131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Trebuchet MS</vt:lpstr>
      <vt:lpstr>Wingdings 3</vt:lpstr>
      <vt:lpstr>Аспект</vt:lpstr>
      <vt:lpstr>Эффективная работа с одаренными детьми в условиях реализации ФГОС</vt:lpstr>
      <vt:lpstr>Презентация PowerPoint</vt:lpstr>
      <vt:lpstr>Презентация PowerPoint</vt:lpstr>
      <vt:lpstr>Федеральная целевая программа «Дети России» (Постановление Правительства РФ)</vt:lpstr>
      <vt:lpstr>Цель работы с одарёнными детьми:  Обеспечение благоприятных условий для создания школьной системы выявления, развития и поддержки одаренных детей в различных областях интеллектуальной и творческой деятельности  Задачи: • выявление и развитие детской одаренности и адресной поддержки детей в соответствии с их способностями, в том числе на основе инновационных технологий; • расширение возможностей для участия способных и одарённых школьников в разных формах творческой и интеллектуальной деятельности.  </vt:lpstr>
      <vt:lpstr>Признаки одаренности</vt:lpstr>
      <vt:lpstr>Принципы педагогической деятельности с одаренными детьми</vt:lpstr>
      <vt:lpstr>Методы обучения одаренных детей </vt:lpstr>
      <vt:lpstr>Работа с одаренными детьми на уроках русского языка и литературы</vt:lpstr>
      <vt:lpstr>Формы и приемы работы на уроках русского языка и литературы</vt:lpstr>
      <vt:lpstr>Формы и приемы работы на уроках русского языка и литературы</vt:lpstr>
      <vt:lpstr>Формы и приемы работы на уроках русского языка и литературы</vt:lpstr>
      <vt:lpstr>Задания, ориентирующие учащихся на поиски разнообразных вариантов выполнения задания.</vt:lpstr>
      <vt:lpstr>Задания на сравнение, сопоставление явлений, исследовательского характера.</vt:lpstr>
      <vt:lpstr>Творческие задания. </vt:lpstr>
      <vt:lpstr>Методы организации работы с текстом на уроках русского языка</vt:lpstr>
      <vt:lpstr>Примеры творческих заданий одаренным учащимся</vt:lpstr>
      <vt:lpstr>Компьютер, его роль</vt:lpstr>
      <vt:lpstr>Групповая работа на уроках  русского языка и литературы</vt:lpstr>
      <vt:lpstr>Проблемная ситуация. </vt:lpstr>
      <vt:lpstr>Примеры проблемных заданий на уроках русского языка в старших классах</vt:lpstr>
      <vt:lpstr>Использование проектной технологии  в работе с одаренными детьми</vt:lpstr>
      <vt:lpstr>Работы учащихся: иллюстрации, сочинения-рассуждения, слайд-презентация, кроссворд, выступление. Результативность педагогической деятельности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работы с одарёнными детьми в условиях реализации  ФГОС</dc:title>
  <dc:creator>Пользователь</dc:creator>
  <cp:lastModifiedBy>SiS_Admin</cp:lastModifiedBy>
  <cp:revision>39</cp:revision>
  <dcterms:created xsi:type="dcterms:W3CDTF">2015-04-21T14:36:31Z</dcterms:created>
  <dcterms:modified xsi:type="dcterms:W3CDTF">2025-12-23T06:25:20Z</dcterms:modified>
</cp:coreProperties>
</file>