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6" r:id="rId2"/>
    <p:sldId id="263" r:id="rId3"/>
    <p:sldId id="310" r:id="rId4"/>
    <p:sldId id="295" r:id="rId5"/>
    <p:sldId id="309" r:id="rId6"/>
    <p:sldId id="302" r:id="rId7"/>
    <p:sldId id="311" r:id="rId8"/>
    <p:sldId id="315" r:id="rId9"/>
    <p:sldId id="316" r:id="rId10"/>
    <p:sldId id="317" r:id="rId11"/>
    <p:sldId id="312" r:id="rId12"/>
    <p:sldId id="294" r:id="rId13"/>
    <p:sldId id="303" r:id="rId14"/>
    <p:sldId id="288" r:id="rId15"/>
    <p:sldId id="304" r:id="rId16"/>
    <p:sldId id="292" r:id="rId17"/>
  </p:sldIdLst>
  <p:sldSz cx="9144000" cy="6858000" type="screen4x3"/>
  <p:notesSz cx="6742113" cy="987266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437" autoAdjust="0"/>
  </p:normalViewPr>
  <p:slideViewPr>
    <p:cSldViewPr>
      <p:cViewPr varScale="1">
        <p:scale>
          <a:sx n="51" d="100"/>
          <a:sy n="51" d="100"/>
        </p:scale>
        <p:origin x="-107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0642" tIns="45320" rIns="90642" bIns="453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0642" tIns="45320" rIns="90642" bIns="45320" rtlCol="0"/>
          <a:lstStyle>
            <a:lvl1pPr algn="r">
              <a:defRPr sz="1200" smtClean="0"/>
            </a:lvl1pPr>
          </a:lstStyle>
          <a:p>
            <a:pPr>
              <a:defRPr/>
            </a:pPr>
            <a:fld id="{7E24F268-22DD-4D5A-8211-B956245EA84E}" type="datetimeFigureOut">
              <a:rPr lang="ru-RU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2" tIns="45320" rIns="90642" bIns="453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6"/>
            <a:ext cx="5393690" cy="4442699"/>
          </a:xfrm>
          <a:prstGeom prst="rect">
            <a:avLst/>
          </a:prstGeom>
        </p:spPr>
        <p:txBody>
          <a:bodyPr vert="horz" lIns="90642" tIns="45320" rIns="90642" bIns="453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21582" cy="493633"/>
          </a:xfrm>
          <a:prstGeom prst="rect">
            <a:avLst/>
          </a:prstGeom>
        </p:spPr>
        <p:txBody>
          <a:bodyPr vert="horz" lIns="90642" tIns="45320" rIns="90642" bIns="453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7"/>
            <a:ext cx="2921582" cy="493633"/>
          </a:xfrm>
          <a:prstGeom prst="rect">
            <a:avLst/>
          </a:prstGeom>
        </p:spPr>
        <p:txBody>
          <a:bodyPr vert="horz" lIns="90642" tIns="45320" rIns="90642" bIns="453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06220295-825A-472F-B848-CB248518A6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655937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BB082A0-5E1C-4367-B88D-37601838AE44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437B28-5C4D-4D08-9197-3500F022733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A6A1394-120E-46DD-B326-5D4781902E5E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451691-E1E5-4376-A8B5-B41B6B24D9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F93BF5-A5F5-4894-BAD8-D5B72909DD1F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4625A7-A82F-47E1-B66C-48DB918068A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03DA38-6F52-4EDE-892A-2143891012B4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8BB7D5-3FB3-4982-8D8D-E8A9C3B2AA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BD2CE7B-3442-4208-9239-88C03BE322DC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781CE3-391A-4CB9-AF5C-5AC0CDEA93F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075898-F53A-4BC1-BE1B-E0817A715670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2802A0-8188-4BCE-A2C5-FDFE8587A7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75053F-4BC9-4A82-BAF9-D135C6809E3A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615AC2A-3151-4839-BCA1-907088AE41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1C24B7-4C91-43E3-942E-7443A2102048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866FA4-3D31-4A6B-9A79-5A89F9F2CE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AFBCAC3-DD10-40CF-A501-DBAD4DE1BA7A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FB88A22-321B-474E-A200-F54E5E75839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9130AA1-59E9-4977-9F18-E940A10CBE44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83B47D-C67F-4CB4-B0B1-9AA91583A86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901BFE-7F15-417E-B825-B80F23D3AFCA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6E060-5194-4A64-94C7-C2F534D6361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6E03744-A60D-442F-B674-13DF10EC8DDA}" type="datetimeFigureOut">
              <a:rPr lang="ru-RU" smtClean="0"/>
              <a:pPr>
                <a:defRPr/>
              </a:pPr>
              <a:t>27.08.2025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CEE53D7-9A3E-429D-97E6-80B29195BD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ru-RU" dirty="0" smtClean="0"/>
              <a:t>Итоги работы РМО учителей математики в 2024-2025 учебном году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Г. Богородск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71435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Единая методическая тема</a:t>
            </a: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Методические подходы для повышения качества </a:t>
            </a:r>
            <a:r>
              <a:rPr lang="ru-RU" dirty="0" smtClean="0"/>
              <a:t>обучения </a:t>
            </a:r>
            <a:r>
              <a:rPr lang="ru-RU" dirty="0"/>
              <a:t>и воспитания обучающихся в едином образовательном пространстве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033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Анализ кадрового состава</a:t>
            </a:r>
            <a:endParaRPr lang="ru-RU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28596" y="1214422"/>
            <a:ext cx="842968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 </a:t>
            </a:r>
            <a:endParaRPr lang="ru-RU" dirty="0" smtClean="0"/>
          </a:p>
          <a:p>
            <a:r>
              <a:rPr lang="ru-RU" sz="1600" dirty="0" smtClean="0"/>
              <a:t>Учителей, преподающих математику по основной должности или по внутреннему совместительству 51. Имеют высшее образование 47чел., СПО-4 чел.</a:t>
            </a:r>
          </a:p>
          <a:p>
            <a:r>
              <a:rPr lang="ru-RU" sz="1600" dirty="0" smtClean="0"/>
              <a:t>49% имеют внутренне совместительство, из них 2 чел. являются  директорами  школ, 6 чел.– заместителями  директоров.</a:t>
            </a:r>
          </a:p>
          <a:p>
            <a:r>
              <a:rPr lang="ru-RU" sz="1600" dirty="0" smtClean="0"/>
              <a:t>30 чел. (59%) являются классными руководителями.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 26 чел (51%) учителей математики имеют первую квалификационную категорию</a:t>
            </a:r>
          </a:p>
          <a:p>
            <a:r>
              <a:rPr lang="ru-RU" sz="1600" dirty="0" smtClean="0"/>
              <a:t>12 чел (23%) - высшую квалификационную категорию</a:t>
            </a:r>
          </a:p>
          <a:p>
            <a:r>
              <a:rPr lang="ru-RU" sz="1600" dirty="0" smtClean="0"/>
              <a:t>6 чел (12%) -СЗД</a:t>
            </a:r>
          </a:p>
          <a:p>
            <a:r>
              <a:rPr lang="ru-RU" sz="1600" dirty="0" smtClean="0"/>
              <a:t>7 чел(14%) - нет категории.</a:t>
            </a:r>
          </a:p>
          <a:p>
            <a:r>
              <a:rPr lang="ru-RU" sz="1600" b="1" dirty="0" smtClean="0"/>
              <a:t> </a:t>
            </a:r>
            <a:endParaRPr lang="ru-RU" sz="1600" dirty="0" smtClean="0"/>
          </a:p>
          <a:p>
            <a:r>
              <a:rPr lang="ru-RU" sz="1600" b="1" dirty="0" smtClean="0"/>
              <a:t> Стаж педагогической деятельности</a:t>
            </a:r>
            <a:endParaRPr lang="ru-RU" sz="1600" dirty="0" smtClean="0"/>
          </a:p>
          <a:p>
            <a:r>
              <a:rPr lang="ru-RU" sz="1600" dirty="0" smtClean="0"/>
              <a:t>0 –  5 лет     6 – 10 лет   11 – 25 лет    Более 25 лет</a:t>
            </a:r>
          </a:p>
          <a:p>
            <a:r>
              <a:rPr lang="ru-RU" sz="1600" dirty="0" smtClean="0"/>
              <a:t>      11                7                    13                   20</a:t>
            </a:r>
          </a:p>
          <a:p>
            <a:r>
              <a:rPr lang="ru-RU" sz="1600" dirty="0" smtClean="0"/>
              <a:t>Имеют стаж более 25 лет  39% учителей.</a:t>
            </a:r>
          </a:p>
          <a:p>
            <a:r>
              <a:rPr lang="ru-RU" sz="1600" b="1" dirty="0" smtClean="0"/>
              <a:t>Возраст</a:t>
            </a:r>
            <a:endParaRPr lang="ru-RU" sz="1600" dirty="0" smtClean="0"/>
          </a:p>
          <a:p>
            <a:r>
              <a:rPr lang="ru-RU" sz="1600" dirty="0" smtClean="0"/>
              <a:t>До 35 лет      36 – 45 лет    46 – 55 лет    Более 55 лет</a:t>
            </a:r>
          </a:p>
          <a:p>
            <a:r>
              <a:rPr lang="ru-RU" sz="1600" dirty="0" smtClean="0"/>
              <a:t>      10                    13                  13                    15</a:t>
            </a:r>
          </a:p>
          <a:p>
            <a:r>
              <a:rPr lang="ru-RU" sz="1600" dirty="0" smtClean="0"/>
              <a:t>Молодых специалистов     18%,                  </a:t>
            </a:r>
          </a:p>
          <a:p>
            <a:r>
              <a:rPr lang="ru-RU" sz="1600" dirty="0" smtClean="0"/>
              <a:t>педагогов в возрасте старше  46 лет    54%</a:t>
            </a:r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00132"/>
          </a:xfrm>
        </p:spPr>
        <p:txBody>
          <a:bodyPr/>
          <a:lstStyle/>
          <a:p>
            <a:pPr indent="450215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проведенных заседаний РМО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31654077"/>
              </p:ext>
            </p:extLst>
          </p:nvPr>
        </p:nvGraphicFramePr>
        <p:xfrm>
          <a:off x="428596" y="1500174"/>
          <a:ext cx="8147249" cy="490728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69926"/>
                <a:gridCol w="1066127"/>
                <a:gridCol w="3003287"/>
                <a:gridCol w="1407909"/>
              </a:tblGrid>
              <a:tr h="6099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Количество заседаний РМО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Из них практико-ориентированных (открытые уроки, занятия, мастер-классы)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выступлений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биологии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физики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29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русского языка и литературы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математики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358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3200400" algn="l"/>
                        </a:tabLs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английского языка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географии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информатики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труда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истории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29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начальных классов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2943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физической культуры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ОБЗР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учителей-логопедов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педагогов-психологов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471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РМО школьных библиотекарей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  <a:tr h="10542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ИТОГО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121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3039" marR="5303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40323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330"/>
            <a:ext cx="8229600" cy="514350"/>
          </a:xfrm>
        </p:spPr>
        <p:txBody>
          <a:bodyPr/>
          <a:lstStyle/>
          <a:p>
            <a:r>
              <a:rPr lang="ru-RU" sz="2400" b="1" dirty="0" smtClean="0"/>
              <a:t>Выступления на РМО</a:t>
            </a:r>
            <a:endParaRPr lang="ru-RU" sz="2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76781227"/>
              </p:ext>
            </p:extLst>
          </p:nvPr>
        </p:nvGraphicFramePr>
        <p:xfrm>
          <a:off x="110532" y="611585"/>
          <a:ext cx="9036494" cy="5120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85648"/>
                <a:gridCol w="1106605"/>
                <a:gridCol w="876098"/>
                <a:gridCol w="5306779"/>
                <a:gridCol w="561364"/>
              </a:tblGrid>
              <a:tr h="339055"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ФИО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ОУ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Должность 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Темы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Кол-во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</a:tr>
              <a:tr h="256247">
                <a:tc gridSpan="5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РМО учителей математики </a:t>
                      </a: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77240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Бабичева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Е. Д.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МБОУ «Школа П. Центральный»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Учитель математики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«-Итоги работы.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Результаты ВПР.</a:t>
                      </a:r>
                      <a:r>
                        <a:rPr lang="ru-RU" sz="1400" kern="12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Задачи на 2024-2025 уч. год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-«Система оценки достижений планируемых предметных результатов освоения учебного предмета «Математика»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-«Итоги муниципального этапа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ВсОШ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по математике»</a:t>
                      </a:r>
                    </a:p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-«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Лайфхаки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геометрических задач для подготовки к ОГЭ по математике»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4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Азаркин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А. А.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МБОУ 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Дуденевская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школа»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Учитель  математики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Профориентация средствами математики на уроках и во внеурочной деятельности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</a:tr>
              <a:tr h="575672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Смирнова Т. И.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МБОУ 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Лакшинская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школа»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учитель математики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Система работы по подготовке к ЕГЭ с мотивированными обучающимися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Чернова Н. В.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МБОУ «Школа № 7»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учитель математики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Порядок аттестации педагогов с 1 сентября 2023 года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Михеева Н. Е.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МБОУ «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Доскинская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школа»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учитель математики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Стратегии эффективной подготовки обучающихся к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ВсОШ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638598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214422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Мероприятия с обучающимися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25569979"/>
              </p:ext>
            </p:extLst>
          </p:nvPr>
        </p:nvGraphicFramePr>
        <p:xfrm>
          <a:off x="214282" y="2643182"/>
          <a:ext cx="8229600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2899"/>
                <a:gridCol w="4121310"/>
                <a:gridCol w="1152236"/>
                <a:gridCol w="1233155"/>
              </a:tblGrid>
              <a:tr h="36003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РМО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Мероприятие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Количество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Количество обучающихся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Математика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Сетевой конкурс видеороликов Математика в профессии»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1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26 (16 команд)</a:t>
                      </a:r>
                      <a:endParaRPr lang="ru-RU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41436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7246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ЕГЭ (база)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85918" y="2428868"/>
          <a:ext cx="5852186" cy="1500200"/>
        </p:xfrm>
        <a:graphic>
          <a:graphicData uri="http://schemas.openxmlformats.org/drawingml/2006/table">
            <a:tbl>
              <a:tblPr/>
              <a:tblGrid>
                <a:gridCol w="1479230"/>
                <a:gridCol w="2186478"/>
                <a:gridCol w="2186478"/>
              </a:tblGrid>
              <a:tr h="375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РФ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2023г.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4,11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4,1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2024г.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3,92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4,1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2025г.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/>
                          <a:ea typeface="Calibri"/>
                          <a:cs typeface="Times New Roman"/>
                        </a:rPr>
                        <a:t>4,08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500045"/>
          <a:ext cx="8286808" cy="6125527"/>
        </p:xfrm>
        <a:graphic>
          <a:graphicData uri="http://schemas.openxmlformats.org/drawingml/2006/table">
            <a:tbl>
              <a:tblPr/>
              <a:tblGrid>
                <a:gridCol w="2876539"/>
                <a:gridCol w="953762"/>
                <a:gridCol w="947339"/>
                <a:gridCol w="834140"/>
                <a:gridCol w="1006748"/>
                <a:gridCol w="834140"/>
                <a:gridCol w="834140"/>
              </a:tblGrid>
              <a:tr h="75828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ОУ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участников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преодолели порог 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выполнения всей  работы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Баллы по ОУ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29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Лучший результат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Самый низкий результат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«Березовская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82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«Буревестниковская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«Доскинская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«Каменская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№3»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№6»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№1»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№7»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«Школа №5»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18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итого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4941" marR="6494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05800" cy="5817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ЕГЭ (профиль)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57224" y="1571612"/>
          <a:ext cx="7396510" cy="1682496"/>
        </p:xfrm>
        <a:graphic>
          <a:graphicData uri="http://schemas.openxmlformats.org/drawingml/2006/table">
            <a:tbl>
              <a:tblPr/>
              <a:tblGrid>
                <a:gridCol w="1183163"/>
                <a:gridCol w="1748856"/>
                <a:gridCol w="1998472"/>
                <a:gridCol w="2466019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Год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Район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Область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РФ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2023 г.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53,57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56,78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55,62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2024 г.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64,73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66,55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62,55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2025 г.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64,4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latin typeface="Times New Roman"/>
                          <a:ea typeface="Calibri"/>
                          <a:cs typeface="Times New Roman"/>
                        </a:rPr>
                        <a:t>62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latin typeface="Times New Roman"/>
                          <a:ea typeface="Calibri"/>
                          <a:cs typeface="Times New Roman"/>
                        </a:rPr>
                        <a:t>62,05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58" y="357166"/>
          <a:ext cx="8501122" cy="5897700"/>
        </p:xfrm>
        <a:graphic>
          <a:graphicData uri="http://schemas.openxmlformats.org/drawingml/2006/table">
            <a:tbl>
              <a:tblPr/>
              <a:tblGrid>
                <a:gridCol w="1937372"/>
                <a:gridCol w="955019"/>
                <a:gridCol w="1172070"/>
                <a:gridCol w="737165"/>
                <a:gridCol w="1266928"/>
                <a:gridCol w="762086"/>
                <a:gridCol w="835241"/>
                <a:gridCol w="835241"/>
              </a:tblGrid>
              <a:tr h="28938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ОО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участников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Количество обучающихся, не преодолевших порог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всей работы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1 части  работы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2 части работы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Баллы по ОО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6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Лучший результат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Самый низкий результат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9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«Школа №1»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35,2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86,4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11,8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«Школа №3»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«Школа №6»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31,9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81,0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«Школа №7»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42,9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90,1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«Березовская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36,8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7,8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50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«Буревестниковская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«Доскинская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32,03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81,3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МБОУ «Каменская школа»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79,2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МАОУ «Школа №5»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45,3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91,7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17,5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Итого 2025 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78↑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37,5↑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85,3↑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8,8↓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88↓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34↑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59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 2024 г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62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37,24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84,1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9,11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57" marR="6225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14282" y="285728"/>
          <a:ext cx="8572558" cy="5899976"/>
        </p:xfrm>
        <a:graphic>
          <a:graphicData uri="http://schemas.openxmlformats.org/drawingml/2006/table">
            <a:tbl>
              <a:tblPr/>
              <a:tblGrid>
                <a:gridCol w="2622728"/>
                <a:gridCol w="410224"/>
                <a:gridCol w="653496"/>
                <a:gridCol w="529474"/>
                <a:gridCol w="529474"/>
                <a:gridCol w="559685"/>
                <a:gridCol w="826012"/>
                <a:gridCol w="826012"/>
                <a:gridCol w="764796"/>
                <a:gridCol w="850657"/>
              </a:tblGrid>
              <a:tr h="7819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ОУ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Кол-во участников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преодолели порог (количество/%)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всей работы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%1 части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2 части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Баллы по ОУ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качества знаний 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Средний % подтверждения годовой оценки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Лучший результат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Самый низкий результат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№1»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3/4,7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 3»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6/8,2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МАОУ «Школа №5»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2/2,2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78,7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 6»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10/8,3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№ 7»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4/4,6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«Алешковская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«Берёзовская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2/5,4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62,2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«Буревестниковская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5/9,4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«Доскинская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2/4,1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Нет данных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«Дуденевская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3/23,1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42,4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«Каменская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4/7,8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48,8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«Лакшинская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0/0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«Теряевская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0/0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64,2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«Хвощевская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0/0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«Школа п.Центральный»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6/60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МБОУ «Шварихинская школа»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2/25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59,9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44,4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52/7,5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79,6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66,9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51,5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318" marR="5331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Перспективы взаимодействия 2025-2026 уч.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Методическая тема</a:t>
            </a:r>
          </a:p>
          <a:p>
            <a:pPr marL="0" lvl="0" indent="0" algn="ctr"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Компетенции педагога - как основа повышения функциональной грамотности школьников, качества образования и эффективной реализации обновленных федеральных государственных образовательных стандартов и федеральных образовательных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 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деятельности РМО</a:t>
            </a:r>
          </a:p>
          <a:p>
            <a:pPr lvl="0" algn="just"/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Совершенствовать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работу по обобщению и презентации успешных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педагогических практик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методических семинарах и конференциях, профессиональных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конкурсах;</a:t>
            </a:r>
          </a:p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Использовать 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педагогической практике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методик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технологий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обучения, подтвердивших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Развивать  профессиональное наставничество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через организацию работы с молодыми</a:t>
            </a:r>
          </a:p>
          <a:p>
            <a:pPr marL="0" lvl="0" indent="0" algn="just">
              <a:buNone/>
            </a:pP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пециалистами; </a:t>
            </a:r>
          </a:p>
          <a:p>
            <a:pPr lvl="0" algn="just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Вовлекать 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молодых педагогов в профессиональные конкурсы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программы;</a:t>
            </a:r>
            <a: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Оказывать методическое сопровождение педагогам по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работе с одаренными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детьми;</a:t>
            </a:r>
            <a: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600" dirty="0">
              <a:solidFill>
                <a:prstClr val="black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9979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Перспективы взаимодействия </a:t>
            </a:r>
            <a:r>
              <a:rPr lang="ru-RU" dirty="0" smtClean="0"/>
              <a:t>2025-2026 </a:t>
            </a:r>
            <a:r>
              <a:rPr lang="ru-RU" dirty="0"/>
              <a:t>уч. год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2400" b="1" dirty="0" smtClean="0"/>
              <a:t>Актуальная тематика заседаний</a:t>
            </a:r>
          </a:p>
          <a:p>
            <a:r>
              <a:rPr lang="ru-RU" sz="2000" dirty="0" smtClean="0"/>
              <a:t> </a:t>
            </a:r>
            <a:r>
              <a:rPr lang="ru-RU" sz="2000" dirty="0" err="1" smtClean="0"/>
              <a:t>Профориентационная</a:t>
            </a:r>
            <a:r>
              <a:rPr lang="ru-RU" sz="2000" dirty="0" smtClean="0"/>
              <a:t> деятельность на уроках и внеурочных занятиях (Предпрофессиональные классы)</a:t>
            </a:r>
          </a:p>
          <a:p>
            <a:r>
              <a:rPr lang="ru-RU" sz="2000" dirty="0" smtClean="0"/>
              <a:t>Формирование функциональной грамотности обучающихся (из опыта работы)</a:t>
            </a:r>
          </a:p>
          <a:p>
            <a:r>
              <a:rPr lang="ru-RU" sz="2000" dirty="0" smtClean="0"/>
              <a:t>Работа в «</a:t>
            </a:r>
            <a:r>
              <a:rPr lang="ru-RU" sz="2000" dirty="0" err="1" smtClean="0"/>
              <a:t>Сферуме</a:t>
            </a:r>
            <a:r>
              <a:rPr lang="ru-RU" sz="2000" dirty="0" smtClean="0"/>
              <a:t>», возможности «</a:t>
            </a:r>
            <a:r>
              <a:rPr lang="ru-RU" sz="2000" dirty="0" err="1" smtClean="0"/>
              <a:t>Сферума</a:t>
            </a:r>
            <a:r>
              <a:rPr lang="ru-RU" sz="2000" dirty="0" smtClean="0"/>
              <a:t>» для реализации образовательной деятельности</a:t>
            </a:r>
          </a:p>
          <a:p>
            <a:r>
              <a:rPr lang="ru-RU" sz="2000" dirty="0" smtClean="0"/>
              <a:t>Система оценки достижений планируемых предметных результатов</a:t>
            </a:r>
          </a:p>
          <a:p>
            <a:r>
              <a:rPr lang="ru-RU" sz="2000" dirty="0" smtClean="0"/>
              <a:t>Система работы учителя по подготовке к ГИА</a:t>
            </a:r>
          </a:p>
          <a:p>
            <a:r>
              <a:rPr lang="ru-RU" sz="2000" dirty="0" smtClean="0"/>
              <a:t>Реализация федеральных рабочих программ (изменения в ФОП)</a:t>
            </a:r>
          </a:p>
          <a:p>
            <a:pPr algn="just"/>
            <a:r>
              <a:rPr lang="ru-RU" sz="2000" dirty="0" smtClean="0"/>
              <a:t>Использование искусственного интеллекта в образовательной деятельности</a:t>
            </a:r>
          </a:p>
          <a:p>
            <a:pPr algn="just"/>
            <a:r>
              <a:rPr lang="ru-RU" sz="2000" dirty="0" smtClean="0"/>
              <a:t>Работа с мотивированными детьми</a:t>
            </a:r>
          </a:p>
          <a:p>
            <a:pPr algn="just"/>
            <a:r>
              <a:rPr lang="ru-RU" sz="2000" dirty="0" smtClean="0"/>
              <a:t>Работа с обучающимися с особыми образовательными потребностями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437311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Перспективы взаимодействия </a:t>
            </a:r>
            <a:br>
              <a:rPr lang="ru-RU" sz="36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ru-RU" sz="36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на 2025-2026 учебный год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452947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2400" dirty="0"/>
              <a:t>«Учитель года</a:t>
            </a:r>
            <a:r>
              <a:rPr lang="ru-RU" sz="2400" dirty="0" smtClean="0"/>
              <a:t>»</a:t>
            </a:r>
          </a:p>
          <a:p>
            <a:pPr>
              <a:defRPr/>
            </a:pPr>
            <a:r>
              <a:rPr lang="ru-RU" sz="2400" dirty="0" smtClean="0"/>
              <a:t>«Лучший учитель АООП»</a:t>
            </a:r>
            <a:endParaRPr lang="ru-RU" sz="2400" dirty="0"/>
          </a:p>
          <a:p>
            <a:pPr>
              <a:defRPr/>
            </a:pPr>
            <a:r>
              <a:rPr lang="ru-RU" sz="2400" dirty="0"/>
              <a:t>Конкурсы для педагогов РМО (методические разработки, открытые уроки, видеофрагменты уроков, сетевые проекты и т. д.)</a:t>
            </a:r>
          </a:p>
          <a:p>
            <a:pPr>
              <a:defRPr/>
            </a:pPr>
            <a:r>
              <a:rPr lang="ru-RU" sz="2400" dirty="0" smtClean="0"/>
              <a:t>Практико-ориентированные </a:t>
            </a:r>
            <a:r>
              <a:rPr lang="ru-RU" sz="2400" dirty="0"/>
              <a:t>семинары на базе ОУ </a:t>
            </a:r>
            <a:endParaRPr lang="ru-RU" sz="2400" dirty="0" smtClean="0"/>
          </a:p>
          <a:p>
            <a:pPr marL="0" indent="0">
              <a:buNone/>
              <a:defRPr/>
            </a:pPr>
            <a:r>
              <a:rPr lang="ru-RU" sz="2400" dirty="0"/>
              <a:t>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1837A-409B-46F9-A71C-CD81A144F315}" type="slidenum">
              <a:rPr lang="ru-RU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Перспективы взаимодействия </a:t>
            </a:r>
            <a:br>
              <a:rPr lang="ru-RU" sz="36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ru-RU" sz="3600" b="1" dirty="0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на 2025-2026 учебный год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81509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ru-RU" sz="2400" dirty="0" smtClean="0"/>
              <a:t>«Путь в науку»</a:t>
            </a:r>
          </a:p>
          <a:p>
            <a:pPr>
              <a:defRPr/>
            </a:pPr>
            <a:r>
              <a:rPr lang="ru-RU" sz="2400" dirty="0" err="1" smtClean="0"/>
              <a:t>Квесты</a:t>
            </a:r>
            <a:r>
              <a:rPr lang="ru-RU" sz="2400" dirty="0" smtClean="0"/>
              <a:t>, фестивали</a:t>
            </a:r>
          </a:p>
          <a:p>
            <a:pPr>
              <a:defRPr/>
            </a:pPr>
            <a:r>
              <a:rPr lang="ru-RU" sz="2400" dirty="0" smtClean="0"/>
              <a:t>Интеллектуальные игры, конкурсы</a:t>
            </a:r>
          </a:p>
          <a:p>
            <a:pPr>
              <a:defRPr/>
            </a:pPr>
            <a:r>
              <a:rPr lang="ru-RU" sz="2400" dirty="0" smtClean="0"/>
              <a:t>Сетевые проекты</a:t>
            </a:r>
            <a:endParaRPr lang="ru-RU" sz="2400" dirty="0"/>
          </a:p>
          <a:p>
            <a:pPr>
              <a:defRPr/>
            </a:pPr>
            <a:r>
              <a:rPr lang="ru-RU" sz="2400" dirty="0" smtClean="0"/>
              <a:t>Онлайн викторины</a:t>
            </a:r>
            <a:endParaRPr lang="ru-RU" sz="24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1837A-409B-46F9-A71C-CD81A144F315}" type="slidenum">
              <a:rPr lang="ru-RU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734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5526095"/>
          </a:xfrm>
        </p:spPr>
        <p:txBody>
          <a:bodyPr>
            <a:normAutofit fontScale="92500" lnSpcReduction="20000"/>
          </a:bodyPr>
          <a:lstStyle/>
          <a:p>
            <a:endParaRPr lang="ru-RU" sz="2800" dirty="0" smtClean="0"/>
          </a:p>
          <a:p>
            <a:r>
              <a:rPr lang="ru-RU" sz="2800" dirty="0" smtClean="0"/>
              <a:t> «Итоги работы РМО. Анализ ОГЭ. ЕГЭ Планы на 2025-2026 </a:t>
            </a:r>
            <a:r>
              <a:rPr lang="ru-RU" sz="2800" dirty="0" err="1" smtClean="0"/>
              <a:t>уч.год</a:t>
            </a:r>
            <a:r>
              <a:rPr lang="ru-RU" sz="2800" dirty="0" smtClean="0"/>
              <a:t>»</a:t>
            </a:r>
          </a:p>
          <a:p>
            <a:pPr>
              <a:buNone/>
            </a:pPr>
            <a:r>
              <a:rPr lang="ru-RU" sz="2800" dirty="0" err="1" smtClean="0"/>
              <a:t>Бабичева</a:t>
            </a:r>
            <a:r>
              <a:rPr lang="ru-RU" sz="2800" dirty="0" smtClean="0"/>
              <a:t> Е. Д., учитель математики МБОУ «Школа п. Центральный»</a:t>
            </a:r>
          </a:p>
          <a:p>
            <a:r>
              <a:rPr lang="ru-RU" sz="2800" dirty="0" smtClean="0"/>
              <a:t>"</a:t>
            </a:r>
            <a:r>
              <a:rPr lang="ru-RU" sz="2800" dirty="0" err="1" smtClean="0"/>
              <a:t>Профориентационная</a:t>
            </a:r>
            <a:r>
              <a:rPr lang="ru-RU" sz="2800" dirty="0" smtClean="0"/>
              <a:t> работа учителя математики  в урочной и внеурочной деятельности в рамках изучения учебного курса "Вероятность и статистика"</a:t>
            </a:r>
          </a:p>
          <a:p>
            <a:pPr>
              <a:buNone/>
            </a:pPr>
            <a:r>
              <a:rPr lang="ru-RU" sz="2800" dirty="0" smtClean="0"/>
              <a:t>Салтыкова Н. В., учитель математики МБОУ «Березовская  школа»</a:t>
            </a:r>
          </a:p>
          <a:p>
            <a:r>
              <a:rPr lang="ru-RU" sz="2800" dirty="0" smtClean="0"/>
              <a:t>«</a:t>
            </a:r>
            <a:r>
              <a:rPr lang="ru-RU" sz="2800" dirty="0" err="1" smtClean="0"/>
              <a:t>Цифровизация</a:t>
            </a:r>
            <a:r>
              <a:rPr lang="ru-RU" sz="2800" dirty="0" smtClean="0"/>
              <a:t> в образовании. Работа в </a:t>
            </a:r>
            <a:r>
              <a:rPr lang="ru-RU" sz="2800" dirty="0" err="1" smtClean="0"/>
              <a:t>Сферуме</a:t>
            </a:r>
            <a:r>
              <a:rPr lang="ru-RU" sz="2800" dirty="0" smtClean="0"/>
              <a:t>»</a:t>
            </a:r>
          </a:p>
          <a:p>
            <a:pPr>
              <a:buNone/>
            </a:pPr>
            <a:r>
              <a:rPr lang="ru-RU" sz="2800" dirty="0" smtClean="0"/>
              <a:t>Астахова Я. А., учитель математики  МБОУ «Школа № 6»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1478</TotalTime>
  <Words>1158</Words>
  <Application>Microsoft Office PowerPoint</Application>
  <PresentationFormat>Экран (4:3)</PresentationFormat>
  <Paragraphs>568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Итоги работы РМО учителей математики в 2024-2025 учебном году</vt:lpstr>
      <vt:lpstr>Единая методическая тема</vt:lpstr>
      <vt:lpstr>Анализ кадрового состава</vt:lpstr>
      <vt:lpstr>Количество проведенных заседаний РМО </vt:lpstr>
      <vt:lpstr>Выступления на РМО</vt:lpstr>
      <vt:lpstr>Мероприятия с обучающимися</vt:lpstr>
      <vt:lpstr>ЕГЭ (база)</vt:lpstr>
      <vt:lpstr>Слайд 8</vt:lpstr>
      <vt:lpstr>ЕГЭ (профиль)</vt:lpstr>
      <vt:lpstr>Слайд 10</vt:lpstr>
      <vt:lpstr>Слайд 11</vt:lpstr>
      <vt:lpstr>Перспективы взаимодействия 2025-2026 уч. год</vt:lpstr>
      <vt:lpstr>Перспективы взаимодействия 2025-2026 уч. год</vt:lpstr>
      <vt:lpstr>Перспективы взаимодействия  на 2025-2026 учебный год</vt:lpstr>
      <vt:lpstr>Перспективы взаимодействия  на 2025-2026 учебный год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Зав. ИМК</dc:creator>
  <cp:lastModifiedBy>USER1</cp:lastModifiedBy>
  <cp:revision>151</cp:revision>
  <cp:lastPrinted>2025-05-22T08:15:28Z</cp:lastPrinted>
  <dcterms:created xsi:type="dcterms:W3CDTF">2019-05-07T07:11:39Z</dcterms:created>
  <dcterms:modified xsi:type="dcterms:W3CDTF">2025-08-27T07:10:05Z</dcterms:modified>
</cp:coreProperties>
</file>