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3" r:id="rId8"/>
    <p:sldId id="265" r:id="rId9"/>
    <p:sldId id="266" r:id="rId10"/>
    <p:sldId id="263" r:id="rId11"/>
    <p:sldId id="264" r:id="rId12"/>
    <p:sldId id="267" r:id="rId13"/>
    <p:sldId id="268" r:id="rId14"/>
    <p:sldId id="269" r:id="rId15"/>
    <p:sldId id="270" r:id="rId16"/>
    <p:sldId id="262" r:id="rId17"/>
    <p:sldId id="26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3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2304256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2200" b="1" i="1" dirty="0">
                <a:solidFill>
                  <a:prstClr val="black"/>
                </a:solidFill>
                <a:ea typeface="+mn-ea"/>
                <a:cs typeface="+mn-cs"/>
              </a:rPr>
              <a:t>МБОУ «Школа п. Центральный</a:t>
            </a:r>
            <a:r>
              <a:rPr lang="ru-RU" sz="2200" b="1" i="1" dirty="0" smtClean="0">
                <a:solidFill>
                  <a:prstClr val="black"/>
                </a:solidFill>
                <a:ea typeface="+mn-ea"/>
                <a:cs typeface="+mn-cs"/>
              </a:rPr>
              <a:t>»</a:t>
            </a:r>
            <a:br>
              <a:rPr lang="ru-RU" sz="2200" b="1" i="1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700" b="1" i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700" b="1" i="1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b="1" dirty="0" smtClean="0">
                <a:solidFill>
                  <a:schemeClr val="tx1"/>
                </a:solidFill>
              </a:rPr>
              <a:t>Контекстные </a:t>
            </a:r>
            <a:r>
              <a:rPr lang="ru-RU" b="1" dirty="0">
                <a:solidFill>
                  <a:schemeClr val="tx1"/>
                </a:solidFill>
              </a:rPr>
              <a:t>задачи по химии: от теории к </a:t>
            </a:r>
            <a:r>
              <a:rPr lang="ru-RU" b="1" dirty="0" smtClean="0">
                <a:solidFill>
                  <a:schemeClr val="tx1"/>
                </a:solidFill>
              </a:rPr>
              <a:t>практике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429000"/>
            <a:ext cx="8568952" cy="3168352"/>
          </a:xfrm>
        </p:spPr>
        <p:txBody>
          <a:bodyPr>
            <a:normAutofit fontScale="92500"/>
          </a:bodyPr>
          <a:lstStyle/>
          <a:p>
            <a:r>
              <a:rPr lang="ru-RU" sz="2400" b="1" i="1" dirty="0">
                <a:solidFill>
                  <a:schemeClr val="tx1"/>
                </a:solidFill>
                <a:latin typeface="+mj-lt"/>
              </a:rPr>
              <a:t>Формирование </a:t>
            </a:r>
            <a:r>
              <a:rPr lang="ru-RU" sz="2400" b="1" i="1" dirty="0" err="1">
                <a:solidFill>
                  <a:schemeClr val="tx1"/>
                </a:solidFill>
                <a:latin typeface="+mj-lt"/>
              </a:rPr>
              <a:t>метапредметных</a:t>
            </a:r>
            <a:r>
              <a:rPr lang="ru-RU" sz="2400" b="1" i="1" dirty="0">
                <a:solidFill>
                  <a:schemeClr val="tx1"/>
                </a:solidFill>
                <a:latin typeface="+mj-lt"/>
              </a:rPr>
              <a:t> компетенций </a:t>
            </a:r>
            <a:endParaRPr lang="ru-RU" sz="2400" b="1" i="1" dirty="0" smtClean="0">
              <a:solidFill>
                <a:schemeClr val="tx1"/>
              </a:solidFill>
              <a:latin typeface="+mj-lt"/>
            </a:endParaRPr>
          </a:p>
          <a:p>
            <a:r>
              <a:rPr lang="ru-RU" sz="2400" b="1" i="1" dirty="0" smtClean="0">
                <a:solidFill>
                  <a:schemeClr val="tx1"/>
                </a:solidFill>
                <a:latin typeface="+mj-lt"/>
              </a:rPr>
              <a:t>через </a:t>
            </a:r>
            <a:r>
              <a:rPr lang="ru-RU" sz="2400" b="1" i="1" dirty="0">
                <a:solidFill>
                  <a:schemeClr val="tx1"/>
                </a:solidFill>
                <a:latin typeface="+mj-lt"/>
              </a:rPr>
              <a:t>решение жизненных </a:t>
            </a:r>
            <a:r>
              <a:rPr lang="ru-RU" sz="2400" b="1" i="1" dirty="0" smtClean="0">
                <a:solidFill>
                  <a:schemeClr val="tx1"/>
                </a:solidFill>
                <a:latin typeface="+mj-lt"/>
              </a:rPr>
              <a:t>ситуаций</a:t>
            </a:r>
          </a:p>
          <a:p>
            <a:pPr algn="r"/>
            <a:endParaRPr lang="ru-RU" sz="2400" b="1" i="1" dirty="0" smtClean="0">
              <a:solidFill>
                <a:schemeClr val="tx1"/>
              </a:solidFill>
            </a:endParaRPr>
          </a:p>
          <a:p>
            <a:endParaRPr lang="ru-RU" sz="2400" b="1" i="1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</a:t>
            </a:r>
            <a:r>
              <a:rPr lang="ru-RU" sz="2400" i="1" dirty="0" smtClean="0">
                <a:solidFill>
                  <a:schemeClr val="tx1"/>
                </a:solidFill>
              </a:rPr>
              <a:t>Выполнил:</a:t>
            </a:r>
          </a:p>
          <a:p>
            <a:r>
              <a:rPr lang="ru-RU" sz="2400" i="1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 Лебедев В.Г.</a:t>
            </a:r>
          </a:p>
          <a:p>
            <a:endParaRPr lang="ru-RU" sz="1800" b="1" i="1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2025г</a:t>
            </a:r>
            <a:endParaRPr lang="ru-RU" sz="2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10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132856"/>
            <a:ext cx="8208912" cy="4104456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Clr>
                <a:srgbClr val="31B6FD"/>
              </a:buClr>
              <a:buNone/>
            </a:pPr>
            <a:r>
              <a:rPr lang="ru-RU" sz="2600" b="1" dirty="0" smtClean="0">
                <a:solidFill>
                  <a:prstClr val="black"/>
                </a:solidFill>
              </a:rPr>
              <a:t>                                                                                                   </a:t>
            </a:r>
            <a:r>
              <a:rPr lang="ru-RU" sz="2600" b="1" i="1" dirty="0" smtClean="0">
                <a:solidFill>
                  <a:prstClr val="black"/>
                </a:solidFill>
              </a:rPr>
              <a:t>Знания</a:t>
            </a:r>
            <a:r>
              <a:rPr lang="ru-RU" sz="2600" b="1" i="1" dirty="0">
                <a:solidFill>
                  <a:prstClr val="black"/>
                </a:solidFill>
              </a:rPr>
              <a:t>, не связанные </a:t>
            </a:r>
            <a:endParaRPr lang="ru-RU" sz="2600" b="1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31B6FD"/>
              </a:buClr>
              <a:buNone/>
            </a:pPr>
            <a:r>
              <a:rPr lang="ru-RU" sz="2600" b="1" i="1" dirty="0">
                <a:solidFill>
                  <a:prstClr val="black"/>
                </a:solidFill>
              </a:rPr>
              <a:t> </a:t>
            </a:r>
            <a:r>
              <a:rPr lang="ru-RU" sz="2600" b="1" i="1" dirty="0" smtClean="0">
                <a:solidFill>
                  <a:prstClr val="black"/>
                </a:solidFill>
              </a:rPr>
              <a:t>                                                                                                        с </a:t>
            </a:r>
            <a:r>
              <a:rPr lang="ru-RU" sz="2600" b="1" i="1" dirty="0">
                <a:solidFill>
                  <a:prstClr val="black"/>
                </a:solidFill>
              </a:rPr>
              <a:t>жизнью, </a:t>
            </a:r>
            <a:r>
              <a:rPr lang="ru-RU" sz="2600" b="1" i="1" dirty="0" err="1" smtClean="0">
                <a:solidFill>
                  <a:prstClr val="black"/>
                </a:solidFill>
              </a:rPr>
              <a:t>мёртвы</a:t>
            </a:r>
            <a:r>
              <a:rPr lang="ru-RU" sz="2600" b="1" i="1" dirty="0" smtClean="0">
                <a:solidFill>
                  <a:prstClr val="black"/>
                </a:solidFill>
              </a:rPr>
              <a:t> </a:t>
            </a:r>
          </a:p>
          <a:p>
            <a:pPr marL="0" lvl="0" indent="0">
              <a:buClr>
                <a:srgbClr val="31B6FD"/>
              </a:buClr>
              <a:buNone/>
            </a:pPr>
            <a:r>
              <a:rPr lang="ru-RU" sz="2600" b="1" i="1" dirty="0" smtClean="0">
                <a:solidFill>
                  <a:prstClr val="black"/>
                </a:solidFill>
              </a:rPr>
              <a:t>                                                                                                                       </a:t>
            </a:r>
            <a:r>
              <a:rPr lang="ru-RU" sz="2300" b="1" i="1" dirty="0" smtClean="0">
                <a:solidFill>
                  <a:prstClr val="black"/>
                </a:solidFill>
              </a:rPr>
              <a:t>Аристотель</a:t>
            </a:r>
            <a:endParaRPr lang="ru-RU" sz="2300" b="1" i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•</a:t>
            </a:r>
            <a:r>
              <a:rPr lang="ru-RU" dirty="0">
                <a:solidFill>
                  <a:schemeClr val="tx1"/>
                </a:solidFill>
              </a:rPr>
              <a:t>	</a:t>
            </a:r>
            <a:r>
              <a:rPr lang="ru-RU" sz="3100" b="1" dirty="0">
                <a:solidFill>
                  <a:schemeClr val="tx1"/>
                </a:solidFill>
              </a:rPr>
              <a:t>Соответствие ФГОС: развитие </a:t>
            </a:r>
            <a:r>
              <a:rPr lang="ru-RU" sz="3100" b="1" dirty="0" err="1">
                <a:solidFill>
                  <a:schemeClr val="tx1"/>
                </a:solidFill>
              </a:rPr>
              <a:t>метапредметных</a:t>
            </a:r>
            <a:r>
              <a:rPr lang="ru-RU" sz="3100" b="1" dirty="0">
                <a:solidFill>
                  <a:schemeClr val="tx1"/>
                </a:solidFill>
              </a:rPr>
              <a:t> умений.</a:t>
            </a:r>
          </a:p>
          <a:p>
            <a:r>
              <a:rPr lang="ru-RU" sz="3100" b="1" dirty="0">
                <a:solidFill>
                  <a:schemeClr val="tx1"/>
                </a:solidFill>
              </a:rPr>
              <a:t>•	Преодоление разрыва между «школьной» и «живой» химией.</a:t>
            </a:r>
          </a:p>
          <a:p>
            <a:r>
              <a:rPr lang="ru-RU" sz="3100" b="1" dirty="0">
                <a:solidFill>
                  <a:schemeClr val="tx1"/>
                </a:solidFill>
              </a:rPr>
              <a:t>•	Повышение мотивации: ученик видит практическую ценность знаний.</a:t>
            </a:r>
          </a:p>
          <a:p>
            <a:r>
              <a:rPr lang="ru-RU" sz="3100" b="1" dirty="0">
                <a:solidFill>
                  <a:schemeClr val="tx1"/>
                </a:solidFill>
              </a:rPr>
              <a:t>•	Подготовка </a:t>
            </a:r>
            <a:r>
              <a:rPr lang="ru-RU" sz="3100" b="1">
                <a:solidFill>
                  <a:schemeClr val="tx1"/>
                </a:solidFill>
              </a:rPr>
              <a:t>к </a:t>
            </a:r>
            <a:r>
              <a:rPr lang="ru-RU" sz="3100" b="1" smtClean="0">
                <a:solidFill>
                  <a:schemeClr val="tx1"/>
                </a:solidFill>
              </a:rPr>
              <a:t> </a:t>
            </a:r>
            <a:r>
              <a:rPr lang="ru-RU" sz="3100" b="1" dirty="0">
                <a:solidFill>
                  <a:schemeClr val="tx1"/>
                </a:solidFill>
              </a:rPr>
              <a:t>ВПР, ЕГЭ: задачи с реальным контекстом.</a:t>
            </a:r>
          </a:p>
          <a:p>
            <a:endParaRPr lang="ru-RU" sz="3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b="1" dirty="0">
                <a:solidFill>
                  <a:prstClr val="black"/>
                </a:solidFill>
                <a:ea typeface="+mn-ea"/>
                <a:cs typeface="+mn-cs"/>
              </a:rPr>
              <a:t>Почему контекстные задачи важны</a:t>
            </a:r>
            <a:r>
              <a:rPr lang="ru-RU" b="1" dirty="0" smtClean="0">
                <a:solidFill>
                  <a:prstClr val="black"/>
                </a:solidFill>
                <a:ea typeface="+mn-ea"/>
                <a:cs typeface="+mn-cs"/>
              </a:rPr>
              <a:t>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3831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844824"/>
            <a:ext cx="8496944" cy="4752528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1000"/>
              </a:spcAft>
            </a:pPr>
            <a:r>
              <a:rPr lang="ru-RU" sz="3800" b="1" dirty="0">
                <a:solidFill>
                  <a:schemeClr val="tx1"/>
                </a:solidFill>
                <a:ea typeface="Times New Roman"/>
                <a:cs typeface="Times New Roman"/>
              </a:rPr>
              <a:t>Контекстная задача — это задание, где:</a:t>
            </a:r>
            <a:endParaRPr lang="ru-RU" sz="38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Условие описывает </a:t>
            </a:r>
            <a:r>
              <a:rPr lang="ru-RU" sz="3800" b="1" dirty="0">
                <a:solidFill>
                  <a:schemeClr val="tx1"/>
                </a:solidFill>
                <a:ea typeface="Times New Roman"/>
                <a:cs typeface="Times New Roman"/>
              </a:rPr>
              <a:t>конкретную жизненную ситуацию</a:t>
            </a: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 (историческую, бытовую, профессиональную).</a:t>
            </a:r>
            <a:endParaRPr lang="ru-RU" sz="38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Требуется </a:t>
            </a:r>
            <a:r>
              <a:rPr lang="ru-RU" sz="3800" b="1" dirty="0">
                <a:solidFill>
                  <a:schemeClr val="tx1"/>
                </a:solidFill>
                <a:ea typeface="Times New Roman"/>
                <a:cs typeface="Times New Roman"/>
              </a:rPr>
              <a:t>анализ, объяснение или выбор действия</a:t>
            </a: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 на основе химических знаний.</a:t>
            </a:r>
            <a:endParaRPr lang="ru-RU" sz="38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Результат — осознание </a:t>
            </a:r>
            <a:r>
              <a:rPr lang="ru-RU" sz="3800" b="1" dirty="0">
                <a:solidFill>
                  <a:schemeClr val="tx1"/>
                </a:solidFill>
                <a:ea typeface="Times New Roman"/>
                <a:cs typeface="Times New Roman"/>
              </a:rPr>
              <a:t>личностной значимости</a:t>
            </a: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 решения.</a:t>
            </a:r>
            <a:endParaRPr lang="ru-RU" sz="38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800" b="1" dirty="0">
                <a:solidFill>
                  <a:schemeClr val="tx1"/>
                </a:solidFill>
                <a:ea typeface="Times New Roman"/>
                <a:cs typeface="Times New Roman"/>
              </a:rPr>
              <a:t>Отличие от традиционной задачи:</a:t>
            </a:r>
            <a:endParaRPr lang="ru-RU" sz="38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ru-RU" sz="3800" dirty="0" smtClean="0">
                <a:solidFill>
                  <a:schemeClr val="bg2">
                    <a:lumMod val="75000"/>
                  </a:schemeClr>
                </a:solidFill>
                <a:ea typeface="Times New Roman"/>
                <a:cs typeface="Times New Roman"/>
              </a:rPr>
              <a:t>*</a:t>
            </a:r>
            <a:r>
              <a:rPr lang="ru-RU" sz="3800" dirty="0" smtClean="0">
                <a:solidFill>
                  <a:schemeClr val="tx1"/>
                </a:solidFill>
                <a:ea typeface="Times New Roman"/>
                <a:cs typeface="Times New Roman"/>
              </a:rPr>
              <a:t>    Традиционная</a:t>
            </a: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: </a:t>
            </a:r>
            <a:r>
              <a:rPr lang="ru-RU" sz="3800" i="1" dirty="0">
                <a:solidFill>
                  <a:schemeClr val="tx1"/>
                </a:solidFill>
                <a:ea typeface="Times New Roman"/>
                <a:cs typeface="Times New Roman"/>
              </a:rPr>
              <a:t>«Вычислите массу осадка…»</a:t>
            </a:r>
            <a:endParaRPr lang="ru-RU" sz="38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ru-RU" sz="3800" dirty="0">
                <a:solidFill>
                  <a:srgbClr val="C6E7FC">
                    <a:lumMod val="75000"/>
                  </a:srgbClr>
                </a:solidFill>
                <a:ea typeface="Times New Roman"/>
                <a:cs typeface="Times New Roman"/>
              </a:rPr>
              <a:t>* </a:t>
            </a:r>
            <a:r>
              <a:rPr lang="ru-RU" sz="3800" dirty="0" smtClean="0">
                <a:solidFill>
                  <a:schemeClr val="tx1"/>
                </a:solidFill>
                <a:ea typeface="Times New Roman"/>
                <a:cs typeface="Times New Roman"/>
              </a:rPr>
              <a:t>Контекстная</a:t>
            </a: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: </a:t>
            </a:r>
            <a:r>
              <a:rPr lang="ru-RU" sz="3800" i="1" dirty="0">
                <a:solidFill>
                  <a:schemeClr val="tx1"/>
                </a:solidFill>
                <a:ea typeface="Times New Roman"/>
                <a:cs typeface="Times New Roman"/>
              </a:rPr>
              <a:t>«Почему в этом старинном рецепте образуется осадок? Объясните с точки зрения химии»</a:t>
            </a:r>
            <a:r>
              <a:rPr lang="ru-RU" sz="3800" dirty="0">
                <a:solidFill>
                  <a:schemeClr val="tx1"/>
                </a:solidFill>
                <a:ea typeface="Times New Roman"/>
                <a:cs typeface="Times New Roman"/>
              </a:rPr>
              <a:t>.</a:t>
            </a:r>
            <a:endParaRPr lang="ru-RU" sz="38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/>
                <a:ea typeface="Times New Roman"/>
              </a:rPr>
              <a:t>Что такое контекстная задача?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1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4" cy="475252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>
                <a:solidFill>
                  <a:schemeClr val="tx1"/>
                </a:solidFill>
                <a:ea typeface="Times New Roman"/>
                <a:cs typeface="Times New Roman"/>
              </a:rPr>
              <a:t>Доступность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 — соответствие возрасту и уровню знаний.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>
                <a:solidFill>
                  <a:schemeClr val="tx1"/>
                </a:solidFill>
                <a:ea typeface="Times New Roman"/>
                <a:cs typeface="Times New Roman"/>
              </a:rPr>
              <a:t>Актуальность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 — связь с современными проблемами (экология, здоровье, технологии).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err="1">
                <a:solidFill>
                  <a:schemeClr val="tx1"/>
                </a:solidFill>
                <a:ea typeface="Times New Roman"/>
                <a:cs typeface="Times New Roman"/>
              </a:rPr>
              <a:t>Проблемность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 — наличие противоречия или «загадки».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Многовариантность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 — возможность разных подходов к решению.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Межпредметность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 — интеграция с биологией, историей, экономикой.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74320" lvl="0" indent="-27432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b="1" dirty="0">
                <a:solidFill>
                  <a:srgbClr val="073E87"/>
                </a:solidFill>
                <a:ea typeface="Times New Roman"/>
                <a:cs typeface="Times New Roman"/>
              </a:rPr>
              <a:t>Принципы разработки</a:t>
            </a:r>
            <a:r>
              <a:rPr lang="ru-RU" sz="1400" dirty="0">
                <a:solidFill>
                  <a:srgbClr val="073E87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400" dirty="0">
                <a:solidFill>
                  <a:srgbClr val="073E87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55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3450696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96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Историко‑химические</a:t>
            </a:r>
            <a:r>
              <a:rPr lang="ru-RU" sz="9600" b="1" dirty="0">
                <a:solidFill>
                  <a:schemeClr val="tx1"/>
                </a:solidFill>
                <a:ea typeface="Times New Roman"/>
                <a:cs typeface="Times New Roman"/>
              </a:rPr>
              <a:t>: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ru-RU" sz="9600" i="1" dirty="0">
                <a:solidFill>
                  <a:schemeClr val="tx1"/>
                </a:solidFill>
                <a:ea typeface="Times New Roman"/>
                <a:cs typeface="Times New Roman"/>
              </a:rPr>
              <a:t>«Как в древности получали красители</a:t>
            </a:r>
            <a:r>
              <a:rPr lang="ru-RU" sz="9600" i="1" dirty="0" smtClean="0">
                <a:solidFill>
                  <a:schemeClr val="tx1"/>
                </a:solidFill>
                <a:ea typeface="Times New Roman"/>
                <a:cs typeface="Times New Roman"/>
              </a:rPr>
              <a:t>?»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9600" b="1" dirty="0">
                <a:solidFill>
                  <a:schemeClr val="tx1"/>
                </a:solidFill>
                <a:ea typeface="Times New Roman"/>
                <a:cs typeface="Times New Roman"/>
              </a:rPr>
              <a:t>Бытовые</a:t>
            </a:r>
            <a:r>
              <a:rPr lang="ru-RU" sz="96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: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ru-RU" sz="9600" i="1" dirty="0">
                <a:solidFill>
                  <a:schemeClr val="tx1"/>
                </a:solidFill>
                <a:ea typeface="Times New Roman"/>
                <a:cs typeface="Times New Roman"/>
              </a:rPr>
              <a:t>«Как удалить накипь в чайнике?»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9600" b="1" dirty="0">
                <a:solidFill>
                  <a:schemeClr val="tx1"/>
                </a:solidFill>
                <a:ea typeface="Times New Roman"/>
                <a:cs typeface="Times New Roman"/>
              </a:rPr>
              <a:t>Экологические: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ru-RU" sz="9600" i="1" dirty="0">
                <a:solidFill>
                  <a:schemeClr val="tx1"/>
                </a:solidFill>
                <a:ea typeface="Times New Roman"/>
                <a:cs typeface="Times New Roman"/>
              </a:rPr>
              <a:t>«Чем опасен кислотный дождь для памятников</a:t>
            </a:r>
            <a:r>
              <a:rPr lang="ru-RU" sz="9600" i="1" dirty="0" smtClean="0">
                <a:solidFill>
                  <a:schemeClr val="tx1"/>
                </a:solidFill>
                <a:ea typeface="Times New Roman"/>
                <a:cs typeface="Times New Roman"/>
              </a:rPr>
              <a:t>?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9600" b="1" dirty="0">
                <a:solidFill>
                  <a:schemeClr val="tx1"/>
                </a:solidFill>
                <a:ea typeface="Times New Roman"/>
                <a:cs typeface="Times New Roman"/>
              </a:rPr>
              <a:t>Профессиональные: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ru-RU" sz="9600" i="1" dirty="0">
                <a:solidFill>
                  <a:schemeClr val="tx1"/>
                </a:solidFill>
                <a:ea typeface="Times New Roman"/>
                <a:cs typeface="Times New Roman"/>
              </a:rPr>
              <a:t>«Расчёт состава сплава для ювелирного изделия»</a:t>
            </a: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914400" algn="l"/>
              </a:tabLst>
            </a:pPr>
            <a:endParaRPr lang="ru-RU" sz="9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86416"/>
          </a:xfrm>
        </p:spPr>
        <p:txBody>
          <a:bodyPr>
            <a:noAutofit/>
          </a:bodyPr>
          <a:lstStyle/>
          <a:p>
            <a:pPr marL="274320" lvl="0" indent="-27432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b="1" dirty="0">
                <a:solidFill>
                  <a:prstClr val="black"/>
                </a:solidFill>
                <a:ea typeface="Times New Roman"/>
                <a:cs typeface="Times New Roman"/>
              </a:rPr>
              <a:t>Типы контекстных </a:t>
            </a:r>
            <a:r>
              <a:rPr lang="ru-RU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задач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952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72816"/>
            <a:ext cx="8424936" cy="4608512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solidFill>
                  <a:schemeClr val="tx1"/>
                </a:solidFill>
                <a:ea typeface="Times New Roman"/>
                <a:cs typeface="Times New Roman"/>
              </a:rPr>
              <a:t>Анализ контекста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— выделить ключевые факты.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solidFill>
                  <a:schemeClr val="tx1"/>
                </a:solidFill>
                <a:ea typeface="Times New Roman"/>
                <a:cs typeface="Times New Roman"/>
              </a:rPr>
              <a:t>Формулировка вопроса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— что нужно объяснить/рассчитать?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solidFill>
                  <a:schemeClr val="tx1"/>
                </a:solidFill>
                <a:ea typeface="Times New Roman"/>
                <a:cs typeface="Times New Roman"/>
              </a:rPr>
              <a:t>Выбор химических закономерностей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— какие законы/реакции применимы?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solidFill>
                  <a:schemeClr val="tx1"/>
                </a:solidFill>
                <a:ea typeface="Times New Roman"/>
                <a:cs typeface="Times New Roman"/>
              </a:rPr>
              <a:t>Решение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— расчёты, уравнения, логические выводы.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solidFill>
                  <a:schemeClr val="tx1"/>
                </a:solidFill>
                <a:ea typeface="Times New Roman"/>
                <a:cs typeface="Times New Roman"/>
              </a:rPr>
              <a:t>Проверка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— соответствует ли ответ реальности?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solidFill>
                  <a:schemeClr val="tx1"/>
                </a:solidFill>
                <a:ea typeface="Times New Roman"/>
                <a:cs typeface="Times New Roman"/>
              </a:rPr>
              <a:t>Рефлексия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— где ещё можно применить этот принцип?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4000" b="1" dirty="0">
                <a:solidFill>
                  <a:prstClr val="black"/>
                </a:solidFill>
                <a:ea typeface="Times New Roman"/>
                <a:cs typeface="Times New Roman"/>
              </a:rPr>
              <a:t>Алгоритм </a:t>
            </a:r>
            <a:r>
              <a:rPr lang="ru-RU" sz="4000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решения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63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060848"/>
            <a:ext cx="8640960" cy="4104456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Исторические документы</a:t>
            </a:r>
            <a:r>
              <a:rPr lang="ru-RU" sz="2200" dirty="0">
                <a:solidFill>
                  <a:schemeClr val="tx1"/>
                </a:solidFill>
                <a:ea typeface="Times New Roman"/>
                <a:cs typeface="Times New Roman"/>
              </a:rPr>
              <a:t> (рецепты, дневники, газеты).</a:t>
            </a:r>
            <a:endParaRPr lang="ru-RU" sz="22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СМИ</a:t>
            </a:r>
            <a:r>
              <a:rPr lang="ru-RU" sz="2200" dirty="0">
                <a:solidFill>
                  <a:schemeClr val="tx1"/>
                </a:solidFill>
                <a:ea typeface="Times New Roman"/>
                <a:cs typeface="Times New Roman"/>
              </a:rPr>
              <a:t> (новости об экологических ЧП, новых технологиях).</a:t>
            </a:r>
            <a:endParaRPr lang="ru-RU" sz="22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Бытовой опыт</a:t>
            </a:r>
            <a:r>
              <a:rPr lang="ru-RU" sz="2200" dirty="0">
                <a:solidFill>
                  <a:schemeClr val="tx1"/>
                </a:solidFill>
                <a:ea typeface="Times New Roman"/>
                <a:cs typeface="Times New Roman"/>
              </a:rPr>
              <a:t> (кулинария, уборка, садоводство).</a:t>
            </a:r>
            <a:endParaRPr lang="ru-RU" sz="22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Профессиональная сфера</a:t>
            </a:r>
            <a:r>
              <a:rPr lang="ru-RU" sz="2200" dirty="0">
                <a:solidFill>
                  <a:schemeClr val="tx1"/>
                </a:solidFill>
                <a:ea typeface="Times New Roman"/>
                <a:cs typeface="Times New Roman"/>
              </a:rPr>
              <a:t> (медицина, строительство, пищевая промышленность).</a:t>
            </a:r>
            <a:endParaRPr lang="ru-RU" sz="2200" dirty="0">
              <a:solidFill>
                <a:schemeClr val="tx1"/>
              </a:solidFill>
              <a:ea typeface="Calibri"/>
              <a:cs typeface="Times New Roman"/>
            </a:endParaRPr>
          </a:p>
          <a:p>
            <a:r>
              <a:rPr lang="ru-RU" sz="2200" b="1" dirty="0">
                <a:solidFill>
                  <a:schemeClr val="tx1"/>
                </a:solidFill>
                <a:ea typeface="Times New Roman"/>
              </a:rPr>
              <a:t>Научно‑популярные книги</a:t>
            </a:r>
            <a:r>
              <a:rPr lang="ru-RU" sz="2200" dirty="0">
                <a:solidFill>
                  <a:schemeClr val="tx1"/>
                </a:solidFill>
                <a:ea typeface="Times New Roman"/>
              </a:rPr>
              <a:t> (например, «Химия вокруг нас»).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Ресурсы для составления </a:t>
            </a:r>
            <a:r>
              <a:rPr lang="ru-RU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задач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7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8757" t="27255" r="16635" b="24048"/>
          <a:stretch/>
        </p:blipFill>
        <p:spPr bwMode="auto">
          <a:xfrm>
            <a:off x="395536" y="332656"/>
            <a:ext cx="8424936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67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61206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Для определения состава атома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используются научные методы, основанные на изучении спектров, масс-спектрометрии и электронной микроскопии. Эти методы позволяют идентифицировать элементы, определять их концентрацию и изучать </a:t>
            </a:r>
            <a:r>
              <a:rPr lang="ru-RU" b="1" dirty="0" smtClean="0">
                <a:solidFill>
                  <a:schemeClr val="tx1"/>
                </a:solidFill>
              </a:rPr>
              <a:t>их микроструктуру .</a:t>
            </a:r>
            <a:r>
              <a:rPr lang="ru-RU" b="1" dirty="0">
                <a:solidFill>
                  <a:schemeClr val="tx1"/>
                </a:solidFill>
              </a:rPr>
              <a:t> </a:t>
            </a:r>
            <a:r>
              <a:rPr lang="ru-RU" b="1" dirty="0" smtClean="0">
                <a:solidFill>
                  <a:schemeClr val="tx1"/>
                </a:solidFill>
              </a:rPr>
              <a:t>В ходе эксперимента</a:t>
            </a:r>
            <a:r>
              <a:rPr lang="ru-RU" b="1" dirty="0">
                <a:solidFill>
                  <a:schemeClr val="tx1"/>
                </a:solidFill>
              </a:rPr>
              <a:t> о</a:t>
            </a:r>
            <a:r>
              <a:rPr lang="ru-RU" b="1" dirty="0" smtClean="0">
                <a:solidFill>
                  <a:schemeClr val="tx1"/>
                </a:solidFill>
              </a:rPr>
              <a:t>пределили два </a:t>
            </a:r>
            <a:r>
              <a:rPr lang="ru-RU" b="1" dirty="0">
                <a:solidFill>
                  <a:schemeClr val="tx1"/>
                </a:solidFill>
              </a:rPr>
              <a:t>химических элемента: А и В. </a:t>
            </a:r>
            <a:r>
              <a:rPr lang="ru-RU" b="1" dirty="0" smtClean="0">
                <a:solidFill>
                  <a:schemeClr val="tx1"/>
                </a:solidFill>
              </a:rPr>
              <a:t>Установлено</a:t>
            </a:r>
            <a:r>
              <a:rPr lang="ru-RU" b="1" dirty="0">
                <a:solidFill>
                  <a:schemeClr val="tx1"/>
                </a:solidFill>
              </a:rPr>
              <a:t>, что в атоме элемента А </a:t>
            </a:r>
            <a:r>
              <a:rPr lang="ru-RU" b="1" dirty="0" smtClean="0">
                <a:solidFill>
                  <a:schemeClr val="tx1"/>
                </a:solidFill>
              </a:rPr>
              <a:t>содержится 12 положительно заряженных  частиц имеющих внутреннюю структуру и конечные размеры ,  а </a:t>
            </a:r>
            <a:r>
              <a:rPr lang="ru-RU" b="1" dirty="0">
                <a:solidFill>
                  <a:schemeClr val="tx1"/>
                </a:solidFill>
              </a:rPr>
              <a:t>в атоме элемента В – 16 </a:t>
            </a:r>
            <a:r>
              <a:rPr lang="ru-RU" b="1" dirty="0" smtClean="0">
                <a:solidFill>
                  <a:schemeClr val="tx1"/>
                </a:solidFill>
              </a:rPr>
              <a:t>субатомных точечных частиц с отрицательным  зарядом.</a:t>
            </a:r>
          </a:p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 каких группах и в каких периодах находятся эти элементы. Назовите их?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Составьте формулы высших оксидов, которые образуют  данные элементы.</a:t>
            </a:r>
          </a:p>
          <a:p>
            <a:pPr lvl="0">
              <a:buClr>
                <a:srgbClr val="31B6FD"/>
              </a:buClr>
            </a:pPr>
            <a:r>
              <a:rPr lang="ru-RU" dirty="0">
                <a:solidFill>
                  <a:prstClr val="black"/>
                </a:solidFill>
              </a:rPr>
              <a:t>К группе каких химических элементов они </a:t>
            </a:r>
            <a:r>
              <a:rPr lang="ru-RU" dirty="0" smtClean="0">
                <a:solidFill>
                  <a:prstClr val="black"/>
                </a:solidFill>
              </a:rPr>
              <a:t>относятся?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Чем Вы воспользуетесь для выполнения данного задания.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Опишите последовательность ваших действий.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5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9238" t="27656" r="16155" b="46493"/>
          <a:stretch/>
        </p:blipFill>
        <p:spPr bwMode="auto">
          <a:xfrm>
            <a:off x="395536" y="332656"/>
            <a:ext cx="8424936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Объект 1"/>
          <p:cNvSpPr>
            <a:spLocks noGrp="1"/>
          </p:cNvSpPr>
          <p:nvPr>
            <p:ph idx="1"/>
          </p:nvPr>
        </p:nvSpPr>
        <p:spPr>
          <a:xfrm>
            <a:off x="611560" y="3789040"/>
            <a:ext cx="8064896" cy="2016224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333333"/>
                </a:solidFill>
              </a:rPr>
              <a:t>В яблочном соке содержатся витамины, минералы, углеводы и пищевые </a:t>
            </a:r>
            <a:r>
              <a:rPr lang="ru-RU" b="1" dirty="0" smtClean="0">
                <a:solidFill>
                  <a:srgbClr val="333333"/>
                </a:solidFill>
              </a:rPr>
              <a:t>волокна. Какую массу  углеводов вы можете получить, если после обеда  выпьете на десерт стакан яблочного сока плотностью 1,3 г/см3 , а объёмом 200 см3. Известно, что содержание углеводов в соке 10%.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8742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764704"/>
            <a:ext cx="4114799" cy="12904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6292" t="30061" r="19360" b="16833"/>
          <a:stretch/>
        </p:blipFill>
        <p:spPr bwMode="auto">
          <a:xfrm>
            <a:off x="323528" y="404664"/>
            <a:ext cx="8496944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848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19268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Мама попросила сходить в магазин и купить пакет песка.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П</a:t>
            </a:r>
            <a:r>
              <a:rPr lang="ru-RU" b="1" dirty="0" smtClean="0">
                <a:solidFill>
                  <a:schemeClr val="tx1"/>
                </a:solidFill>
              </a:rPr>
              <a:t>о дороге домой ты случайно его уронил и часть песка высыпалась на землю. Ты его собрал, но песок стал грязным, чтобы мама тебя не ругала, ты решил его очистить.</a:t>
            </a:r>
            <a:r>
              <a:rPr lang="ru-RU" dirty="0">
                <a:solidFill>
                  <a:srgbClr val="000000"/>
                </a:solidFill>
              </a:rPr>
              <a:t> </a:t>
            </a:r>
            <a:endParaRPr lang="ru-RU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0000"/>
                </a:solidFill>
              </a:rPr>
              <a:t>Подумай, </a:t>
            </a:r>
            <a:r>
              <a:rPr lang="ru-RU" b="1" dirty="0">
                <a:solidFill>
                  <a:srgbClr val="000000"/>
                </a:solidFill>
              </a:rPr>
              <a:t>как это можно сделать. </a:t>
            </a:r>
            <a:endParaRPr lang="ru-RU" b="1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0000"/>
              </a:solidFill>
            </a:endParaRPr>
          </a:p>
          <a:p>
            <a:pPr marL="457200" indent="-457200">
              <a:buAutoNum type="arabicPeriod"/>
            </a:pP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310506"/>
              </p:ext>
            </p:extLst>
          </p:nvPr>
        </p:nvGraphicFramePr>
        <p:xfrm>
          <a:off x="323528" y="2427171"/>
          <a:ext cx="8352928" cy="38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0294"/>
                <a:gridCol w="3532634"/>
              </a:tblGrid>
              <a:tr h="38604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Из числа изображенных  приборов выберите те, которые понадобятся вам для очистки.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lang="ru-RU" sz="22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 Опишите последовательность ваших действий.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2200" b="1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Укажите, какие процессы – физические или химические – лежат в основе предложенных вами процессов очистки сахарного песка.</a:t>
                      </a: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239" y="2060848"/>
            <a:ext cx="370480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1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99792" y="908720"/>
            <a:ext cx="3456384" cy="8640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663"/>
            <a:ext cx="5472608" cy="5976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70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43808" y="908720"/>
            <a:ext cx="2890664" cy="10024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4"/>
          <a:stretch/>
        </p:blipFill>
        <p:spPr bwMode="auto">
          <a:xfrm>
            <a:off x="395536" y="476672"/>
            <a:ext cx="841554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42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4642678"/>
              </p:ext>
            </p:extLst>
          </p:nvPr>
        </p:nvGraphicFramePr>
        <p:xfrm>
          <a:off x="467544" y="476672"/>
          <a:ext cx="8352928" cy="5544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4680520"/>
              </a:tblGrid>
              <a:tr h="55446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endParaRPr kumimoji="0" lang="ru-RU" sz="2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Что вы будете использовать для выполнения данного задания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Опишите последовательность ваших действий.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Установите элемент «Х», если известно, что его массовая доля в оксиде составляет 75,7%.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None/>
                        <a:tabLst/>
                        <a:defRPr/>
                      </a:pP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b="1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707" y="1124744"/>
            <a:ext cx="4669063" cy="330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3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492896"/>
            <a:ext cx="8496944" cy="396044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7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Задача</a:t>
            </a:r>
            <a:r>
              <a:rPr lang="ru-RU" sz="7400" b="1" dirty="0">
                <a:solidFill>
                  <a:schemeClr val="tx1"/>
                </a:solidFill>
                <a:ea typeface="Times New Roman"/>
                <a:cs typeface="Times New Roman"/>
              </a:rPr>
              <a:t>:</a:t>
            </a:r>
            <a:r>
              <a:rPr lang="ru-RU" sz="7400" dirty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7400" dirty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8000" dirty="0">
                <a:solidFill>
                  <a:srgbClr val="000000"/>
                </a:solidFill>
                <a:latin typeface="Times New Roman"/>
              </a:rPr>
              <a:t>С таким же успехом кислота могла бы называться крапивной: крапива обжигает нашу кожу, потому что в </a:t>
            </a:r>
            <a:r>
              <a:rPr lang="ru-RU" sz="8000" dirty="0" err="1">
                <a:solidFill>
                  <a:srgbClr val="000000"/>
                </a:solidFill>
                <a:latin typeface="Times New Roman"/>
              </a:rPr>
              <a:t>еѐ</a:t>
            </a:r>
            <a:r>
              <a:rPr lang="ru-RU" sz="8000" dirty="0">
                <a:solidFill>
                  <a:srgbClr val="000000"/>
                </a:solidFill>
                <a:latin typeface="Times New Roman"/>
              </a:rPr>
              <a:t> жгучих волосках содержится это вещество. Однако оно получило другое название с тех пор как немецкий химик А. </a:t>
            </a:r>
            <a:r>
              <a:rPr lang="ru-RU" sz="8000" dirty="0" err="1">
                <a:solidFill>
                  <a:srgbClr val="000000"/>
                </a:solidFill>
                <a:latin typeface="Times New Roman"/>
              </a:rPr>
              <a:t>Марграф</a:t>
            </a:r>
            <a:r>
              <a:rPr lang="ru-RU" sz="8000" dirty="0">
                <a:solidFill>
                  <a:srgbClr val="000000"/>
                </a:solidFill>
                <a:latin typeface="Times New Roman"/>
              </a:rPr>
              <a:t> в 1794 году с помощью варварской, на современный взгляд, процедуры – перегонки рыжих </a:t>
            </a:r>
            <a:r>
              <a:rPr lang="ru-RU" sz="8000" dirty="0" err="1">
                <a:solidFill>
                  <a:srgbClr val="000000"/>
                </a:solidFill>
                <a:latin typeface="Times New Roman"/>
              </a:rPr>
              <a:t>муравьѐв</a:t>
            </a:r>
            <a:r>
              <a:rPr lang="ru-RU" sz="8000" dirty="0">
                <a:solidFill>
                  <a:srgbClr val="000000"/>
                </a:solidFill>
                <a:latin typeface="Times New Roman"/>
              </a:rPr>
              <a:t> − выделил резко пахнущую подвижную жидкость. </a:t>
            </a:r>
            <a:endParaRPr lang="ru-RU" sz="7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7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Вопросы:</a:t>
            </a:r>
            <a:endParaRPr lang="ru-RU" sz="8000" dirty="0">
              <a:solidFill>
                <a:srgbClr val="000000"/>
              </a:solidFill>
              <a:latin typeface="Times New Roman"/>
            </a:endParaRPr>
          </a:p>
          <a:p>
            <a:r>
              <a:rPr lang="ru-RU" sz="8000" dirty="0">
                <a:solidFill>
                  <a:srgbClr val="000000"/>
                </a:solidFill>
                <a:latin typeface="Times New Roman"/>
              </a:rPr>
              <a:t>1. О каком веществе </a:t>
            </a:r>
            <a:r>
              <a:rPr lang="ru-RU" sz="8000" dirty="0" err="1">
                <a:solidFill>
                  <a:srgbClr val="000000"/>
                </a:solidFill>
                <a:latin typeface="Times New Roman"/>
              </a:rPr>
              <a:t>идѐт</a:t>
            </a:r>
            <a:r>
              <a:rPr lang="ru-RU" sz="8000" dirty="0">
                <a:solidFill>
                  <a:srgbClr val="000000"/>
                </a:solidFill>
                <a:latin typeface="Times New Roman"/>
              </a:rPr>
              <a:t> речь? </a:t>
            </a:r>
          </a:p>
          <a:p>
            <a:r>
              <a:rPr lang="ru-RU" sz="8000" dirty="0">
                <a:solidFill>
                  <a:srgbClr val="000000"/>
                </a:solidFill>
                <a:latin typeface="Times New Roman"/>
              </a:rPr>
              <a:t>2. Составьте структурную формулу этого вещества и найдите его молекулярную массу. </a:t>
            </a:r>
            <a:endParaRPr lang="ru-RU" sz="8000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ru-RU" sz="8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3. Какие функциональные группы присутствуют в </a:t>
            </a:r>
            <a:r>
              <a:rPr lang="ru-RU" sz="800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этом веществе?</a:t>
            </a:r>
            <a:endParaRPr lang="ru-RU" sz="7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656184"/>
          </a:xfrm>
        </p:spPr>
        <p:txBody>
          <a:bodyPr>
            <a:noAutofit/>
          </a:bodyPr>
          <a:lstStyle/>
          <a:p>
            <a:pPr algn="r"/>
            <a:r>
              <a:rPr lang="ru-RU" sz="2400" i="1" dirty="0">
                <a:solidFill>
                  <a:srgbClr val="000000"/>
                </a:solidFill>
                <a:latin typeface="+mn-lt"/>
              </a:rPr>
              <a:t>После первых гроз красиво </a:t>
            </a:r>
            <a:r>
              <a:rPr lang="ru-RU" sz="2400" dirty="0">
                <a:solidFill>
                  <a:srgbClr val="000000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+mn-lt"/>
              </a:rPr>
            </a:br>
            <a:r>
              <a:rPr lang="ru-RU" sz="2400" i="1" dirty="0">
                <a:solidFill>
                  <a:srgbClr val="000000"/>
                </a:solidFill>
                <a:latin typeface="+mn-lt"/>
              </a:rPr>
              <a:t>фиолетово </a:t>
            </a:r>
            <a:r>
              <a:rPr lang="ru-RU" sz="2400" i="1" dirty="0" err="1">
                <a:solidFill>
                  <a:srgbClr val="000000"/>
                </a:solidFill>
                <a:latin typeface="+mn-lt"/>
              </a:rPr>
              <a:t>цветѐт</a:t>
            </a:r>
            <a:r>
              <a:rPr lang="ru-RU" sz="2400" i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+mn-lt"/>
              </a:rPr>
            </a:br>
            <a:r>
              <a:rPr lang="ru-RU" sz="2400" i="1" dirty="0">
                <a:solidFill>
                  <a:srgbClr val="000000"/>
                </a:solidFill>
                <a:latin typeface="+mn-lt"/>
              </a:rPr>
              <a:t>некрещеная крапива – </a:t>
            </a:r>
            <a:r>
              <a:rPr lang="ru-RU" sz="2400" dirty="0">
                <a:solidFill>
                  <a:srgbClr val="000000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+mn-lt"/>
              </a:rPr>
            </a:br>
            <a:r>
              <a:rPr lang="ru-RU" sz="2400" i="1" dirty="0">
                <a:solidFill>
                  <a:srgbClr val="000000"/>
                </a:solidFill>
                <a:latin typeface="+mn-lt"/>
              </a:rPr>
              <a:t>роза северных широт </a:t>
            </a:r>
            <a:r>
              <a:rPr lang="ru-RU" sz="2400" dirty="0">
                <a:solidFill>
                  <a:srgbClr val="000000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+mn-lt"/>
              </a:rPr>
            </a:br>
            <a:r>
              <a:rPr lang="ru-RU" sz="2400" i="1" dirty="0">
                <a:solidFill>
                  <a:srgbClr val="000000"/>
                </a:solidFill>
                <a:latin typeface="+mn-lt"/>
              </a:rPr>
              <a:t>А. Вознесенский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78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53650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Задача</a:t>
            </a:r>
            <a:r>
              <a:rPr lang="ru-RU" sz="3400" b="1" dirty="0">
                <a:solidFill>
                  <a:schemeClr val="tx1"/>
                </a:solidFill>
                <a:ea typeface="Times New Roman"/>
                <a:cs typeface="Times New Roman"/>
              </a:rPr>
              <a:t>: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3400" i="1" dirty="0">
                <a:solidFill>
                  <a:schemeClr val="tx1"/>
                </a:solidFill>
                <a:ea typeface="Times New Roman"/>
                <a:cs typeface="Times New Roman"/>
              </a:rPr>
              <a:t>«Бабушка печёт пирог по рецепту 1950‑х годов, где указано: «Добавить 1 ч. л. питьевой соды и 1 ч. л. уксуса». Почему сейчас в рецептах используют разрыхлитель теста?»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400" b="1" dirty="0">
                <a:solidFill>
                  <a:schemeClr val="tx1"/>
                </a:solidFill>
                <a:ea typeface="Times New Roman"/>
                <a:cs typeface="Times New Roman"/>
              </a:rPr>
              <a:t>Вопросы: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Напишите уравнение реакции соды с уксусом.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Чем отличается действие соды от разрыхлителя?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Как изменится вкус пирога, если не добавить уксус?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400" b="1" dirty="0">
                <a:solidFill>
                  <a:schemeClr val="tx1"/>
                </a:solidFill>
                <a:ea typeface="Times New Roman"/>
                <a:cs typeface="Times New Roman"/>
              </a:rPr>
              <a:t>Химия: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 реакции нейтрализации, выделение </a:t>
            </a:r>
            <a:r>
              <a:rPr lang="ru-RU" sz="3400" i="1" dirty="0">
                <a:solidFill>
                  <a:schemeClr val="tx1"/>
                </a:solidFill>
                <a:ea typeface="Times New Roman"/>
                <a:cs typeface="Times New Roman"/>
              </a:rPr>
              <a:t>CO</a:t>
            </a:r>
            <a:r>
              <a:rPr lang="ru-RU" sz="3400" dirty="0">
                <a:solidFill>
                  <a:schemeClr val="tx1"/>
                </a:solidFill>
                <a:ea typeface="Times New Roman"/>
                <a:cs typeface="Times New Roman"/>
              </a:rPr>
              <a:t>2​.</a:t>
            </a:r>
            <a:endParaRPr lang="ru-RU" sz="3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lvl="0" indent="-27432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</a:pPr>
            <a:r>
              <a:rPr lang="ru-RU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Кулинария (8–9 класс)</a:t>
            </a:r>
            <a:endParaRPr lang="ru-RU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929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420888"/>
            <a:ext cx="8496944" cy="3816424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Контекстные задачи делают химию </a:t>
            </a:r>
            <a:r>
              <a:rPr lang="ru-RU" sz="2800" b="1" dirty="0">
                <a:solidFill>
                  <a:schemeClr val="tx1"/>
                </a:solidFill>
                <a:ea typeface="Times New Roman"/>
                <a:cs typeface="Times New Roman"/>
              </a:rPr>
              <a:t>живой и понятной.</a:t>
            </a:r>
            <a:endParaRPr lang="ru-RU" sz="28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Развивают </a:t>
            </a:r>
            <a:r>
              <a:rPr lang="ru-RU" sz="28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критическое мышление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</a:t>
            </a:r>
            <a:endParaRPr lang="ru-RU" sz="2200" b="1" dirty="0" smtClean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ru-RU" sz="2200" b="1" smtClean="0">
                <a:solidFill>
                  <a:schemeClr val="tx1"/>
                </a:solidFill>
                <a:ea typeface="Times New Roman"/>
                <a:cs typeface="Times New Roman"/>
              </a:rPr>
              <a:t>      и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 </a:t>
            </a:r>
            <a:r>
              <a:rPr lang="ru-RU" sz="2800" b="1" dirty="0">
                <a:solidFill>
                  <a:schemeClr val="tx1"/>
                </a:solidFill>
                <a:ea typeface="Times New Roman"/>
                <a:cs typeface="Times New Roman"/>
              </a:rPr>
              <a:t>функциональную</a:t>
            </a: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 грамотность.</a:t>
            </a:r>
            <a:endParaRPr lang="ru-RU" sz="22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200" b="1" dirty="0">
                <a:solidFill>
                  <a:schemeClr val="tx1"/>
                </a:solidFill>
                <a:ea typeface="Times New Roman"/>
                <a:cs typeface="Times New Roman"/>
              </a:rPr>
              <a:t>Помогают увидеть связь </a:t>
            </a:r>
            <a:r>
              <a:rPr lang="ru-RU" sz="2800" b="1" dirty="0">
                <a:solidFill>
                  <a:schemeClr val="tx1"/>
                </a:solidFill>
                <a:ea typeface="Times New Roman"/>
                <a:cs typeface="Times New Roman"/>
              </a:rPr>
              <a:t>науки с повседневной жизнью.</a:t>
            </a:r>
            <a:endParaRPr lang="ru-RU" sz="2800" b="1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chemeClr val="tx1"/>
                </a:solidFill>
                <a:ea typeface="Times New Roman"/>
                <a:cs typeface="Times New Roman"/>
              </a:rPr>
              <a:t>Итоги</a:t>
            </a:r>
            <a:r>
              <a:rPr lang="ru-RU" sz="4000" b="1" dirty="0" smtClean="0">
                <a:solidFill>
                  <a:schemeClr val="tx1"/>
                </a:solidFill>
                <a:latin typeface="Arial"/>
                <a:ea typeface="Times New Roman"/>
                <a:cs typeface="Times New Roman"/>
              </a:rPr>
              <a:t>: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30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439</TotalTime>
  <Words>341</Words>
  <Application>Microsoft Office PowerPoint</Application>
  <PresentationFormat>Экран (4:3)</PresentationFormat>
  <Paragraphs>109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МБОУ «Школа п. Центральный»  Контекстные задачи по химии: от теории к практике</vt:lpstr>
      <vt:lpstr>Почему контекстные задачи важны?</vt:lpstr>
      <vt:lpstr>Что такое контекстная задача?</vt:lpstr>
      <vt:lpstr>Принципы разработки </vt:lpstr>
      <vt:lpstr>Типы контекстных задач</vt:lpstr>
      <vt:lpstr>Алгоритм решения</vt:lpstr>
      <vt:lpstr>Ресурсы для составления задач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 первых гроз красиво  фиолетово цветѐт  некрещеная крапива –  роза северных широт  А. Вознесенский </vt:lpstr>
      <vt:lpstr> Кулинария (8–9 класс)</vt:lpstr>
      <vt:lpstr>Итоги: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Контекстные задачи по химии: от теории к практике</dc:title>
  <dc:creator>PC</dc:creator>
  <cp:lastModifiedBy>PC</cp:lastModifiedBy>
  <cp:revision>46</cp:revision>
  <dcterms:created xsi:type="dcterms:W3CDTF">2025-11-26T17:05:39Z</dcterms:created>
  <dcterms:modified xsi:type="dcterms:W3CDTF">2025-12-02T11:12:36Z</dcterms:modified>
</cp:coreProperties>
</file>