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79" r:id="rId6"/>
    <p:sldId id="261" r:id="rId7"/>
    <p:sldId id="262" r:id="rId8"/>
    <p:sldId id="285" r:id="rId9"/>
    <p:sldId id="263" r:id="rId10"/>
    <p:sldId id="264" r:id="rId11"/>
    <p:sldId id="289" r:id="rId12"/>
    <p:sldId id="271" r:id="rId13"/>
    <p:sldId id="265" r:id="rId14"/>
    <p:sldId id="291" r:id="rId15"/>
    <p:sldId id="272" r:id="rId16"/>
    <p:sldId id="294" r:id="rId17"/>
    <p:sldId id="277" r:id="rId18"/>
    <p:sldId id="267" r:id="rId19"/>
    <p:sldId id="269" r:id="rId20"/>
    <p:sldId id="290" r:id="rId21"/>
    <p:sldId id="268" r:id="rId22"/>
    <p:sldId id="284" r:id="rId23"/>
    <p:sldId id="283" r:id="rId24"/>
    <p:sldId id="273" r:id="rId25"/>
    <p:sldId id="282" r:id="rId26"/>
    <p:sldId id="281" r:id="rId27"/>
    <p:sldId id="274" r:id="rId28"/>
    <p:sldId id="296" r:id="rId29"/>
    <p:sldId id="295" r:id="rId30"/>
    <p:sldId id="288" r:id="rId31"/>
    <p:sldId id="286" r:id="rId32"/>
    <p:sldId id="287" r:id="rId33"/>
    <p:sldId id="275" r:id="rId34"/>
    <p:sldId id="276" r:id="rId35"/>
    <p:sldId id="280" r:id="rId36"/>
    <p:sldId id="257" r:id="rId37"/>
    <p:sldId id="292" r:id="rId38"/>
    <p:sldId id="293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482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510B-6582-459E-9DC0-60A3AB0565DE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7BB36-67DB-4CED-8A23-413CF6CED1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510B-6582-459E-9DC0-60A3AB0565DE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7BB36-67DB-4CED-8A23-413CF6CED1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510B-6582-459E-9DC0-60A3AB0565DE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7BB36-67DB-4CED-8A23-413CF6CED1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510B-6582-459E-9DC0-60A3AB0565DE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7BB36-67DB-4CED-8A23-413CF6CED1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510B-6582-459E-9DC0-60A3AB0565DE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7BB36-67DB-4CED-8A23-413CF6CED1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510B-6582-459E-9DC0-60A3AB0565DE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7BB36-67DB-4CED-8A23-413CF6CED1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510B-6582-459E-9DC0-60A3AB0565DE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7BB36-67DB-4CED-8A23-413CF6CED1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510B-6582-459E-9DC0-60A3AB0565DE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7BB36-67DB-4CED-8A23-413CF6CED1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510B-6582-459E-9DC0-60A3AB0565DE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7BB36-67DB-4CED-8A23-413CF6CED1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510B-6582-459E-9DC0-60A3AB0565DE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7BB36-67DB-4CED-8A23-413CF6CED1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510B-6582-459E-9DC0-60A3AB0565DE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7BB36-67DB-4CED-8A23-413CF6CED18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8EC510B-6582-459E-9DC0-60A3AB0565DE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7F7BB36-67DB-4CED-8A23-413CF6CED1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0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0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0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/>
              <a:t>Лайфхаки</a:t>
            </a:r>
            <a:r>
              <a:rPr lang="ru-RU" b="1" dirty="0" smtClean="0"/>
              <a:t> для подготовки к ОГЭ по математике</a:t>
            </a:r>
            <a:br>
              <a:rPr lang="ru-RU" b="1" dirty="0" smtClean="0"/>
            </a:br>
            <a:r>
              <a:rPr lang="ru-RU" b="1" dirty="0" smtClean="0"/>
              <a:t>                                   </a:t>
            </a:r>
            <a:r>
              <a:rPr lang="ru-RU" sz="3600" b="1" dirty="0" smtClean="0"/>
              <a:t>РМО 11.02.2025</a:t>
            </a:r>
            <a:br>
              <a:rPr lang="ru-RU" sz="3600" b="1" dirty="0" smtClean="0"/>
            </a:br>
            <a:r>
              <a:rPr lang="ru-RU" sz="3600" b="1" smtClean="0"/>
              <a:t>                                          </a:t>
            </a:r>
            <a:r>
              <a:rPr lang="ru-RU" sz="3600" b="1" dirty="0" err="1" smtClean="0"/>
              <a:t>Бабичева</a:t>
            </a:r>
            <a:r>
              <a:rPr lang="ru-RU" sz="3600" b="1" dirty="0" smtClean="0"/>
              <a:t> Е.Д.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029980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рименение лайфхаков по математике на уроках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250"/>
          <a:stretch>
            <a:fillRect/>
          </a:stretch>
        </p:blipFill>
        <p:spPr bwMode="auto">
          <a:xfrm>
            <a:off x="0" y="1714488"/>
            <a:ext cx="9144000" cy="485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2193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1. Коса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3076" name="Picture 4" descr="коса косить как нарисовать: 2 тыс изображений найдено в Яндекс Картинках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12160" y="2696716"/>
            <a:ext cx="2059479" cy="2433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5229200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Для решения этой задачи потребуется </a:t>
            </a:r>
            <a:r>
              <a:rPr lang="ru-RU" b="1" dirty="0" smtClean="0"/>
              <a:t>теорема</a:t>
            </a:r>
            <a:r>
              <a:rPr lang="ru-RU" dirty="0" smtClean="0"/>
              <a:t>: угол между хордой и касательной равен половине дуги, которую отсекает хорда.</a:t>
            </a:r>
            <a:endParaRPr lang="ru-RU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1628800"/>
            <a:ext cx="8462155" cy="1001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5536" y="2420888"/>
            <a:ext cx="2664296" cy="2709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7418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Решение: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5157192"/>
            <a:ext cx="9130288" cy="1623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1628800"/>
            <a:ext cx="8462155" cy="1001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5776" y="2348880"/>
            <a:ext cx="2886478" cy="2705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2329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7657" y="0"/>
            <a:ext cx="9036343" cy="4967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7657" y="5013176"/>
            <a:ext cx="9036343" cy="1504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4865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2. Клюв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672" y="1412776"/>
            <a:ext cx="9030643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9632" y="2852935"/>
            <a:ext cx="2652973" cy="2851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 descr="Free Images : nature, meadow, portrait, fowl, fauna, plumage, poultry,  close up, duck, vertebrate, creature, bill, waterfowl, water bird, animal  world, wildlife photography, big bird, goose beak, goose head, grey goose,  ducks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4149080"/>
            <a:ext cx="3950676" cy="245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080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Решение: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3528" y="2276872"/>
            <a:ext cx="8563242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848" y="1340768"/>
            <a:ext cx="3096344" cy="3146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2594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000" y="11448"/>
            <a:ext cx="8864932" cy="5937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1663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3. Воздушный змей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7172" name="Picture 4" descr="Отзыв о Игрушка для детей и взрослых Веселый ветер Воздушный змей Альфа | Я  в облака запускаю воздушного змея, или при чем тут туалетная бумага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459945">
            <a:off x="6077033" y="3668983"/>
            <a:ext cx="2512901" cy="251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7504" y="1860840"/>
            <a:ext cx="8864318" cy="7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15617" y="3212976"/>
            <a:ext cx="3556968" cy="2433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6877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Решение: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273" y="5020056"/>
            <a:ext cx="8819529" cy="1001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1988840"/>
            <a:ext cx="3612530" cy="2448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19393" y="2564904"/>
            <a:ext cx="4739591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6339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9512" y="188640"/>
            <a:ext cx="8725852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9512" y="3549748"/>
            <a:ext cx="8844797" cy="3047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814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611560" y="3882964"/>
                <a:ext cx="7668840" cy="2642379"/>
              </a:xfrm>
            </p:spPr>
            <p:txBody>
              <a:bodyPr>
                <a:normAutofit fontScale="92500"/>
              </a:bodyPr>
              <a:lstStyle/>
              <a:p>
                <a:pPr marL="0" indent="0" algn="ctr">
                  <a:buNone/>
                </a:pPr>
                <a:r>
                  <a:rPr lang="ru-RU" b="1" dirty="0" smtClean="0">
                    <a:solidFill>
                      <a:schemeClr val="tx1"/>
                    </a:solidFill>
                  </a:rPr>
                  <a:t>Решение: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𝑅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e>
                      </m:ra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,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𝑅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𝑅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16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=16</m:t>
                      </m:r>
                    </m:oMath>
                  </m:oMathPara>
                </a14:m>
                <a:endParaRPr lang="en-US" b="0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ru-RU" dirty="0" smtClean="0">
                    <a:solidFill>
                      <a:schemeClr val="tx1"/>
                    </a:solidFill>
                  </a:rPr>
                  <a:t>То есть у известной стороны равностороннего треугольника убираем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ru-RU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r>
                  <a:rPr lang="ru-RU" b="0" dirty="0" smtClean="0">
                    <a:solidFill>
                      <a:schemeClr val="tx1"/>
                    </a:solidFill>
                  </a:rPr>
                  <a:t>. </a:t>
                </a:r>
                <a:r>
                  <a:rPr lang="ru-RU" b="0" dirty="0" err="1" smtClean="0">
                    <a:solidFill>
                      <a:schemeClr val="tx1"/>
                    </a:solidFill>
                  </a:rPr>
                  <a:t>Лайфхак</a:t>
                </a:r>
                <a:r>
                  <a:rPr lang="ru-RU" b="0" dirty="0" smtClean="0">
                    <a:solidFill>
                      <a:schemeClr val="tx1"/>
                    </a:solidFill>
                  </a:rPr>
                  <a:t> – «корень уходи».</a:t>
                </a:r>
                <a:endParaRPr lang="en-US" b="0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1560" y="3882964"/>
                <a:ext cx="7668840" cy="2642379"/>
              </a:xfrm>
              <a:blipFill rotWithShape="1">
                <a:blip r:embed="rId2"/>
                <a:stretch>
                  <a:fillRect l="-954" t="-1386" r="-795" b="-32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4. Корень уходи (окружности)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916832"/>
            <a:ext cx="6871716" cy="1966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20272" y="2420888"/>
            <a:ext cx="1827624" cy="1700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6039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Корень приходи (окружности)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9" name="Picture 4" descr="Как сделать корень в ворд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240" y="4341785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67544" y="2060848"/>
                <a:ext cx="5688632" cy="1044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dirty="0" smtClean="0"/>
                  <a:t>Радиус окружности, описанной около равностороннего треугольника, равен </a:t>
                </a:r>
                <a14:m>
                  <m:oMath xmlns:m="http://schemas.openxmlformats.org/officeDocument/2006/math">
                    <m:r>
                      <a:rPr lang="ru-RU" sz="2000" b="0" i="1" smtClean="0">
                        <a:latin typeface="Cambria Math"/>
                      </a:rPr>
                      <m:t>3</m:t>
                    </m:r>
                    <m:rad>
                      <m:radPr>
                        <m:degHide m:val="on"/>
                        <m:ctrlPr>
                          <a:rPr lang="ru-RU" sz="20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ru-RU" sz="2000" b="0" i="1" smtClean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r>
                  <a:rPr lang="ru-RU" sz="2000" dirty="0" smtClean="0"/>
                  <a:t>. Найдите длину стороны этого треугольника.</a:t>
                </a:r>
                <a:endParaRPr lang="ru-RU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060848"/>
                <a:ext cx="5688632" cy="1044645"/>
              </a:xfrm>
              <a:prstGeom prst="rect">
                <a:avLst/>
              </a:prstGeom>
              <a:blipFill rotWithShape="1">
                <a:blip r:embed="rId3"/>
                <a:stretch>
                  <a:fillRect l="-1179" t="-2924" b="-99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1772816"/>
            <a:ext cx="1800200" cy="1773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83568" y="3356992"/>
                <a:ext cx="5544616" cy="3189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800" b="1" dirty="0" smtClean="0"/>
                  <a:t>Решение: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𝑅</m:t>
                    </m:r>
                    <m:rad>
                      <m:radPr>
                        <m:degHide m:val="on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e>
                    </m:rad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</m:oMath>
                </a14:m>
                <a:r>
                  <a:rPr lang="ru-RU" sz="28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ru-RU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3</m:t>
                    </m:r>
                    <m:rad>
                      <m:radPr>
                        <m:degHide m:val="on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ru-RU" sz="2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e>
                    </m:rad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∙</m:t>
                    </m:r>
                    <m:rad>
                      <m:radPr>
                        <m:degHide m:val="on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ru-RU" sz="28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e>
                    </m:rad>
                    <m:r>
                      <a:rPr lang="ru-RU" sz="28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=9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ru-RU" sz="2800" b="0" dirty="0" smtClean="0">
                  <a:solidFill>
                    <a:schemeClr val="tx1"/>
                  </a:solidFill>
                </a:endParaRPr>
              </a:p>
              <a:p>
                <a:r>
                  <a:rPr lang="ru-RU" sz="2800" dirty="0" smtClean="0"/>
                  <a:t>То есть, чтобы найти сторону равностороннего треугольника, нужно умножить на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28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ru-RU" sz="2800" b="0" i="1" smtClean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r>
                  <a:rPr lang="ru-RU" sz="2800" dirty="0" smtClean="0"/>
                  <a:t>.</a:t>
                </a:r>
              </a:p>
              <a:p>
                <a:r>
                  <a:rPr lang="ru-RU" sz="2800" dirty="0" err="1" smtClean="0"/>
                  <a:t>Лайфхак</a:t>
                </a:r>
                <a:r>
                  <a:rPr lang="ru-RU" sz="2800" dirty="0" smtClean="0"/>
                  <a:t> – «корень приходи»</a:t>
                </a:r>
              </a:p>
              <a:p>
                <a:endParaRPr lang="ru-RU" sz="2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3356992"/>
                <a:ext cx="5544616" cy="3189591"/>
              </a:xfrm>
              <a:prstGeom prst="rect">
                <a:avLst/>
              </a:prstGeom>
              <a:blipFill rotWithShape="1">
                <a:blip r:embed="rId5"/>
                <a:stretch>
                  <a:fillRect l="-2198" t="-172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0870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9512" y="116632"/>
            <a:ext cx="8941295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3617" y="3608041"/>
            <a:ext cx="8781870" cy="1189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7625" y="1219569"/>
            <a:ext cx="8956376" cy="1229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50431"/>
            <a:ext cx="9036496" cy="122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7626" y="4685513"/>
            <a:ext cx="8630182" cy="1139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7" name="Picture 7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55" y="5705872"/>
            <a:ext cx="8798545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7685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5. Корень </a:t>
            </a:r>
            <a:r>
              <a:rPr lang="ru-RU" b="1" dirty="0">
                <a:solidFill>
                  <a:schemeClr val="tx1"/>
                </a:solidFill>
              </a:rPr>
              <a:t>у</a:t>
            </a:r>
            <a:r>
              <a:rPr lang="ru-RU" b="1" dirty="0" smtClean="0">
                <a:solidFill>
                  <a:schemeClr val="tx1"/>
                </a:solidFill>
              </a:rPr>
              <a:t>ходи (квадрат)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37835" y="3735320"/>
            <a:ext cx="1315429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67544" y="1988840"/>
                <a:ext cx="5832648" cy="1236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dirty="0" smtClean="0"/>
                  <a:t>Сторона квадрата равна </a:t>
                </a:r>
                <a14:m>
                  <m:oMath xmlns:m="http://schemas.openxmlformats.org/officeDocument/2006/math">
                    <m:r>
                      <a:rPr lang="ru-RU" sz="2400" b="0" i="1" smtClean="0">
                        <a:latin typeface="Cambria Math"/>
                      </a:rPr>
                      <m:t>38</m:t>
                    </m:r>
                    <m:rad>
                      <m:radPr>
                        <m:degHide m:val="on"/>
                        <m:ctrlPr>
                          <a:rPr lang="ru-RU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ru-RU" sz="2400" b="0" i="1" smtClean="0"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ru-RU" sz="2400" dirty="0" smtClean="0"/>
                  <a:t>. Найдите радиус окружности, описанной около этого квадрата.</a:t>
                </a:r>
                <a:endParaRPr lang="ru-RU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988840"/>
                <a:ext cx="5832648" cy="1236300"/>
              </a:xfrm>
              <a:prstGeom prst="rect">
                <a:avLst/>
              </a:prstGeom>
              <a:blipFill rotWithShape="1">
                <a:blip r:embed="rId3"/>
                <a:stretch>
                  <a:fillRect l="-1674" t="-985" b="-1034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0122" y="1471993"/>
            <a:ext cx="1495425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3429000"/>
                <a:ext cx="7668840" cy="2642379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ru-RU" b="1" dirty="0" smtClean="0">
                    <a:solidFill>
                      <a:schemeClr val="tx1"/>
                    </a:solidFill>
                  </a:rPr>
                  <a:t>Решение: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ru-RU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𝑅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e>
                      </m:ra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,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𝑅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ru-RU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ru-RU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𝑅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38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ru-RU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ru-RU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ru-RU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38</m:t>
                      </m:r>
                    </m:oMath>
                  </m:oMathPara>
                </a14:m>
                <a:endParaRPr lang="en-US" b="0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ru-RU" dirty="0" smtClean="0">
                    <a:solidFill>
                      <a:schemeClr val="tx1"/>
                    </a:solidFill>
                  </a:rPr>
                  <a:t>То есть у известной стороны равностороннего треугольника убираем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ru-RU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ru-RU" b="0" dirty="0" smtClean="0">
                    <a:solidFill>
                      <a:schemeClr val="tx1"/>
                    </a:solidFill>
                  </a:rPr>
                  <a:t>. </a:t>
                </a:r>
                <a:r>
                  <a:rPr lang="ru-RU" b="0" dirty="0" err="1" smtClean="0">
                    <a:solidFill>
                      <a:schemeClr val="tx1"/>
                    </a:solidFill>
                  </a:rPr>
                  <a:t>Лайфхак</a:t>
                </a:r>
                <a:r>
                  <a:rPr lang="ru-RU" b="0" dirty="0" smtClean="0">
                    <a:solidFill>
                      <a:schemeClr val="tx1"/>
                    </a:solidFill>
                  </a:rPr>
                  <a:t> – «корень уходи».</a:t>
                </a:r>
                <a:endParaRPr lang="en-US" b="0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3429000"/>
                <a:ext cx="7668840" cy="2642379"/>
              </a:xfrm>
              <a:blipFill rotWithShape="1">
                <a:blip r:embed="rId5"/>
                <a:stretch>
                  <a:fillRect l="-1272" t="-1848" b="-1247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899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Корень приходи (квадрат)</a:t>
            </a:r>
            <a:endParaRPr lang="ru-RU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67544" y="1700808"/>
                <a:ext cx="5832648" cy="10456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dirty="0" smtClean="0"/>
                  <a:t>Радиус окружности, описанной около квадрата, равен </a:t>
                </a:r>
                <a14:m>
                  <m:oMath xmlns:m="http://schemas.openxmlformats.org/officeDocument/2006/math">
                    <m:r>
                      <a:rPr lang="ru-RU" sz="2000" b="0" i="1" smtClean="0">
                        <a:latin typeface="Cambria Math"/>
                      </a:rPr>
                      <m:t>34</m:t>
                    </m:r>
                    <m:rad>
                      <m:radPr>
                        <m:degHide m:val="on"/>
                        <m:ctrlPr>
                          <a:rPr lang="ru-RU" sz="20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ru-RU" sz="2000" b="0" i="1" smtClean="0"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ru-RU" sz="2000" dirty="0" smtClean="0"/>
                  <a:t>. Найдите длину стороны этого квадрата.</a:t>
                </a:r>
                <a:endParaRPr lang="ru-RU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700808"/>
                <a:ext cx="5832648" cy="1045671"/>
              </a:xfrm>
              <a:prstGeom prst="rect">
                <a:avLst/>
              </a:prstGeom>
              <a:blipFill rotWithShape="1">
                <a:blip r:embed="rId2"/>
                <a:stretch>
                  <a:fillRect l="-1151" t="-2907" b="-930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Как сделать корень в ворде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80312" y="4797152"/>
            <a:ext cx="1328936" cy="1328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32599" y="1556792"/>
            <a:ext cx="1495425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97328" y="3202356"/>
                <a:ext cx="5544616" cy="3189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800" b="1" dirty="0" smtClean="0"/>
                  <a:t>Решение: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sz="2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𝑅</m:t>
                    </m:r>
                    <m:rad>
                      <m:radPr>
                        <m:degHide m:val="on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ru-RU" sz="2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e>
                    </m:rad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</m:oMath>
                </a14:m>
                <a:r>
                  <a:rPr lang="ru-RU" sz="28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ru-RU" sz="2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ru-RU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34</m:t>
                    </m:r>
                    <m:rad>
                      <m:radPr>
                        <m:degHide m:val="on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ru-RU" sz="2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e>
                    </m:rad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∙</m:t>
                    </m:r>
                    <m:rad>
                      <m:radPr>
                        <m:degHide m:val="on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ru-RU" sz="28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e>
                    </m:rad>
                    <m:r>
                      <a:rPr lang="ru-RU" sz="28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=68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ru-RU" sz="2800" b="0" dirty="0" smtClean="0">
                  <a:solidFill>
                    <a:schemeClr val="tx1"/>
                  </a:solidFill>
                </a:endParaRPr>
              </a:p>
              <a:p>
                <a:r>
                  <a:rPr lang="ru-RU" sz="2800" dirty="0" smtClean="0"/>
                  <a:t>То есть, чтобы найти сторону равностороннего треугольника, нужно умножить на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28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ru-RU" sz="2800" b="0" i="1" smtClean="0"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ru-RU" sz="2800" dirty="0" smtClean="0"/>
                  <a:t>.</a:t>
                </a:r>
              </a:p>
              <a:p>
                <a:r>
                  <a:rPr lang="ru-RU" sz="2800" dirty="0" err="1" smtClean="0"/>
                  <a:t>Лайфхак</a:t>
                </a:r>
                <a:r>
                  <a:rPr lang="ru-RU" sz="2800" dirty="0" smtClean="0"/>
                  <a:t> – «корень приходи»</a:t>
                </a:r>
              </a:p>
              <a:p>
                <a:endParaRPr lang="ru-RU" sz="2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328" y="3202356"/>
                <a:ext cx="5544616" cy="3189591"/>
              </a:xfrm>
              <a:prstGeom prst="rect">
                <a:avLst/>
              </a:prstGeom>
              <a:blipFill rotWithShape="1">
                <a:blip r:embed="rId5"/>
                <a:stretch>
                  <a:fillRect l="-2198" t="-17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6022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772" y="116632"/>
            <a:ext cx="8857549" cy="4157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886" y="4259952"/>
            <a:ext cx="9036496" cy="2598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00600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6. Утюг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9512" y="2011680"/>
            <a:ext cx="8640960" cy="819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04097" y="3212976"/>
            <a:ext cx="3076471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 descr="Утюг Philips GC1741/70 EasySpeed, зеленый — купить в интернет-магазине по  низкой цене на Яндекс Маркете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3212976"/>
            <a:ext cx="2937973" cy="2910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148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Решение: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2420888"/>
            <a:ext cx="8576717" cy="4337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32993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7504" y="188640"/>
            <a:ext cx="8874208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97640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7. Клык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5051" y="1628800"/>
            <a:ext cx="8625497" cy="720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75656" y="2492896"/>
            <a:ext cx="3111708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 descr="Клыки нарисованные - 85 фото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36096" y="4221088"/>
            <a:ext cx="2930822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4280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Решение: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1628800"/>
            <a:ext cx="3203630" cy="346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572001" y="1988840"/>
            <a:ext cx="41044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Проведем радиус ОВ. Треугольник АОВ – равнобедренный, тогда </a:t>
            </a:r>
            <a:r>
              <a:rPr lang="ru-RU" dirty="0" smtClean="0">
                <a:sym typeface="Symbol"/>
              </a:rPr>
              <a:t>ОАВ=ОВА=15</a:t>
            </a:r>
            <a:r>
              <a:rPr lang="en-US" dirty="0" smtClean="0">
                <a:sym typeface="Symbol"/>
              </a:rPr>
              <a:t>º</a:t>
            </a:r>
            <a:r>
              <a:rPr lang="ru-RU" dirty="0" smtClean="0">
                <a:sym typeface="Symbol"/>
              </a:rPr>
              <a:t> по свойству равнобедренного треугольника. </a:t>
            </a:r>
          </a:p>
          <a:p>
            <a:r>
              <a:rPr lang="ru-RU" dirty="0" smtClean="0">
                <a:sym typeface="Symbol"/>
              </a:rPr>
              <a:t>Треугольник ВОС </a:t>
            </a:r>
            <a:r>
              <a:rPr lang="ru-RU" dirty="0">
                <a:sym typeface="Symbol"/>
              </a:rPr>
              <a:t>т</a:t>
            </a:r>
            <a:r>
              <a:rPr lang="ru-RU" dirty="0" smtClean="0">
                <a:sym typeface="Symbol"/>
              </a:rPr>
              <a:t>акже равнобедренный и ОВС=ОСВ=</a:t>
            </a:r>
          </a:p>
          <a:p>
            <a:r>
              <a:rPr lang="ru-RU" dirty="0">
                <a:sym typeface="Symbol"/>
              </a:rPr>
              <a:t>=</a:t>
            </a:r>
            <a:r>
              <a:rPr lang="ru-RU" dirty="0" smtClean="0">
                <a:sym typeface="Symbol"/>
              </a:rPr>
              <a:t>56</a:t>
            </a:r>
            <a:r>
              <a:rPr lang="en-US" dirty="0" smtClean="0">
                <a:sym typeface="Symbol"/>
              </a:rPr>
              <a:t>º</a:t>
            </a:r>
            <a:r>
              <a:rPr lang="ru-RU" dirty="0" smtClean="0">
                <a:sym typeface="Symbol"/>
              </a:rPr>
              <a:t>-15</a:t>
            </a:r>
            <a:r>
              <a:rPr lang="en-US" dirty="0" smtClean="0">
                <a:sym typeface="Symbol"/>
              </a:rPr>
              <a:t>º</a:t>
            </a:r>
            <a:r>
              <a:rPr lang="ru-RU" dirty="0" smtClean="0">
                <a:sym typeface="Symbol"/>
              </a:rPr>
              <a:t>=41</a:t>
            </a:r>
            <a:r>
              <a:rPr lang="en-US" dirty="0" smtClean="0">
                <a:sym typeface="Symbol"/>
              </a:rPr>
              <a:t>º</a:t>
            </a:r>
            <a:r>
              <a:rPr lang="ru-RU" dirty="0" smtClean="0">
                <a:sym typeface="Symbol"/>
              </a:rPr>
              <a:t>.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860032" y="4437112"/>
            <a:ext cx="3384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Лайфхак</a:t>
            </a:r>
            <a:r>
              <a:rPr lang="ru-RU" dirty="0" smtClean="0"/>
              <a:t> – из большего угла вычесть меньший.</a:t>
            </a:r>
          </a:p>
          <a:p>
            <a:r>
              <a:rPr lang="ru-RU" dirty="0" smtClean="0"/>
              <a:t>56</a:t>
            </a:r>
            <a:r>
              <a:rPr lang="en-US" dirty="0" smtClean="0"/>
              <a:t>º</a:t>
            </a:r>
            <a:r>
              <a:rPr lang="ru-RU" dirty="0" smtClean="0"/>
              <a:t>-15</a:t>
            </a:r>
            <a:r>
              <a:rPr lang="en-US" dirty="0" smtClean="0"/>
              <a:t>º</a:t>
            </a:r>
            <a:r>
              <a:rPr lang="ru-RU" dirty="0" smtClean="0"/>
              <a:t>=41</a:t>
            </a:r>
            <a:r>
              <a:rPr lang="en-US" dirty="0" smtClean="0"/>
              <a:t>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15487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3400"/>
            <a:ext cx="9092747" cy="1733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628800"/>
            <a:ext cx="9144000" cy="5124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30808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8. Паутина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1498858"/>
            <a:ext cx="8658954" cy="850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35696" y="2582944"/>
            <a:ext cx="2520280" cy="2427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5" descr="Паутина иллюстрация вектора. иллюстрации насчитывающей линия - 27053601"/>
          <p:cNvPicPr>
            <a:picLocks noGrp="1" noChangeAspect="1" noChangeArrowheads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8385" y="3646584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56070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Решение: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28673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72" y="1772817"/>
            <a:ext cx="3206907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2000" y="1988840"/>
            <a:ext cx="40324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ym typeface="Symbol"/>
              </a:rPr>
              <a:t>АВС – вписанный угол, он опирается на дугу А</a:t>
            </a:r>
            <a:r>
              <a:rPr lang="en-US" dirty="0" smtClean="0">
                <a:sym typeface="Symbol"/>
              </a:rPr>
              <a:t>D</a:t>
            </a:r>
            <a:r>
              <a:rPr lang="ru-RU" dirty="0" smtClean="0">
                <a:sym typeface="Symbol"/>
              </a:rPr>
              <a:t>, поэтому дуга</a:t>
            </a:r>
            <a:r>
              <a:rPr lang="en-US" dirty="0" smtClean="0">
                <a:sym typeface="Symbol"/>
              </a:rPr>
              <a:t> AD</a:t>
            </a:r>
            <a:r>
              <a:rPr lang="ru-RU" dirty="0" smtClean="0">
                <a:sym typeface="Symbol"/>
              </a:rPr>
              <a:t> равна 102</a:t>
            </a:r>
            <a:r>
              <a:rPr lang="en-US" dirty="0" smtClean="0">
                <a:sym typeface="Symbol"/>
              </a:rPr>
              <a:t>º</a:t>
            </a:r>
            <a:r>
              <a:rPr lang="ru-RU" dirty="0" smtClean="0">
                <a:sym typeface="Symbol"/>
              </a:rPr>
              <a:t>.  СА</a:t>
            </a:r>
            <a:r>
              <a:rPr lang="en-US" dirty="0" smtClean="0">
                <a:sym typeface="Symbol"/>
              </a:rPr>
              <a:t>D</a:t>
            </a:r>
            <a:r>
              <a:rPr lang="ru-RU" dirty="0" smtClean="0">
                <a:sym typeface="Symbol"/>
              </a:rPr>
              <a:t> – вписанный угол, опирается на дугу С</a:t>
            </a:r>
            <a:r>
              <a:rPr lang="en-US" dirty="0" smtClean="0">
                <a:sym typeface="Symbol"/>
              </a:rPr>
              <a:t>D</a:t>
            </a:r>
            <a:r>
              <a:rPr lang="ru-RU" dirty="0" smtClean="0">
                <a:sym typeface="Symbol"/>
              </a:rPr>
              <a:t>, поэтому дуга</a:t>
            </a:r>
            <a:r>
              <a:rPr lang="en-US" dirty="0" smtClean="0">
                <a:sym typeface="Symbol"/>
              </a:rPr>
              <a:t> CD</a:t>
            </a:r>
            <a:r>
              <a:rPr lang="ru-RU" dirty="0" smtClean="0">
                <a:sym typeface="Symbol"/>
              </a:rPr>
              <a:t> равна 84</a:t>
            </a:r>
            <a:r>
              <a:rPr lang="en-US" dirty="0" smtClean="0">
                <a:sym typeface="Symbol"/>
              </a:rPr>
              <a:t>º</a:t>
            </a:r>
            <a:r>
              <a:rPr lang="ru-RU" dirty="0" smtClean="0">
                <a:sym typeface="Symbol"/>
              </a:rPr>
              <a:t>.  АВС – вписанный угол, опирается на дугу АС. Дуга АС равна сумме двух дуг </a:t>
            </a:r>
            <a:r>
              <a:rPr lang="en-US" dirty="0" smtClean="0">
                <a:sym typeface="Symbol"/>
              </a:rPr>
              <a:t>AD </a:t>
            </a:r>
            <a:r>
              <a:rPr lang="ru-RU" dirty="0" smtClean="0">
                <a:sym typeface="Symbol"/>
              </a:rPr>
              <a:t>и </a:t>
            </a:r>
            <a:r>
              <a:rPr lang="en-US" dirty="0" smtClean="0">
                <a:sym typeface="Symbol"/>
              </a:rPr>
              <a:t>CD</a:t>
            </a:r>
            <a:r>
              <a:rPr lang="ru-RU" dirty="0" smtClean="0">
                <a:sym typeface="Symbol"/>
              </a:rPr>
              <a:t>. АС=102</a:t>
            </a:r>
            <a:r>
              <a:rPr lang="en-US" dirty="0" smtClean="0">
                <a:sym typeface="Symbol"/>
              </a:rPr>
              <a:t>º</a:t>
            </a:r>
            <a:r>
              <a:rPr lang="ru-RU" dirty="0" smtClean="0">
                <a:sym typeface="Symbol"/>
              </a:rPr>
              <a:t>+84</a:t>
            </a:r>
            <a:r>
              <a:rPr lang="en-US" dirty="0" smtClean="0">
                <a:sym typeface="Symbol"/>
              </a:rPr>
              <a:t>º</a:t>
            </a:r>
            <a:r>
              <a:rPr lang="ru-RU" dirty="0" smtClean="0">
                <a:sym typeface="Symbol"/>
              </a:rPr>
              <a:t>=186</a:t>
            </a:r>
            <a:r>
              <a:rPr lang="en-US" dirty="0" smtClean="0">
                <a:sym typeface="Symbol"/>
              </a:rPr>
              <a:t>º</a:t>
            </a:r>
            <a:r>
              <a:rPr lang="ru-RU" dirty="0" smtClean="0">
                <a:sym typeface="Symbol"/>
              </a:rPr>
              <a:t>. АВС – вписанный, он равен половине дуги АС, поэтому АВС = 186</a:t>
            </a:r>
            <a:r>
              <a:rPr lang="en-US" dirty="0" smtClean="0">
                <a:sym typeface="Symbol"/>
              </a:rPr>
              <a:t>º</a:t>
            </a:r>
            <a:r>
              <a:rPr lang="ru-RU" dirty="0" smtClean="0">
                <a:sym typeface="Symbol"/>
              </a:rPr>
              <a:t>:2=93</a:t>
            </a:r>
            <a:r>
              <a:rPr lang="en-US" dirty="0" smtClean="0">
                <a:sym typeface="Symbol"/>
              </a:rPr>
              <a:t>º</a:t>
            </a:r>
            <a:r>
              <a:rPr lang="ru-RU" dirty="0" smtClean="0">
                <a:sym typeface="Symbol"/>
              </a:rPr>
              <a:t>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971600" y="5301208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Лайфхак</a:t>
            </a:r>
            <a:r>
              <a:rPr lang="ru-RU" dirty="0" smtClean="0"/>
              <a:t> – сложите два известных угла.</a:t>
            </a:r>
          </a:p>
          <a:p>
            <a:r>
              <a:rPr lang="ru-RU" dirty="0" smtClean="0"/>
              <a:t>51</a:t>
            </a:r>
            <a:r>
              <a:rPr lang="en-US" dirty="0" smtClean="0"/>
              <a:t>º</a:t>
            </a:r>
            <a:r>
              <a:rPr lang="ru-RU" dirty="0" smtClean="0"/>
              <a:t> + 42</a:t>
            </a:r>
            <a:r>
              <a:rPr lang="en-US" dirty="0" smtClean="0"/>
              <a:t>º</a:t>
            </a:r>
            <a:r>
              <a:rPr lang="ru-RU" dirty="0" smtClean="0"/>
              <a:t> = 93</a:t>
            </a:r>
            <a:r>
              <a:rPr lang="en-US" dirty="0" smtClean="0"/>
              <a:t>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25668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7503" y="116632"/>
            <a:ext cx="8899429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53576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9. Песочные часы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7504" y="1628801"/>
            <a:ext cx="8898447" cy="66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2420888"/>
            <a:ext cx="2238388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бъект 1"/>
          <p:cNvSpPr txBox="1">
            <a:spLocks/>
          </p:cNvSpPr>
          <p:nvPr/>
        </p:nvSpPr>
        <p:spPr>
          <a:xfrm>
            <a:off x="2411760" y="2564904"/>
            <a:ext cx="6300688" cy="2880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Symbol" pitchFamily="18" charset="2"/>
              <a:buNone/>
            </a:pPr>
            <a:r>
              <a:rPr lang="ru-RU" b="1" dirty="0" smtClean="0">
                <a:solidFill>
                  <a:schemeClr val="tx1"/>
                </a:solidFill>
              </a:rPr>
              <a:t>Решение:</a:t>
            </a:r>
          </a:p>
          <a:p>
            <a:pPr marL="0" indent="0">
              <a:buFont typeface="Symbol" pitchFamily="18" charset="2"/>
              <a:buNone/>
            </a:pPr>
            <a:r>
              <a:rPr lang="ru-RU" dirty="0" smtClean="0">
                <a:solidFill>
                  <a:schemeClr val="tx1"/>
                </a:solidFill>
                <a:sym typeface="Symbol"/>
              </a:rPr>
              <a:t>АО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D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 –центральный угол, равен дуге 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AD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 на которую опирается. Дуга 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AD 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равна 108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º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. 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BD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 – диаметр, значит дуга 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BAD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 равна 180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º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. Дуга АВ равна 180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º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-108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º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=72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º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. АСВ – вписанный угол, опирается на дугу АВ, значит АСВ равен половине дуги АВ, АСВ= 72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º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:2=36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º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.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0">
              <a:buFont typeface="Symbol" pitchFamily="18" charset="2"/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Font typeface="Symbol" pitchFamily="18" charset="2"/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4447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21717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Объект 3"/>
              <p:cNvSpPr>
                <a:spLocks noGrp="1"/>
              </p:cNvSpPr>
              <p:nvPr>
                <p:ph idx="1"/>
              </p:nvPr>
            </p:nvSpPr>
            <p:spPr>
              <a:xfrm>
                <a:off x="2843808" y="1772816"/>
                <a:ext cx="5968173" cy="431479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b="1" dirty="0" smtClean="0">
                    <a:solidFill>
                      <a:schemeClr val="tx1"/>
                    </a:solidFill>
                  </a:rPr>
                  <a:t>Проще:</a:t>
                </a:r>
              </a:p>
              <a:p>
                <a:pPr marL="0" indent="0">
                  <a:buNone/>
                </a:pPr>
                <a:r>
                  <a:rPr lang="ru-RU" dirty="0" smtClean="0">
                    <a:solidFill>
                      <a:schemeClr val="tx1"/>
                    </a:solidFill>
                    <a:sym typeface="Symbol"/>
                  </a:rPr>
                  <a:t>АО</a:t>
                </a:r>
                <a:r>
                  <a:rPr lang="en-US" dirty="0" smtClean="0">
                    <a:solidFill>
                      <a:schemeClr val="tx1"/>
                    </a:solidFill>
                    <a:sym typeface="Symbol"/>
                  </a:rPr>
                  <a:t>D</a:t>
                </a:r>
                <a:r>
                  <a:rPr lang="ru-RU" dirty="0" smtClean="0">
                    <a:solidFill>
                      <a:schemeClr val="tx1"/>
                    </a:solidFill>
                    <a:sym typeface="Symbol"/>
                  </a:rPr>
                  <a:t>=</a:t>
                </a:r>
                <a:r>
                  <a:rPr lang="en-US" dirty="0" smtClean="0">
                    <a:solidFill>
                      <a:schemeClr val="tx1"/>
                    </a:solidFill>
                    <a:sym typeface="Symbol"/>
                  </a:rPr>
                  <a:t>BOC</a:t>
                </a:r>
                <a:r>
                  <a:rPr lang="ru-RU" dirty="0" smtClean="0">
                    <a:solidFill>
                      <a:schemeClr val="tx1"/>
                    </a:solidFill>
                    <a:sym typeface="Symbol"/>
                  </a:rPr>
                  <a:t> – вертикальные углы</a:t>
                </a:r>
              </a:p>
              <a:p>
                <a:pPr marL="0" indent="0">
                  <a:buNone/>
                </a:pPr>
                <a:r>
                  <a:rPr lang="ru-RU" dirty="0" smtClean="0">
                    <a:solidFill>
                      <a:schemeClr val="tx1"/>
                    </a:solidFill>
                    <a:sym typeface="Symbol"/>
                  </a:rPr>
                  <a:t>Треугольник ВОС – равнобедренный (ОВ и ОС - радиусы), тогда ОВС=ОСВ=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sSupPr>
                          <m:e>
                            <m:r>
                              <a:rPr lang="ru-RU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sym typeface="Symbol"/>
                              </a:rPr>
                              <m:t>180</m:t>
                            </m:r>
                          </m:e>
                          <m:sup>
                            <m:r>
                              <a:rPr lang="ru-RU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sym typeface="Symbol"/>
                              </a:rPr>
                              <m:t>0</m:t>
                            </m:r>
                          </m:sup>
                        </m:sSup>
                        <m:r>
                          <a:rPr lang="ru-RU" b="0" i="1" smtClean="0">
                            <a:solidFill>
                              <a:schemeClr val="tx1"/>
                            </a:solidFill>
                            <a:latin typeface="Cambria Math"/>
                            <a:sym typeface="Symbol"/>
                          </a:rPr>
                          <m:t>−</m:t>
                        </m:r>
                        <m:sSup>
                          <m:sSupPr>
                            <m:ctrlPr>
                              <a:rPr lang="ru-RU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sSupPr>
                          <m:e>
                            <m:r>
                              <a:rPr lang="ru-RU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sym typeface="Symbol"/>
                              </a:rPr>
                              <m:t>108</m:t>
                            </m:r>
                          </m:e>
                          <m:sup>
                            <m:r>
                              <a:rPr lang="ru-RU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sym typeface="Symbol"/>
                              </a:rPr>
                              <m:t>0</m:t>
                            </m:r>
                          </m:sup>
                        </m:sSup>
                      </m:num>
                      <m:den>
                        <m:r>
                          <a:rPr lang="ru-RU" b="0" i="1" smtClean="0">
                            <a:solidFill>
                              <a:schemeClr val="tx1"/>
                            </a:solidFill>
                            <a:latin typeface="Cambria Math"/>
                            <a:sym typeface="Symbol"/>
                          </a:rPr>
                          <m:t>2</m:t>
                        </m:r>
                      </m:den>
                    </m:f>
                    <m:r>
                      <a:rPr lang="ru-RU" b="0" i="1" smtClean="0">
                        <a:solidFill>
                          <a:schemeClr val="tx1"/>
                        </a:solidFill>
                        <a:latin typeface="Cambria Math"/>
                        <a:sym typeface="Symbol"/>
                      </a:rPr>
                      <m:t>=</m:t>
                    </m:r>
                    <m:f>
                      <m:fPr>
                        <m:ctrlPr>
                          <a:rPr lang="ru-RU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sSupPr>
                          <m:e>
                            <m:r>
                              <a:rPr lang="ru-RU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sym typeface="Symbol"/>
                              </a:rPr>
                              <m:t>72</m:t>
                            </m:r>
                          </m:e>
                          <m:sup>
                            <m:r>
                              <a:rPr lang="ru-RU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sym typeface="Symbol"/>
                              </a:rPr>
                              <m:t>0</m:t>
                            </m:r>
                          </m:sup>
                        </m:sSup>
                      </m:num>
                      <m:den>
                        <m:r>
                          <a:rPr lang="ru-RU" b="0" i="1" smtClean="0">
                            <a:solidFill>
                              <a:schemeClr val="tx1"/>
                            </a:solidFill>
                            <a:latin typeface="Cambria Math"/>
                            <a:sym typeface="Symbol"/>
                          </a:rPr>
                          <m:t>2</m:t>
                        </m:r>
                      </m:den>
                    </m:f>
                    <m:r>
                      <a:rPr lang="ru-RU" b="0" i="1" smtClean="0">
                        <a:solidFill>
                          <a:schemeClr val="tx1"/>
                        </a:solidFill>
                        <a:latin typeface="Cambria Math"/>
                        <a:sym typeface="Symbol"/>
                      </a:rPr>
                      <m:t>=</m:t>
                    </m:r>
                    <m:sSup>
                      <m:sSupPr>
                        <m:ctrlPr>
                          <a:rPr lang="ru-RU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sSupPr>
                      <m:e>
                        <m:r>
                          <a:rPr lang="ru-RU" b="0" i="1" smtClean="0">
                            <a:solidFill>
                              <a:schemeClr val="tx1"/>
                            </a:solidFill>
                            <a:latin typeface="Cambria Math"/>
                            <a:sym typeface="Symbol"/>
                          </a:rPr>
                          <m:t>36</m:t>
                        </m:r>
                      </m:e>
                      <m:sup>
                        <m:r>
                          <a:rPr lang="ru-RU" b="0" i="1" smtClean="0">
                            <a:solidFill>
                              <a:schemeClr val="tx1"/>
                            </a:solidFill>
                            <a:latin typeface="Cambria Math"/>
                            <a:sym typeface="Symbol"/>
                          </a:rPr>
                          <m:t>0</m:t>
                        </m:r>
                      </m:sup>
                    </m:sSup>
                  </m:oMath>
                </a14:m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Объект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43808" y="1772816"/>
                <a:ext cx="5968173" cy="4314792"/>
              </a:xfrm>
              <a:blipFill rotWithShape="1">
                <a:blip r:embed="rId3"/>
                <a:stretch>
                  <a:fillRect l="-1634" t="-1130" r="-8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83445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7504" y="404664"/>
            <a:ext cx="8976310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1" y="1484784"/>
            <a:ext cx="2167121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бъект 1"/>
          <p:cNvSpPr txBox="1">
            <a:spLocks/>
          </p:cNvSpPr>
          <p:nvPr/>
        </p:nvSpPr>
        <p:spPr>
          <a:xfrm>
            <a:off x="2627784" y="1844824"/>
            <a:ext cx="6300688" cy="36724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Symbol" pitchFamily="18" charset="2"/>
              <a:buNone/>
            </a:pPr>
            <a:r>
              <a:rPr lang="ru-RU" b="1" dirty="0" smtClean="0">
                <a:solidFill>
                  <a:schemeClr val="tx1"/>
                </a:solidFill>
              </a:rPr>
              <a:t>Решение: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sym typeface="Symbol"/>
              </a:rPr>
              <a:t>АСВ – вписанный угол, опирается на дугу АВ, значит АСВ равен половине дуги 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АВ, тогда дуга АВ равна 108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º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. </a:t>
            </a:r>
            <a:r>
              <a:rPr lang="en-US" dirty="0">
                <a:solidFill>
                  <a:schemeClr val="tx1"/>
                </a:solidFill>
                <a:sym typeface="Symbol"/>
              </a:rPr>
              <a:t>BD</a:t>
            </a:r>
            <a:r>
              <a:rPr lang="ru-RU" dirty="0">
                <a:solidFill>
                  <a:schemeClr val="tx1"/>
                </a:solidFill>
                <a:sym typeface="Symbol"/>
              </a:rPr>
              <a:t> – диаметр, значит дуга </a:t>
            </a:r>
            <a:r>
              <a:rPr lang="en-US" dirty="0">
                <a:solidFill>
                  <a:schemeClr val="tx1"/>
                </a:solidFill>
                <a:sym typeface="Symbol"/>
              </a:rPr>
              <a:t>BAD</a:t>
            </a:r>
            <a:r>
              <a:rPr lang="ru-RU" dirty="0">
                <a:solidFill>
                  <a:schemeClr val="tx1"/>
                </a:solidFill>
                <a:sym typeface="Symbol"/>
              </a:rPr>
              <a:t> равна 180</a:t>
            </a:r>
            <a:r>
              <a:rPr lang="en-US" dirty="0">
                <a:solidFill>
                  <a:schemeClr val="tx1"/>
                </a:solidFill>
                <a:sym typeface="Symbol"/>
              </a:rPr>
              <a:t>º</a:t>
            </a:r>
            <a:r>
              <a:rPr lang="ru-RU" dirty="0">
                <a:solidFill>
                  <a:schemeClr val="tx1"/>
                </a:solidFill>
                <a:sym typeface="Symbol"/>
              </a:rPr>
              <a:t>. 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АО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D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 –центральный угол, равен дуге 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AD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 на которую опирается. Дуга 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AD 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равна </a:t>
            </a:r>
            <a:r>
              <a:rPr lang="ru-RU" dirty="0">
                <a:solidFill>
                  <a:schemeClr val="tx1"/>
                </a:solidFill>
                <a:sym typeface="Symbol"/>
              </a:rPr>
              <a:t>180</a:t>
            </a:r>
            <a:r>
              <a:rPr lang="en-US" dirty="0">
                <a:solidFill>
                  <a:schemeClr val="tx1"/>
                </a:solidFill>
                <a:sym typeface="Symbol"/>
              </a:rPr>
              <a:t>º</a:t>
            </a:r>
            <a:r>
              <a:rPr lang="ru-RU" dirty="0">
                <a:solidFill>
                  <a:schemeClr val="tx1"/>
                </a:solidFill>
                <a:sym typeface="Symbol"/>
              </a:rPr>
              <a:t>-108</a:t>
            </a:r>
            <a:r>
              <a:rPr lang="en-US" dirty="0">
                <a:solidFill>
                  <a:schemeClr val="tx1"/>
                </a:solidFill>
                <a:sym typeface="Symbol"/>
              </a:rPr>
              <a:t>º</a:t>
            </a:r>
            <a:r>
              <a:rPr lang="ru-RU" dirty="0">
                <a:solidFill>
                  <a:schemeClr val="tx1"/>
                </a:solidFill>
                <a:sym typeface="Symbol"/>
              </a:rPr>
              <a:t>=72</a:t>
            </a:r>
            <a:r>
              <a:rPr lang="en-US" smtClean="0">
                <a:solidFill>
                  <a:schemeClr val="tx1"/>
                </a:solidFill>
                <a:sym typeface="Symbol"/>
              </a:rPr>
              <a:t>º</a:t>
            </a:r>
            <a:r>
              <a:rPr lang="ru-RU" smtClean="0">
                <a:solidFill>
                  <a:schemeClr val="tx1"/>
                </a:solidFill>
                <a:sym typeface="Symbol"/>
              </a:rPr>
              <a:t>, 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А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OD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= 72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º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.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0">
              <a:buFont typeface="Symbol" pitchFamily="18" charset="2"/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8590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3"/>
          <p:cNvSpPr txBox="1">
            <a:spLocks/>
          </p:cNvSpPr>
          <p:nvPr/>
        </p:nvSpPr>
        <p:spPr>
          <a:xfrm>
            <a:off x="2843808" y="1772816"/>
            <a:ext cx="5968173" cy="4314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Symbol" pitchFamily="18" charset="2"/>
              <a:buNone/>
            </a:pPr>
            <a:r>
              <a:rPr lang="ru-RU" b="1" dirty="0" smtClean="0">
                <a:solidFill>
                  <a:schemeClr val="tx1"/>
                </a:solidFill>
              </a:rPr>
              <a:t>Проще: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sym typeface="Symbol"/>
              </a:rPr>
              <a:t>Треугольник ВОС – равнобедренный (ОВ и ОС - радиусы), тогда 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ВСО=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C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ВО=54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º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. ВОС=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AOD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 – вертикальные углы</a:t>
            </a:r>
          </a:p>
          <a:p>
            <a:pPr marL="0" indent="0">
              <a:buFont typeface="Symbol" pitchFamily="18" charset="2"/>
              <a:buNone/>
            </a:pPr>
            <a:r>
              <a:rPr lang="ru-RU" dirty="0" smtClean="0">
                <a:solidFill>
                  <a:schemeClr val="tx1"/>
                </a:solidFill>
                <a:sym typeface="Symbol"/>
              </a:rPr>
              <a:t>ВОС=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AOD</a:t>
            </a:r>
            <a:r>
              <a:rPr lang="ru-RU" dirty="0">
                <a:solidFill>
                  <a:schemeClr val="tx1"/>
                </a:solidFill>
                <a:sym typeface="Symbol"/>
              </a:rPr>
              <a:t>=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180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º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-54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º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-54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º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=72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º</a:t>
            </a:r>
            <a:r>
              <a:rPr lang="ru-RU" dirty="0" smtClean="0">
                <a:solidFill>
                  <a:schemeClr val="tx1"/>
                </a:solidFill>
                <a:sym typeface="Symbol"/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735" y="1772816"/>
            <a:ext cx="2344007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28368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747" y="116632"/>
            <a:ext cx="8940982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11072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384" y="0"/>
            <a:ext cx="8936856" cy="602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96831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10. Равносторонний треугольник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7544" y="2132856"/>
            <a:ext cx="8352928" cy="4590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80633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7505" y="116633"/>
            <a:ext cx="9036496" cy="1145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296" y="1236753"/>
            <a:ext cx="9099910" cy="5137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99916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027" y="116632"/>
            <a:ext cx="9011469" cy="4487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4622046"/>
            <a:ext cx="9077728" cy="1285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15074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899592" y="1484784"/>
                <a:ext cx="7408333" cy="345069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sz="2800" b="1" dirty="0" smtClean="0">
                    <a:solidFill>
                      <a:schemeClr val="tx1"/>
                    </a:solidFill>
                  </a:rPr>
                  <a:t>Теорема</a:t>
                </a:r>
                <a:r>
                  <a:rPr lang="ru-RU" sz="2800" dirty="0" smtClean="0">
                    <a:solidFill>
                      <a:schemeClr val="tx1"/>
                    </a:solidFill>
                  </a:rPr>
                  <a:t>: Пусть В – число целочисленных точек внутри многоугольника, Г – количество целочисленных точек на его границе, </a:t>
                </a:r>
                <a:r>
                  <a:rPr lang="en-US" sz="2800" dirty="0" smtClean="0">
                    <a:solidFill>
                      <a:schemeClr val="tx1"/>
                    </a:solidFill>
                  </a:rPr>
                  <a:t>S – </a:t>
                </a:r>
                <a:r>
                  <a:rPr lang="ru-RU" sz="2800" dirty="0" smtClean="0">
                    <a:solidFill>
                      <a:schemeClr val="tx1"/>
                    </a:solidFill>
                  </a:rPr>
                  <a:t>его площадь. Тогда </a:t>
                </a:r>
                <a:endParaRPr lang="ru-RU" sz="4000" b="1" i="1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4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      </m:t>
                      </m:r>
                      <m:r>
                        <a:rPr lang="en-US" sz="4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𝑺</m:t>
                      </m:r>
                      <m:r>
                        <a:rPr lang="en-US" sz="4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=В+</m:t>
                      </m:r>
                      <m:f>
                        <m:fPr>
                          <m:ctrlPr>
                            <a:rPr lang="ru-RU" sz="4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4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Г</m:t>
                          </m:r>
                        </m:num>
                        <m:den>
                          <m:r>
                            <a:rPr lang="ru-RU" sz="4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ru-RU" sz="4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ru-RU" sz="4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9592" y="1484784"/>
                <a:ext cx="7408333" cy="3450696"/>
              </a:xfrm>
              <a:blipFill rotWithShape="1">
                <a:blip r:embed="rId2"/>
                <a:stretch>
                  <a:fillRect l="-1728" t="-1590" r="-6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chemeClr val="tx1"/>
                </a:solidFill>
              </a:rPr>
              <a:t>11. Формула </a:t>
            </a:r>
            <a:r>
              <a:rPr lang="ru-RU" b="1" dirty="0" smtClean="0">
                <a:solidFill>
                  <a:schemeClr val="tx1"/>
                </a:solidFill>
              </a:rPr>
              <a:t>Пика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Справочный материал по математике для подготовки к ОГЭ (Задания №16-20)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5576" y="3645024"/>
            <a:ext cx="2479201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923928" y="4274766"/>
                <a:ext cx="3888432" cy="17607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800" b="1" dirty="0" smtClean="0"/>
                  <a:t>Пример:</a:t>
                </a:r>
              </a:p>
              <a:p>
                <a:r>
                  <a:rPr lang="ru-RU" sz="2800" dirty="0" smtClean="0"/>
                  <a:t>В=7, Г=8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𝑆</m:t>
                      </m:r>
                      <m:r>
                        <a:rPr lang="en-US" sz="2800" b="0" i="1" smtClean="0">
                          <a:latin typeface="Cambria Math"/>
                        </a:rPr>
                        <m:t>=7+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800" b="0" i="1" smtClean="0">
                          <a:latin typeface="Cambria Math"/>
                        </a:rPr>
                        <m:t>−1=10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4274766"/>
                <a:ext cx="3888432" cy="1760738"/>
              </a:xfrm>
              <a:prstGeom prst="rect">
                <a:avLst/>
              </a:prstGeom>
              <a:blipFill rotWithShape="1">
                <a:blip r:embed="rId4"/>
                <a:stretch>
                  <a:fillRect l="-3292" t="-311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20273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116632"/>
            <a:ext cx="9060845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3519" y="1916832"/>
            <a:ext cx="9038891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280" y="3463280"/>
            <a:ext cx="8972432" cy="1765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02189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Спасибо за внимание!</a:t>
            </a:r>
            <a:endParaRPr lang="ru-RU" sz="6000" dirty="0"/>
          </a:p>
        </p:txBody>
      </p:sp>
      <p:pic>
        <p:nvPicPr>
          <p:cNvPr id="37892" name="Picture 4" descr="Поставь Лайк ПНГ на Прозрачном Фоне • Скачать PNG Поставь Лай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5776" y="1268760"/>
            <a:ext cx="5182716" cy="518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03710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478</TotalTime>
  <Words>542</Words>
  <Application>Microsoft Office PowerPoint</Application>
  <PresentationFormat>Экран (4:3)</PresentationFormat>
  <Paragraphs>64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2" baseType="lpstr">
      <vt:lpstr>Cambria Math</vt:lpstr>
      <vt:lpstr>Candara</vt:lpstr>
      <vt:lpstr>Symbol</vt:lpstr>
      <vt:lpstr>Волна</vt:lpstr>
      <vt:lpstr>Лайфхаки для подготовки к ОГЭ по математике                                    РМО 11.02.2025                                           Бабичева Е.Д.</vt:lpstr>
      <vt:lpstr>Презентация PowerPoint</vt:lpstr>
      <vt:lpstr>1. Коса</vt:lpstr>
      <vt:lpstr>Решение:</vt:lpstr>
      <vt:lpstr>Презентация PowerPoint</vt:lpstr>
      <vt:lpstr>2. Клюв</vt:lpstr>
      <vt:lpstr>Решение:</vt:lpstr>
      <vt:lpstr>Презентация PowerPoint</vt:lpstr>
      <vt:lpstr>3. Воздушный змей</vt:lpstr>
      <vt:lpstr>Решение:</vt:lpstr>
      <vt:lpstr>Презентация PowerPoint</vt:lpstr>
      <vt:lpstr>4. Корень уходи (окружности)</vt:lpstr>
      <vt:lpstr>Корень приходи (окружности)</vt:lpstr>
      <vt:lpstr>Презентация PowerPoint</vt:lpstr>
      <vt:lpstr>5. Корень уходи (квадрат)</vt:lpstr>
      <vt:lpstr>Корень приходи (квадрат)</vt:lpstr>
      <vt:lpstr>Презентация PowerPoint</vt:lpstr>
      <vt:lpstr>6. Утюг</vt:lpstr>
      <vt:lpstr>Решение:</vt:lpstr>
      <vt:lpstr>Презентация PowerPoint</vt:lpstr>
      <vt:lpstr>7. Клык</vt:lpstr>
      <vt:lpstr>Решение:</vt:lpstr>
      <vt:lpstr>Презентация PowerPoint</vt:lpstr>
      <vt:lpstr>8. Паутина</vt:lpstr>
      <vt:lpstr>Решение:</vt:lpstr>
      <vt:lpstr>Презентация PowerPoint</vt:lpstr>
      <vt:lpstr>9. Песочные часы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10. Равносторонний треугольник</vt:lpstr>
      <vt:lpstr>Презентация PowerPoint</vt:lpstr>
      <vt:lpstr>Презентация PowerPoint</vt:lpstr>
      <vt:lpstr>11. Формула Пика</vt:lpstr>
      <vt:lpstr>Презентация PowerPoint</vt:lpstr>
      <vt:lpstr>Спасибо за внимание!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Лайфхаки для подготовки к ОГЭ по математике</dc:title>
  <dc:creator>ДНС Юзер</dc:creator>
  <cp:lastModifiedBy>Ant_Losev</cp:lastModifiedBy>
  <cp:revision>36</cp:revision>
  <dcterms:created xsi:type="dcterms:W3CDTF">2023-04-01T14:55:27Z</dcterms:created>
  <dcterms:modified xsi:type="dcterms:W3CDTF">2025-12-22T21:38:36Z</dcterms:modified>
</cp:coreProperties>
</file>