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8" r:id="rId6"/>
    <p:sldId id="260" r:id="rId7"/>
    <p:sldId id="269" r:id="rId8"/>
    <p:sldId id="261" r:id="rId9"/>
    <p:sldId id="263" r:id="rId10"/>
    <p:sldId id="266" r:id="rId11"/>
    <p:sldId id="267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7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457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dn-app.sberdevices.ru/misc/0.0.0/assets/gigachat-web/4800df65_f86d14e9ca939d5dcee17c79950bd1c57cedf23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0240" y="462915"/>
            <a:ext cx="8613321" cy="418827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80160" y="1388745"/>
            <a:ext cx="5212080" cy="16973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000" b="1" dirty="0">
                <a:solidFill>
                  <a:srgbClr val="000000"/>
                </a:solidFill>
              </a:rPr>
              <a:t>Профориентационная деятельность на уроках географии и внеурочных занятиях</a:t>
            </a:r>
            <a:endParaRPr lang="en-US" sz="3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240" y="2350077"/>
            <a:ext cx="2481226" cy="2481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5760" y="30861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Цели и задачи профориентации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65760" y="1028700"/>
            <a:ext cx="3931920" cy="20802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Формирование профессиональных интересов у </a:t>
            </a:r>
            <a:r>
              <a:rPr lang="ru-RU" sz="1500" dirty="0" smtClean="0">
                <a:solidFill>
                  <a:srgbClr val="000000"/>
                </a:solidFill>
              </a:rPr>
              <a:t>об</a:t>
            </a:r>
            <a:r>
              <a:rPr lang="en-US" sz="1500" dirty="0" err="1" smtClean="0">
                <a:solidFill>
                  <a:srgbClr val="000000"/>
                </a:solidFill>
              </a:rPr>
              <a:t>уча</a:t>
            </a:r>
            <a:r>
              <a:rPr lang="ru-RU" sz="1500" dirty="0" smtClean="0">
                <a:solidFill>
                  <a:srgbClr val="000000"/>
                </a:solidFill>
              </a:rPr>
              <a:t>ю</a:t>
            </a:r>
            <a:r>
              <a:rPr lang="en-US" sz="1500" dirty="0" err="1" smtClean="0">
                <a:solidFill>
                  <a:srgbClr val="000000"/>
                </a:solidFill>
              </a:rPr>
              <a:t>щихся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через изучение географии и внеурочную деятельность.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Развитие навыков и компетенций, необходимых для будущей профессии.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Подготовка к осознанному выбору профессии на основе полученных знаний и опыта.</a:t>
            </a:r>
            <a:endParaRPr lang="en-US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6163" y="94825"/>
            <a:ext cx="2784969" cy="20887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2457" y="2350345"/>
            <a:ext cx="3489396" cy="26170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12080" y="200236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географии в профориентации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800600" y="991025"/>
            <a:ext cx="3931920" cy="21088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География способствует развитию пространственного мышления и пониманию природных процессов, что важно для выбора профессий, связанных с экологией, туризмом и природопользованием. Предмет помогает формировать навыки анализа и интерпретации географической информации, необходимые в профессиональной деятельности.</a:t>
            </a:r>
            <a:endParaRPr lang="en-US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74506"/>
            <a:ext cx="3379893" cy="25296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2682240"/>
            <a:ext cx="1781267" cy="23799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918" y="2792037"/>
            <a:ext cx="2743631" cy="15454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494" y="175319"/>
            <a:ext cx="4310743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39" y="514350"/>
            <a:ext cx="3874348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200" b="1" dirty="0" smtClean="0">
                <a:solidFill>
                  <a:srgbClr val="000000"/>
                </a:solidFill>
              </a:rPr>
              <a:t>Объединение дополнительного образования</a:t>
            </a:r>
            <a:r>
              <a:rPr lang="en-US" sz="2200" b="1" dirty="0">
                <a:solidFill>
                  <a:srgbClr val="000000"/>
                </a:solidFill>
              </a:rPr>
              <a:t> </a:t>
            </a:r>
            <a:r>
              <a:rPr lang="en-US" sz="2200" b="1" dirty="0" smtClean="0">
                <a:solidFill>
                  <a:srgbClr val="000000"/>
                </a:solidFill>
              </a:rPr>
              <a:t>«</a:t>
            </a:r>
            <a:r>
              <a:rPr lang="ru-RU" sz="2200" b="1" dirty="0" smtClean="0">
                <a:solidFill>
                  <a:srgbClr val="000000"/>
                </a:solidFill>
              </a:rPr>
              <a:t>Друзья Леса</a:t>
            </a:r>
            <a:r>
              <a:rPr lang="en-US" sz="2200" b="1" dirty="0" smtClean="0">
                <a:solidFill>
                  <a:srgbClr val="000000"/>
                </a:solidFill>
              </a:rPr>
              <a:t>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82328" y="1585172"/>
            <a:ext cx="274320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Изучение видов деревьев и растений помогает развивать ботанические знания.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Экологические экскурсии способствуют пониманию экосистем.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Практические занятия по охране леса формируют экологическую ответственность.</a:t>
            </a:r>
            <a:endParaRPr lang="en-US" sz="15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983" y="-40494"/>
            <a:ext cx="3484809" cy="26081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063" y="2485812"/>
            <a:ext cx="1993265" cy="26576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656" y="2485812"/>
            <a:ext cx="1993266" cy="26576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0232" y="1396459"/>
            <a:ext cx="3863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 smtClean="0"/>
              <a:t>Бакалавриат</a:t>
            </a:r>
            <a:r>
              <a:rPr lang="ru-RU" sz="1600" dirty="0" smtClean="0"/>
              <a:t>: специальность  «Экология и природопользование» (направление «Экология и природопользование») 2024 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Магистратура: специальность Менеджмент (направление «Моделирование и прогнозирование процессов в экологии и экономике») 2024-2026 г.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2" y="0"/>
            <a:ext cx="1879365" cy="33410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4044" y="49925"/>
            <a:ext cx="1858995" cy="32911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70020" y="639308"/>
            <a:ext cx="4378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Российский университет дружбы народов им. </a:t>
            </a:r>
            <a:r>
              <a:rPr lang="ru-RU" dirty="0" err="1"/>
              <a:t>Патриса</a:t>
            </a:r>
            <a:r>
              <a:rPr lang="ru-RU" dirty="0"/>
              <a:t> Лумумбы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09209" y="3801895"/>
            <a:ext cx="3457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Работа: </a:t>
            </a:r>
          </a:p>
          <a:p>
            <a:r>
              <a:rPr lang="ru-RU" sz="1600" dirty="0" smtClean="0"/>
              <a:t>Х5 </a:t>
            </a:r>
            <a:r>
              <a:rPr lang="ru-RU" sz="1600" dirty="0" err="1"/>
              <a:t>Retail</a:t>
            </a:r>
            <a:r>
              <a:rPr lang="ru-RU" sz="1600" dirty="0"/>
              <a:t> </a:t>
            </a:r>
            <a:r>
              <a:rPr lang="ru-RU" sz="1600" dirty="0" err="1"/>
              <a:t>Group</a:t>
            </a:r>
            <a:r>
              <a:rPr lang="ru-RU" sz="1600" dirty="0"/>
              <a:t>, инженер по экологии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22" y="2882507"/>
            <a:ext cx="2024363" cy="22241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146" y="2780907"/>
            <a:ext cx="1304624" cy="23257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7630" y="3081867"/>
            <a:ext cx="1518625" cy="202483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244713" y="49925"/>
            <a:ext cx="4378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Смирнова Александра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793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24213" y="278927"/>
            <a:ext cx="4138507" cy="1135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200" b="1" dirty="0" smtClean="0">
                <a:solidFill>
                  <a:srgbClr val="000000"/>
                </a:solidFill>
              </a:rPr>
              <a:t>Объединение дополнительного образования</a:t>
            </a:r>
            <a:r>
              <a:rPr lang="en-US" sz="2200" b="1" dirty="0">
                <a:solidFill>
                  <a:srgbClr val="000000"/>
                </a:solidFill>
              </a:rPr>
              <a:t> «Юный турист-спасатель»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165855" y="1193800"/>
            <a:ext cx="2756747" cy="185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Навыки ориентирования на местности: изучение карт, компаса, GPS-навигации.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Основы первой помощи: обучение оказанию первой помощи в экстренных ситуациях.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>
                <a:solidFill>
                  <a:srgbClr val="000000"/>
                </a:solidFill>
              </a:rPr>
              <a:t>Организация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 smtClean="0">
                <a:solidFill>
                  <a:srgbClr val="000000"/>
                </a:solidFill>
              </a:rPr>
              <a:t>походов</a:t>
            </a:r>
            <a:r>
              <a:rPr lang="en-US" sz="1500" dirty="0" smtClean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0000"/>
                </a:solidFill>
              </a:rPr>
              <a:t>планирование маршрутов, подготовка снаряжения, обеспечение безопасности.</a:t>
            </a:r>
            <a:endParaRPr lang="en-US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" y="91864"/>
            <a:ext cx="4720300" cy="26588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73" y="2750721"/>
            <a:ext cx="3439185" cy="22918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693" y="1973118"/>
            <a:ext cx="2297327" cy="3069498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5307" y="4082434"/>
            <a:ext cx="2272034" cy="100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096" y="28351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 smtClean="0"/>
              <a:t>Менеджмент международного и внутреннего туризма. </a:t>
            </a:r>
          </a:p>
          <a:p>
            <a:r>
              <a:rPr lang="ru-RU" dirty="0" smtClean="0"/>
              <a:t>Проводила </a:t>
            </a:r>
            <a:r>
              <a:rPr lang="ru-RU" dirty="0"/>
              <a:t>экскурсию по главной улице Нижнего Новгорода Большая Покровская. Рассказала про историю создания Нижегородского Академического театра кукол, и про «Кошелек» Нижегородской области Государственный </a:t>
            </a:r>
            <a:r>
              <a:rPr lang="ru-RU" dirty="0" smtClean="0"/>
              <a:t>банк.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0454" y="163763"/>
            <a:ext cx="4378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Холина София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348" y="163763"/>
            <a:ext cx="3783254" cy="23967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084" y="2700331"/>
            <a:ext cx="3815861" cy="2271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081" y="163763"/>
            <a:ext cx="2045547" cy="27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2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576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профориентации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65760" y="771525"/>
            <a:ext cx="3931920" cy="1070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000000"/>
                </a:solidFill>
              </a:rPr>
              <a:t>Консультации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и беседы помогают определиться с выбором профессии.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Практические занятия и экскурсии формируют профессиональные навыки.</a:t>
            </a:r>
            <a:endParaRPr lang="en-US" sz="1500" dirty="0"/>
          </a:p>
        </p:txBody>
      </p:sp>
      <p:sp>
        <p:nvSpPr>
          <p:cNvPr id="5" name="Text 0"/>
          <p:cNvSpPr/>
          <p:nvPr/>
        </p:nvSpPr>
        <p:spPr>
          <a:xfrm>
            <a:off x="365760" y="1993689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Формы профориентационной работы</a:t>
            </a:r>
            <a:endParaRPr lang="en-US" sz="2200" dirty="0"/>
          </a:p>
        </p:txBody>
      </p:sp>
      <p:sp>
        <p:nvSpPr>
          <p:cNvPr id="6" name="Text 1"/>
          <p:cNvSpPr/>
          <p:nvPr/>
        </p:nvSpPr>
        <p:spPr>
          <a:xfrm>
            <a:off x="365760" y="2710816"/>
            <a:ext cx="3931920" cy="185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000000"/>
                </a:solidFill>
              </a:rPr>
              <a:t>Внеклассные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мероприятия и конкурсы: повышают мотивацию и интерес к профессии.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Участие в конференциях и семинарах: </a:t>
            </a:r>
            <a:r>
              <a:rPr lang="en-US" sz="1500" dirty="0" err="1" smtClean="0">
                <a:solidFill>
                  <a:srgbClr val="000000"/>
                </a:solidFill>
              </a:rPr>
              <a:t>расширение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кругозора и профессиональных знаний.</a:t>
            </a:r>
            <a:endParaRPr lang="en-US" sz="15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746" y="99060"/>
            <a:ext cx="3362960" cy="25222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614" y="2710816"/>
            <a:ext cx="3212638" cy="24044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69333" y="85090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профессиональных навыков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599093" y="311362"/>
            <a:ext cx="3931920" cy="185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 smtClean="0">
                <a:solidFill>
                  <a:srgbClr val="000000"/>
                </a:solidFill>
              </a:rPr>
              <a:t>Приобретение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опыта работы в команде через совместные проекты и мероприятия.</a:t>
            </a:r>
            <a:endParaRPr lang="en-US" sz="1500" dirty="0"/>
          </a:p>
        </p:txBody>
      </p:sp>
      <p:sp>
        <p:nvSpPr>
          <p:cNvPr id="5" name="Text 0"/>
          <p:cNvSpPr/>
          <p:nvPr/>
        </p:nvSpPr>
        <p:spPr>
          <a:xfrm>
            <a:off x="4821162" y="1449917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профориентации</a:t>
            </a:r>
            <a:endParaRPr lang="en-US" sz="2200" dirty="0"/>
          </a:p>
        </p:txBody>
      </p:sp>
      <p:sp>
        <p:nvSpPr>
          <p:cNvPr id="6" name="Text 1"/>
          <p:cNvSpPr/>
          <p:nvPr/>
        </p:nvSpPr>
        <p:spPr>
          <a:xfrm>
            <a:off x="4714240" y="2441121"/>
            <a:ext cx="3931920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Внедрение цифровых технологий для повышения эффективности профориентации.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Расширение форм работы: экскурсии, мастер-классы, стажировки.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Повышение квалификации педагогов через тренинги и семинары.</a:t>
            </a:r>
            <a:endParaRPr lang="en-US" sz="15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60" y="689187"/>
            <a:ext cx="2570480" cy="19278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342" y="2783560"/>
            <a:ext cx="3840911" cy="21635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834640" y="308610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Выводы и рекомендации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834640" y="771525"/>
            <a:ext cx="3931920" cy="26231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Профориентация является неотъемлемой частью образовательного процесса, способствующей осознанному выбору профессии.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Интеграция профориентации в </a:t>
            </a:r>
            <a:r>
              <a:rPr lang="ru-RU" sz="1500" smtClean="0">
                <a:solidFill>
                  <a:srgbClr val="000000"/>
                </a:solidFill>
              </a:rPr>
              <a:t>программу дополнительного </a:t>
            </a:r>
            <a:r>
              <a:rPr lang="ru-RU" sz="1500" dirty="0" smtClean="0">
                <a:solidFill>
                  <a:srgbClr val="000000"/>
                </a:solidFill>
              </a:rPr>
              <a:t>образования </a:t>
            </a:r>
            <a:r>
              <a:rPr lang="en-US" sz="1500" dirty="0" err="1" smtClean="0">
                <a:solidFill>
                  <a:srgbClr val="000000"/>
                </a:solidFill>
              </a:rPr>
              <a:t>повышает</a:t>
            </a:r>
            <a:r>
              <a:rPr lang="en-US" sz="1500" dirty="0" smtClean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эффективность подготовки учащихся к профессиональной деятельности.</a:t>
            </a:r>
            <a:endParaRPr lang="en-US" sz="1500" dirty="0"/>
          </a:p>
          <a:p>
            <a:pPr marL="177800" indent="-177800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Учитель играет ключевую роль в формировании профессиональных интересов и навыков учащихся.</a:t>
            </a:r>
            <a:endParaRPr lang="en-US" sz="1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89723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25bbf568-0040-40f3-8353-c9e6635215be/019ab5bf-efe5-7685-b894-52913dc8b25b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3067" y="1799590"/>
            <a:ext cx="2139043" cy="23186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24480" y="606637"/>
            <a:ext cx="3931920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000" b="1" dirty="0">
                <a:solidFill>
                  <a:srgbClr val="000000"/>
                </a:solidFill>
              </a:rPr>
              <a:t>Спасибо за внимание!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196</Words>
  <Application>Microsoft Office PowerPoint</Application>
  <PresentationFormat>Экран (16:9)</PresentationFormat>
  <Paragraphs>50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Ant_Losev</cp:lastModifiedBy>
  <cp:revision>14</cp:revision>
  <dcterms:created xsi:type="dcterms:W3CDTF">2025-11-24T17:27:05Z</dcterms:created>
  <dcterms:modified xsi:type="dcterms:W3CDTF">2025-12-22T21:29:45Z</dcterms:modified>
</cp:coreProperties>
</file>