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IBM Plex Sans" panose="020B0604020202020204" charset="0"/>
      <p:regular r:id="rId13"/>
    </p:embeddedFont>
    <p:embeddedFont>
      <p:font typeface="Outfit Medium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407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-7-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-7-5.svg"/><Relationship Id="rId5" Type="http://schemas.openxmlformats.org/officeDocument/2006/relationships/image" Target="../media/image-7-3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-9-8.svg"/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-9-6.svg"/><Relationship Id="rId5" Type="http://schemas.openxmlformats.org/officeDocument/2006/relationships/image" Target="../media/image-9-4.svg"/><Relationship Id="rId4" Type="http://schemas.openxmlformats.org/officeDocument/2006/relationships/image" Target="../media/image-9-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94968" y="884904"/>
            <a:ext cx="8849032" cy="3215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i="1" u="sng" dirty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География и </a:t>
            </a:r>
            <a:r>
              <a:rPr lang="en-US" sz="4450" b="1" i="1" u="sng" dirty="0" err="1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Профориентация</a:t>
            </a:r>
            <a:r>
              <a:rPr lang="en-US" sz="4450" b="1" i="1" u="sng" dirty="0" smtClean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:</a:t>
            </a:r>
            <a:endParaRPr lang="ru-RU" sz="4450" b="1" i="1" u="sng" dirty="0" smtClean="0">
              <a:solidFill>
                <a:srgbClr val="3F6FF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utfit Medium" pitchFamily="34" charset="0"/>
              <a:ea typeface="Outfit Medium" pitchFamily="34" charset="-122"/>
              <a:cs typeface="Outfit Medium" pitchFamily="34" charset="-120"/>
            </a:endParaRPr>
          </a:p>
          <a:p>
            <a:pPr marL="0" indent="0" algn="l">
              <a:lnSpc>
                <a:spcPts val="5550"/>
              </a:lnSpc>
              <a:buNone/>
            </a:pPr>
            <a:endParaRPr lang="ru-RU" sz="4450" b="1" i="1" u="sng" dirty="0">
              <a:solidFill>
                <a:srgbClr val="3F6FF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utfit Medium" pitchFamily="34" charset="0"/>
              <a:ea typeface="Outfit Medium" pitchFamily="34" charset="-122"/>
              <a:cs typeface="Outfit Medium" pitchFamily="34" charset="-120"/>
            </a:endParaRPr>
          </a:p>
          <a:p>
            <a:pPr marL="0" indent="0" algn="l">
              <a:lnSpc>
                <a:spcPts val="5550"/>
              </a:lnSpc>
              <a:buNone/>
            </a:pPr>
            <a:r>
              <a:rPr lang="en-US" sz="4450" b="1" i="1" u="sng" dirty="0" smtClean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4450" b="1" i="1" u="sng" dirty="0" smtClean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</a:t>
            </a:r>
            <a:r>
              <a:rPr lang="en-US" sz="4450" b="1" i="1" u="sng" dirty="0" err="1" smtClean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уть</a:t>
            </a:r>
            <a:r>
              <a:rPr lang="en-US" sz="4450" b="1" i="1" u="sng" dirty="0" smtClean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4450" b="1" i="1" u="sng" dirty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к </a:t>
            </a:r>
            <a:r>
              <a:rPr lang="ru-RU" sz="4450" b="1" i="1" u="sng" dirty="0" smtClean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у</a:t>
            </a:r>
            <a:r>
              <a:rPr lang="en-US" sz="4450" b="1" i="1" u="sng" dirty="0" err="1" smtClean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спешному</a:t>
            </a:r>
            <a:r>
              <a:rPr lang="en-US" sz="4450" b="1" i="1" u="sng" dirty="0" smtClean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4450" b="1" i="1" u="sng" dirty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б</a:t>
            </a:r>
            <a:r>
              <a:rPr lang="en-US" sz="4450" b="1" i="1" u="sng" dirty="0" err="1" smtClean="0">
                <a:solidFill>
                  <a:srgbClr val="3F6F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удущему</a:t>
            </a:r>
            <a:endParaRPr lang="en-US" sz="445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1"/>
          <p:cNvSpPr/>
          <p:nvPr/>
        </p:nvSpPr>
        <p:spPr>
          <a:xfrm>
            <a:off x="941274" y="7036509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ru-RU" sz="1750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Горячева Н. В</a:t>
            </a:r>
          </a:p>
          <a:p>
            <a:pPr marL="0" indent="0" algn="r">
              <a:lnSpc>
                <a:spcPts val="2850"/>
              </a:lnSpc>
              <a:buNone/>
            </a:pPr>
            <a:r>
              <a:rPr lang="ru-RU" sz="1750" dirty="0" smtClean="0">
                <a:solidFill>
                  <a:srgbClr val="666666"/>
                </a:solidFill>
                <a:latin typeface="IBM Plex Sans" pitchFamily="34" charset="0"/>
              </a:rPr>
              <a:t>Учитель географии МБОУ «Школа № 7»</a:t>
            </a:r>
          </a:p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6167" y="3338393"/>
            <a:ext cx="11464290" cy="547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400" dirty="0" err="1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Актуальность</a:t>
            </a:r>
            <a:r>
              <a:rPr lang="en-US" sz="34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34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</a:t>
            </a:r>
            <a:r>
              <a:rPr lang="en-US" sz="34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рофориентации</a:t>
            </a:r>
            <a:r>
              <a:rPr lang="en-US" sz="34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34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в </a:t>
            </a:r>
            <a:r>
              <a:rPr lang="ru-RU" sz="34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с</a:t>
            </a:r>
            <a:r>
              <a:rPr lang="en-US" sz="34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овременном</a:t>
            </a:r>
            <a:r>
              <a:rPr lang="en-US" sz="34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34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м</a:t>
            </a:r>
            <a:r>
              <a:rPr lang="en-US" sz="34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ире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766167" y="4213979"/>
            <a:ext cx="4220051" cy="3415546"/>
          </a:xfrm>
          <a:prstGeom prst="roundRect">
            <a:avLst>
              <a:gd name="adj" fmla="val 4283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B5C1E2"/>
            </a:solidFill>
            <a:prstDash val="solid"/>
          </a:ln>
          <a:effectLst>
            <a:outerShdw dist="2032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735687" y="4213979"/>
            <a:ext cx="121920" cy="3415546"/>
          </a:xfrm>
          <a:prstGeom prst="roundRect">
            <a:avLst>
              <a:gd name="adj" fmla="val 161606"/>
            </a:avLst>
          </a:prstGeom>
          <a:solidFill>
            <a:srgbClr val="A2B9F9"/>
          </a:solidFill>
          <a:ln/>
        </p:spPr>
      </p:sp>
      <p:sp>
        <p:nvSpPr>
          <p:cNvPr id="6" name="Text 3"/>
          <p:cNvSpPr/>
          <p:nvPr/>
        </p:nvSpPr>
        <p:spPr>
          <a:xfrm>
            <a:off x="1106924" y="4463296"/>
            <a:ext cx="3629978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 err="1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Быстрые</a:t>
            </a: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и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зменения</a:t>
            </a:r>
            <a:r>
              <a:rPr lang="en-US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2150" dirty="0" err="1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на</a:t>
            </a: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ынке</a:t>
            </a:r>
            <a:r>
              <a:rPr lang="en-US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т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руда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106924" y="5278517"/>
            <a:ext cx="3629978" cy="21016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Технологический прогресс и глобализация меняют профессии быстрее, чем когда-либо. Школьникам нужны навыки адаптации и понимание будущих трендов.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5205055" y="4213979"/>
            <a:ext cx="4220170" cy="3415546"/>
          </a:xfrm>
          <a:prstGeom prst="roundRect">
            <a:avLst>
              <a:gd name="adj" fmla="val 4283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B5C1E2"/>
            </a:solidFill>
            <a:prstDash val="solid"/>
          </a:ln>
          <a:effectLst>
            <a:outerShdw dist="2032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174575" y="4213979"/>
            <a:ext cx="121920" cy="3415546"/>
          </a:xfrm>
          <a:prstGeom prst="roundRect">
            <a:avLst>
              <a:gd name="adj" fmla="val 161606"/>
            </a:avLst>
          </a:prstGeom>
          <a:solidFill>
            <a:srgbClr val="A2B9F9"/>
          </a:solidFill>
          <a:ln/>
        </p:spPr>
      </p:sp>
      <p:sp>
        <p:nvSpPr>
          <p:cNvPr id="10" name="Text 7"/>
          <p:cNvSpPr/>
          <p:nvPr/>
        </p:nvSpPr>
        <p:spPr>
          <a:xfrm>
            <a:off x="5545812" y="4463296"/>
            <a:ext cx="3630097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 err="1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Растущие</a:t>
            </a: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т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ребования</a:t>
            </a:r>
            <a:r>
              <a:rPr lang="en-US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к </a:t>
            </a:r>
            <a:r>
              <a:rPr lang="ru-RU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н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авыкам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5545812" y="5278517"/>
            <a:ext cx="3630097" cy="1751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Современный работодатель ищет не только знания, но и гибкие навыки: критическое мышление, креативность, коммуникацию и решение проблем.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9644063" y="4213979"/>
            <a:ext cx="4220170" cy="3415546"/>
          </a:xfrm>
          <a:prstGeom prst="roundRect">
            <a:avLst>
              <a:gd name="adj" fmla="val 4283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B5C1E2"/>
            </a:solidFill>
            <a:prstDash val="solid"/>
          </a:ln>
          <a:effectLst>
            <a:outerShdw dist="2032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9613583" y="4213979"/>
            <a:ext cx="121920" cy="3415546"/>
          </a:xfrm>
          <a:prstGeom prst="roundRect">
            <a:avLst>
              <a:gd name="adj" fmla="val 161606"/>
            </a:avLst>
          </a:prstGeom>
          <a:solidFill>
            <a:srgbClr val="A2B9F9"/>
          </a:solidFill>
          <a:ln/>
        </p:spPr>
      </p:sp>
      <p:sp>
        <p:nvSpPr>
          <p:cNvPr id="14" name="Text 11"/>
          <p:cNvSpPr/>
          <p:nvPr/>
        </p:nvSpPr>
        <p:spPr>
          <a:xfrm>
            <a:off x="9984819" y="4463296"/>
            <a:ext cx="3630097" cy="68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 err="1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Осознанный</a:t>
            </a: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в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ыбор</a:t>
            </a:r>
            <a:r>
              <a:rPr lang="en-US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— </a:t>
            </a:r>
            <a:r>
              <a:rPr lang="ru-RU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з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алог</a:t>
            </a:r>
            <a:r>
              <a:rPr lang="en-US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у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спеха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9984819" y="5278517"/>
            <a:ext cx="3630097" cy="1751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Правильный выбор профессии в школе значительно повышает мотивацию к обучению и обеспечивает успешное развитие личности в будущем.</a:t>
            </a:r>
            <a:endParaRPr lang="en-US" sz="17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8194" y="172368"/>
            <a:ext cx="12905459" cy="30018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3573"/>
            <a:ext cx="854344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5400" b="1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География </a:t>
            </a:r>
            <a:r>
              <a:rPr lang="en-US" sz="5400" b="1" dirty="0" err="1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как</a:t>
            </a:r>
            <a:r>
              <a:rPr lang="en-US" sz="5400" b="1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5400" b="1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м</a:t>
            </a:r>
            <a:r>
              <a:rPr lang="en-US" sz="5400" b="1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ост</a:t>
            </a:r>
            <a:r>
              <a:rPr lang="en-US" sz="5400" b="1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5400" b="1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к </a:t>
            </a:r>
            <a:r>
              <a:rPr lang="ru-RU" sz="5400" b="1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м</a:t>
            </a:r>
            <a:r>
              <a:rPr lang="en-US" sz="5400" b="1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иру</a:t>
            </a:r>
            <a:r>
              <a:rPr lang="en-US" sz="5400" b="1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5400" b="1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</a:t>
            </a:r>
            <a:r>
              <a:rPr lang="en-US" sz="5400" b="1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рофессий</a:t>
            </a:r>
            <a:endParaRPr lang="en-US" sz="5400" b="1" dirty="0"/>
          </a:p>
        </p:txBody>
      </p:sp>
      <p:sp>
        <p:nvSpPr>
          <p:cNvPr id="3" name="Text 1"/>
          <p:cNvSpPr/>
          <p:nvPr/>
        </p:nvSpPr>
        <p:spPr>
          <a:xfrm>
            <a:off x="793790" y="2074783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География – это не просто предмет, это окно в мир! </a:t>
            </a:r>
            <a:endParaRPr lang="ru-RU" sz="1750" dirty="0" smtClean="0">
              <a:solidFill>
                <a:srgbClr val="666666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Она</a:t>
            </a:r>
            <a:r>
              <a:rPr lang="en-US" sz="1750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охватывает природу, население и хозяйство Земли, открывая перед учащимися бесчисленное </a:t>
            </a:r>
            <a:r>
              <a:rPr lang="en-US" sz="1750" dirty="0" err="1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множество</a:t>
            </a: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750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профессий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367564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Понимание природных ресурсов и их использования.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809762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Изучение культур и экономик разных стран.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251960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Анализ социальных и экологических проблем.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694158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Развитие пространственного мышления и картографических навыков.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718779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Всё это помогает школьникам осознать многообразие профессиональных путей и найти свою нишу в глобальном сообществе.</a:t>
            </a:r>
            <a:endParaRPr lang="en-US" sz="17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9096" y="2125861"/>
            <a:ext cx="4885015" cy="48850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20111" y="150064"/>
            <a:ext cx="8174474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Профессии, </a:t>
            </a:r>
            <a:r>
              <a:rPr lang="ru-RU" sz="355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с</a:t>
            </a:r>
            <a:r>
              <a:rPr lang="en-US" sz="355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вязанные</a:t>
            </a:r>
            <a:r>
              <a:rPr lang="en-US" sz="355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355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с Географией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2725802" y="102581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Геолог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23376" y="2065734"/>
            <a:ext cx="552914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Исследование земной коры, поиск полезных ископаемых.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8562374" y="10648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Эколог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6960333" y="2254178"/>
            <a:ext cx="55292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Охрана окружающей среды, устойчивое развитие.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2725801" y="390715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Градостроитель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621698" y="4648497"/>
            <a:ext cx="55291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Планирование и развитие городских территорий.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8633245" y="39262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Аналитик данных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6793181" y="4655797"/>
            <a:ext cx="55292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Геоинформационные системы (ГИС), анализ пространственных данных.</a:t>
            </a:r>
            <a:endParaRPr lang="en-US" sz="1750" dirty="0"/>
          </a:p>
        </p:txBody>
      </p:sp>
      <p:sp>
        <p:nvSpPr>
          <p:cNvPr id="16" name="Text 9"/>
          <p:cNvSpPr/>
          <p:nvPr/>
        </p:nvSpPr>
        <p:spPr>
          <a:xfrm>
            <a:off x="2802493" y="58449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Логист</a:t>
            </a:r>
            <a:endParaRPr lang="en-US" sz="2200" dirty="0"/>
          </a:p>
        </p:txBody>
      </p:sp>
      <p:sp>
        <p:nvSpPr>
          <p:cNvPr id="17" name="Text 10"/>
          <p:cNvSpPr/>
          <p:nvPr/>
        </p:nvSpPr>
        <p:spPr>
          <a:xfrm>
            <a:off x="887170" y="7168018"/>
            <a:ext cx="552914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Оптимизация транспортных потоков и цепей поставок.</a:t>
            </a:r>
            <a:endParaRPr lang="en-US" sz="1750" dirty="0"/>
          </a:p>
        </p:txBody>
      </p:sp>
      <p:sp>
        <p:nvSpPr>
          <p:cNvPr id="19" name="Text 11"/>
          <p:cNvSpPr/>
          <p:nvPr/>
        </p:nvSpPr>
        <p:spPr>
          <a:xfrm>
            <a:off x="8307348" y="588883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Туризмовед</a:t>
            </a:r>
            <a:endParaRPr lang="en-US" sz="2200" dirty="0"/>
          </a:p>
        </p:txBody>
      </p:sp>
      <p:sp>
        <p:nvSpPr>
          <p:cNvPr id="20" name="Text 12"/>
          <p:cNvSpPr/>
          <p:nvPr/>
        </p:nvSpPr>
        <p:spPr>
          <a:xfrm>
            <a:off x="6960332" y="7231891"/>
            <a:ext cx="55292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Разработка туристических маршрутов и управление индустрией гостеприимства.</a:t>
            </a:r>
            <a:endParaRPr lang="en-US" sz="1750" dirty="0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75" y="687355"/>
            <a:ext cx="2440141" cy="136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694" y="2869758"/>
            <a:ext cx="2440141" cy="162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325" y="5599699"/>
            <a:ext cx="2440141" cy="150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2755" y="664602"/>
            <a:ext cx="2414593" cy="150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2755" y="2805089"/>
            <a:ext cx="2420415" cy="16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2755" y="5599699"/>
            <a:ext cx="2414593" cy="1643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82241" y="3409950"/>
            <a:ext cx="10673596" cy="558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Ключевые Задачи Профориентационной Работы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782241" y="4303871"/>
            <a:ext cx="223480" cy="279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Outfit Light" pitchFamily="34" charset="0"/>
                <a:ea typeface="Outfit Light" pitchFamily="34" charset="-122"/>
                <a:cs typeface="Outfit Light" pitchFamily="34" charset="-120"/>
              </a:rPr>
              <a:t>01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82241" y="4653201"/>
            <a:ext cx="4206240" cy="30480"/>
          </a:xfrm>
          <a:prstGeom prst="rect">
            <a:avLst/>
          </a:prstGeom>
          <a:solidFill>
            <a:srgbClr val="A2B9F9"/>
          </a:solidFill>
          <a:ln/>
        </p:spPr>
      </p:sp>
      <p:sp>
        <p:nvSpPr>
          <p:cNvPr id="6" name="Text 3"/>
          <p:cNvSpPr/>
          <p:nvPr/>
        </p:nvSpPr>
        <p:spPr>
          <a:xfrm>
            <a:off x="782241" y="4825841"/>
            <a:ext cx="4206240" cy="698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Ориентация </a:t>
            </a:r>
            <a:r>
              <a:rPr lang="en-US" sz="2150" dirty="0" err="1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на</a:t>
            </a: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в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ыбор</a:t>
            </a:r>
            <a:r>
              <a:rPr lang="en-US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Профессии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782241" y="5658326"/>
            <a:ext cx="4206240" cy="1787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Помощь школьникам в осознанном и обоснованном выборе профессионального пути, соответствующего их способностям и интересам.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5211961" y="4303871"/>
            <a:ext cx="223480" cy="279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Outfit Light" pitchFamily="34" charset="0"/>
                <a:ea typeface="Outfit Light" pitchFamily="34" charset="-122"/>
                <a:cs typeface="Outfit Light" pitchFamily="34" charset="-120"/>
              </a:rPr>
              <a:t>02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5211961" y="4653201"/>
            <a:ext cx="4206359" cy="30480"/>
          </a:xfrm>
          <a:prstGeom prst="rect">
            <a:avLst/>
          </a:prstGeom>
          <a:solidFill>
            <a:srgbClr val="A2B9F9"/>
          </a:solidFill>
          <a:ln/>
        </p:spPr>
      </p:sp>
      <p:sp>
        <p:nvSpPr>
          <p:cNvPr id="10" name="Text 7"/>
          <p:cNvSpPr/>
          <p:nvPr/>
        </p:nvSpPr>
        <p:spPr>
          <a:xfrm>
            <a:off x="5211961" y="4825841"/>
            <a:ext cx="4206359" cy="698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Системный и </a:t>
            </a:r>
            <a:r>
              <a:rPr lang="ru-RU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ц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еленаправленный</a:t>
            </a:r>
            <a:r>
              <a:rPr lang="en-US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одход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5211961" y="5658326"/>
            <a:ext cx="4206359" cy="1787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Профориентационная работа должна строиться систематически, быть интегрированной в учебный процесс и соответствовать образовательным стандартам.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9641800" y="4303871"/>
            <a:ext cx="223480" cy="279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Outfit Light" pitchFamily="34" charset="0"/>
                <a:ea typeface="Outfit Light" pitchFamily="34" charset="-122"/>
                <a:cs typeface="Outfit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9641800" y="4653201"/>
            <a:ext cx="4206240" cy="30480"/>
          </a:xfrm>
          <a:prstGeom prst="rect">
            <a:avLst/>
          </a:prstGeom>
          <a:solidFill>
            <a:srgbClr val="A2B9F9"/>
          </a:solidFill>
          <a:ln/>
        </p:spPr>
      </p:sp>
      <p:sp>
        <p:nvSpPr>
          <p:cNvPr id="14" name="Text 11"/>
          <p:cNvSpPr/>
          <p:nvPr/>
        </p:nvSpPr>
        <p:spPr>
          <a:xfrm>
            <a:off x="9641800" y="4825841"/>
            <a:ext cx="4206240" cy="698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 err="1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Учёт</a:t>
            </a: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и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нноваций</a:t>
            </a:r>
            <a:r>
              <a:rPr lang="en-US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и </a:t>
            </a:r>
            <a:r>
              <a:rPr lang="ru-RU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ынка</a:t>
            </a:r>
            <a:r>
              <a:rPr lang="en-US" sz="2150" dirty="0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15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т</a:t>
            </a:r>
            <a:r>
              <a:rPr lang="en-US" sz="2150" dirty="0" err="1" smtClean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руда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9641800" y="5658326"/>
            <a:ext cx="4206240" cy="1787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Постоянное обновление методов и материалов профориентации с учётом последних инноваций в образовании и актуальных запросов регионального рынка труда.</a:t>
            </a:r>
            <a:endParaRPr lang="en-US" sz="175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7304" y="0"/>
            <a:ext cx="3315217" cy="4423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73" y="10808"/>
            <a:ext cx="4417408" cy="3304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2105" y="10808"/>
            <a:ext cx="4795444" cy="3587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3425" y="576263"/>
            <a:ext cx="6781919" cy="523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 err="1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Роль</a:t>
            </a:r>
            <a:r>
              <a:rPr lang="en-US" sz="33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33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у</a:t>
            </a:r>
            <a:r>
              <a:rPr lang="en-US" sz="33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чителя</a:t>
            </a:r>
            <a:r>
              <a:rPr lang="en-US" sz="33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33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в </a:t>
            </a:r>
            <a:r>
              <a:rPr lang="ru-RU" sz="33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</a:t>
            </a:r>
            <a:r>
              <a:rPr lang="en-US" sz="33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рофориентации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425" y="1650206"/>
            <a:ext cx="6326148" cy="63261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78447" y="1603058"/>
            <a:ext cx="6326148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Учитель – ключевая фигура в процессе профориентации. Его знания и умения напрямую влияют на успех учащихся.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7578447" y="2462213"/>
            <a:ext cx="63261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b="1" dirty="0" err="1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Связь</a:t>
            </a:r>
            <a:r>
              <a:rPr lang="en-US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рофориентационного</a:t>
            </a:r>
            <a:r>
              <a:rPr lang="en-US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атериала</a:t>
            </a:r>
            <a:r>
              <a:rPr lang="en-US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 </a:t>
            </a:r>
            <a:r>
              <a:rPr lang="ru-RU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рограммой</a:t>
            </a:r>
            <a:r>
              <a:rPr lang="en-US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:</a:t>
            </a:r>
            <a:r>
              <a:rPr lang="en-US" sz="1650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7578447" y="3541395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b="1" dirty="0" err="1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Формирование</a:t>
            </a:r>
            <a:r>
              <a:rPr lang="en-US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оложительного</a:t>
            </a:r>
            <a:r>
              <a:rPr lang="en-US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тношения</a:t>
            </a:r>
            <a:r>
              <a:rPr lang="en-US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 </a:t>
            </a:r>
            <a:r>
              <a:rPr lang="ru-RU" sz="1650" b="1" dirty="0" err="1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руду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7706267" y="5395360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b="1" dirty="0" err="1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Владение</a:t>
            </a:r>
            <a:r>
              <a:rPr lang="en-US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овременными</a:t>
            </a:r>
            <a:r>
              <a:rPr lang="en-US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етодами</a:t>
            </a:r>
            <a:r>
              <a:rPr lang="en-US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бучения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7578447" y="4358640"/>
            <a:ext cx="6326148" cy="335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1650" b="1" dirty="0" err="1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Личный</a:t>
            </a:r>
            <a:r>
              <a:rPr lang="en-US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ru-RU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ример</a:t>
            </a:r>
            <a:r>
              <a:rPr lang="en-US" sz="1650" b="1" dirty="0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65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 </a:t>
            </a:r>
            <a:r>
              <a:rPr lang="ru-RU" sz="1650" b="1" dirty="0" err="1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</a:t>
            </a:r>
            <a:r>
              <a:rPr lang="en-US" sz="165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дохновение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261485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2115" y="3190042"/>
            <a:ext cx="10986016" cy="522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250" dirty="0" err="1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Профессиональные</a:t>
            </a:r>
            <a:r>
              <a:rPr lang="en-US" sz="325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325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</a:t>
            </a:r>
            <a:r>
              <a:rPr lang="en-US" sz="325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робы</a:t>
            </a:r>
            <a:r>
              <a:rPr lang="en-US" sz="325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: </a:t>
            </a:r>
            <a:r>
              <a:rPr lang="ru-RU" sz="325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</a:t>
            </a:r>
            <a:r>
              <a:rPr lang="en-US" sz="325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рактика</a:t>
            </a:r>
            <a:r>
              <a:rPr lang="en-US" sz="325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325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и </a:t>
            </a:r>
            <a:r>
              <a:rPr lang="ru-RU" sz="325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о</a:t>
            </a:r>
            <a:r>
              <a:rPr lang="en-US" sz="325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сознанность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732115" y="4026694"/>
            <a:ext cx="13166169" cy="334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Профессиональные пробы – это профиспытания, которые моделируют элементы конкретного вида трудовой деятельности.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732115" y="4596646"/>
            <a:ext cx="4249222" cy="3061454"/>
          </a:xfrm>
          <a:prstGeom prst="roundRect">
            <a:avLst>
              <a:gd name="adj" fmla="val 6150"/>
            </a:avLst>
          </a:prstGeom>
          <a:solidFill>
            <a:srgbClr val="CFDBFC"/>
          </a:solidFill>
          <a:ln w="7620">
            <a:solidFill>
              <a:srgbClr val="B5C1E2"/>
            </a:solidFill>
            <a:prstDash val="solid"/>
          </a:ln>
          <a:effectLst>
            <a:outerShdw dist="1905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948928" y="4813459"/>
            <a:ext cx="627578" cy="627578"/>
          </a:xfrm>
          <a:prstGeom prst="roundRect">
            <a:avLst>
              <a:gd name="adj" fmla="val 14568843"/>
            </a:avLst>
          </a:prstGeom>
          <a:solidFill>
            <a:srgbClr val="A2B9F9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1450" y="4985980"/>
            <a:ext cx="282416" cy="28241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8928" y="5650230"/>
            <a:ext cx="3132058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 err="1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Имитация</a:t>
            </a:r>
            <a:r>
              <a:rPr lang="en-US" sz="2050" dirty="0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050" dirty="0" smtClean="0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д</a:t>
            </a:r>
            <a:r>
              <a:rPr lang="en-US" sz="2050" dirty="0" err="1" smtClean="0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еятельности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948928" y="6102548"/>
            <a:ext cx="3815596" cy="1004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Учащиеся погружаются в реальные задачи профессии, выполняют характерные для неё действия.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190530" y="4596646"/>
            <a:ext cx="4249222" cy="3061454"/>
          </a:xfrm>
          <a:prstGeom prst="roundRect">
            <a:avLst>
              <a:gd name="adj" fmla="val 6150"/>
            </a:avLst>
          </a:prstGeom>
          <a:solidFill>
            <a:srgbClr val="CFDBFC"/>
          </a:solidFill>
          <a:ln w="7620">
            <a:solidFill>
              <a:srgbClr val="B5C1E2"/>
            </a:solidFill>
            <a:prstDash val="solid"/>
          </a:ln>
          <a:effectLst>
            <a:outerShdw dist="1905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5407343" y="4813459"/>
            <a:ext cx="627578" cy="627578"/>
          </a:xfrm>
          <a:prstGeom prst="roundRect">
            <a:avLst>
              <a:gd name="adj" fmla="val 14568843"/>
            </a:avLst>
          </a:prstGeom>
          <a:solidFill>
            <a:srgbClr val="A2B9F9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9864" y="4985980"/>
            <a:ext cx="282416" cy="28241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407343" y="5650230"/>
            <a:ext cx="2614851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 err="1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Осознанный</a:t>
            </a:r>
            <a:r>
              <a:rPr lang="en-US" sz="2050" dirty="0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050" dirty="0" smtClean="0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в</a:t>
            </a:r>
            <a:r>
              <a:rPr lang="en-US" sz="2050" dirty="0" err="1" smtClean="0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ыбор</a:t>
            </a:r>
            <a:endParaRPr lang="en-US" sz="2050" dirty="0"/>
          </a:p>
        </p:txBody>
      </p:sp>
      <p:sp>
        <p:nvSpPr>
          <p:cNvPr id="14" name="Text 9"/>
          <p:cNvSpPr/>
          <p:nvPr/>
        </p:nvSpPr>
        <p:spPr>
          <a:xfrm>
            <a:off x="5407343" y="6102548"/>
            <a:ext cx="3815596" cy="1338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Позволяют школьникам «примерить» профессию на себя, понять её особенности и свои способности к ней.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9648944" y="4596646"/>
            <a:ext cx="4249341" cy="3061454"/>
          </a:xfrm>
          <a:prstGeom prst="roundRect">
            <a:avLst>
              <a:gd name="adj" fmla="val 6150"/>
            </a:avLst>
          </a:prstGeom>
          <a:solidFill>
            <a:srgbClr val="CFDBFC"/>
          </a:solidFill>
          <a:ln w="7620">
            <a:solidFill>
              <a:srgbClr val="B5C1E2"/>
            </a:solidFill>
            <a:prstDash val="solid"/>
          </a:ln>
          <a:effectLst>
            <a:outerShdw dist="1905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9865757" y="4813459"/>
            <a:ext cx="627578" cy="627578"/>
          </a:xfrm>
          <a:prstGeom prst="roundRect">
            <a:avLst>
              <a:gd name="adj" fmla="val 14568843"/>
            </a:avLst>
          </a:prstGeom>
          <a:solidFill>
            <a:srgbClr val="A2B9F9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38278" y="4985980"/>
            <a:ext cx="282416" cy="28241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865757" y="5650230"/>
            <a:ext cx="3139678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 err="1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Завершённый</a:t>
            </a:r>
            <a:r>
              <a:rPr lang="en-US" sz="2050" dirty="0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2050" dirty="0" smtClean="0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</a:t>
            </a:r>
            <a:r>
              <a:rPr lang="en-US" sz="2050" dirty="0" err="1" smtClean="0">
                <a:solidFill>
                  <a:srgbClr val="000000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езультат</a:t>
            </a:r>
            <a:endParaRPr lang="en-US" sz="2050" dirty="0"/>
          </a:p>
        </p:txBody>
      </p:sp>
      <p:sp>
        <p:nvSpPr>
          <p:cNvPr id="19" name="Text 13"/>
          <p:cNvSpPr/>
          <p:nvPr/>
        </p:nvSpPr>
        <p:spPr>
          <a:xfrm>
            <a:off x="9865757" y="6102548"/>
            <a:ext cx="3815715" cy="1004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Каждая проба имеет конкретный результат, который можно оценить и проанализировать.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25504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4018" y="3273504"/>
            <a:ext cx="11098649" cy="5099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 err="1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Исследовательская</a:t>
            </a:r>
            <a:r>
              <a:rPr lang="en-US" sz="32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32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д</a:t>
            </a:r>
            <a:r>
              <a:rPr lang="en-US" sz="32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еятельность</a:t>
            </a:r>
            <a:r>
              <a:rPr lang="en-US" sz="32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: </a:t>
            </a:r>
            <a:r>
              <a:rPr lang="ru-RU" sz="32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</a:t>
            </a:r>
            <a:r>
              <a:rPr lang="en-US" sz="32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азвитие</a:t>
            </a:r>
            <a:r>
              <a:rPr lang="en-US" sz="32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32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т</a:t>
            </a:r>
            <a:r>
              <a:rPr lang="en-US" sz="32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ворчества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20008" y="4318873"/>
            <a:ext cx="12896374" cy="652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«Работа над исследовательскими проектами делает мышление учащихся раскрепощённым, свободным, творческим, а самого обучающегося ставит соучастником воспитательного процесса.»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714018" y="4089440"/>
            <a:ext cx="22860" cy="1111806"/>
          </a:xfrm>
          <a:prstGeom prst="rect">
            <a:avLst/>
          </a:prstGeom>
          <a:solidFill>
            <a:srgbClr val="A2B9F9"/>
          </a:solidFill>
          <a:ln/>
        </p:spPr>
      </p:sp>
      <p:sp>
        <p:nvSpPr>
          <p:cNvPr id="6" name="Text 3"/>
          <p:cNvSpPr/>
          <p:nvPr/>
        </p:nvSpPr>
        <p:spPr>
          <a:xfrm>
            <a:off x="714018" y="5430679"/>
            <a:ext cx="13202364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Через исследовательские проекты школьники не только углубляют свои знания в географии, но и развивают ключевые компетенции: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14018" y="5986582"/>
            <a:ext cx="13202364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 err="1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Критическое</a:t>
            </a:r>
            <a:r>
              <a:rPr lang="en-US" sz="1600" b="1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160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мышление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14018" y="6384369"/>
            <a:ext cx="13202364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Креативность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14018" y="6782157"/>
            <a:ext cx="13202364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Коммуникация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14018" y="7179945"/>
            <a:ext cx="13202364" cy="32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 err="1" smtClean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Самостоятельность</a:t>
            </a:r>
            <a:endParaRPr lang="en-US" sz="1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33212"/>
            <a:ext cx="1184279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 err="1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Примеры</a:t>
            </a:r>
            <a:r>
              <a:rPr lang="en-US" sz="355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355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и</a:t>
            </a:r>
            <a:r>
              <a:rPr lang="en-US" sz="355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сследовательских</a:t>
            </a:r>
            <a:r>
              <a:rPr lang="en-US" sz="355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355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</a:t>
            </a:r>
            <a:r>
              <a:rPr lang="en-US" sz="355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роектов</a:t>
            </a:r>
            <a:r>
              <a:rPr lang="en-US" sz="355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3550" dirty="0" err="1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по</a:t>
            </a:r>
            <a:r>
              <a:rPr lang="en-US" sz="355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355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г</a:t>
            </a:r>
            <a:r>
              <a:rPr lang="en-US" sz="355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еографии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2293977"/>
            <a:ext cx="6407944" cy="2394823"/>
          </a:xfrm>
          <a:prstGeom prst="roundRect">
            <a:avLst>
              <a:gd name="adj" fmla="val 6109"/>
            </a:avLst>
          </a:prstGeom>
          <a:solidFill>
            <a:srgbClr val="FFFFFF">
              <a:alpha val="95000"/>
            </a:srgbClr>
          </a:solidFill>
          <a:ln/>
          <a:effectLst>
            <a:outerShdw dist="2032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93790" y="2263497"/>
            <a:ext cx="6407944" cy="121920"/>
          </a:xfrm>
          <a:prstGeom prst="roundRect">
            <a:avLst>
              <a:gd name="adj" fmla="val 167442"/>
            </a:avLst>
          </a:prstGeom>
          <a:solidFill>
            <a:srgbClr val="A2B9F9"/>
          </a:solidFill>
          <a:ln/>
        </p:spPr>
      </p:sp>
      <p:sp>
        <p:nvSpPr>
          <p:cNvPr id="5" name="Shape 3"/>
          <p:cNvSpPr/>
          <p:nvPr/>
        </p:nvSpPr>
        <p:spPr>
          <a:xfrm>
            <a:off x="3657540" y="1953816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A2B9F9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61614" y="2157889"/>
            <a:ext cx="272177" cy="27217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51084" y="2860953"/>
            <a:ext cx="589335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Потенциал Возобновляемых Источников Энергии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51084" y="3705701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Исследование возможности использования солнечной и ветровой энергии в регионе.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7428548" y="2293977"/>
            <a:ext cx="6408063" cy="2394823"/>
          </a:xfrm>
          <a:prstGeom prst="roundRect">
            <a:avLst>
              <a:gd name="adj" fmla="val 6109"/>
            </a:avLst>
          </a:prstGeom>
          <a:solidFill>
            <a:srgbClr val="FFFFFF">
              <a:alpha val="95000"/>
            </a:srgbClr>
          </a:solidFill>
          <a:ln/>
          <a:effectLst>
            <a:outerShdw dist="2032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428548" y="2263497"/>
            <a:ext cx="6408063" cy="121920"/>
          </a:xfrm>
          <a:prstGeom prst="roundRect">
            <a:avLst>
              <a:gd name="adj" fmla="val 167442"/>
            </a:avLst>
          </a:prstGeom>
          <a:solidFill>
            <a:srgbClr val="A2B9F9"/>
          </a:solidFill>
          <a:ln/>
        </p:spPr>
      </p:sp>
      <p:sp>
        <p:nvSpPr>
          <p:cNvPr id="11" name="Shape 8"/>
          <p:cNvSpPr/>
          <p:nvPr/>
        </p:nvSpPr>
        <p:spPr>
          <a:xfrm>
            <a:off x="10292298" y="1953816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A2B9F9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96371" y="2157889"/>
            <a:ext cx="272177" cy="27217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685842" y="2860953"/>
            <a:ext cx="389001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Проблемы Водных Ресурсов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7685842" y="3351371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Анализ качества воды, проблемы загрязнения и пути их решения.</a:t>
            </a:r>
            <a:endParaRPr lang="en-US" sz="1750" dirty="0"/>
          </a:p>
        </p:txBody>
      </p:sp>
      <p:sp>
        <p:nvSpPr>
          <p:cNvPr id="15" name="Shape 11"/>
          <p:cNvSpPr/>
          <p:nvPr/>
        </p:nvSpPr>
        <p:spPr>
          <a:xfrm>
            <a:off x="793790" y="5255776"/>
            <a:ext cx="6407944" cy="2040493"/>
          </a:xfrm>
          <a:prstGeom prst="roundRect">
            <a:avLst>
              <a:gd name="adj" fmla="val 7170"/>
            </a:avLst>
          </a:prstGeom>
          <a:solidFill>
            <a:srgbClr val="FFFFFF">
              <a:alpha val="95000"/>
            </a:srgbClr>
          </a:solidFill>
          <a:ln/>
          <a:effectLst>
            <a:outerShdw dist="2032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93790" y="5225296"/>
            <a:ext cx="6407944" cy="121920"/>
          </a:xfrm>
          <a:prstGeom prst="roundRect">
            <a:avLst>
              <a:gd name="adj" fmla="val 167442"/>
            </a:avLst>
          </a:prstGeom>
          <a:solidFill>
            <a:srgbClr val="A2B9F9"/>
          </a:solidFill>
          <a:ln/>
        </p:spPr>
      </p:sp>
      <p:sp>
        <p:nvSpPr>
          <p:cNvPr id="17" name="Shape 13"/>
          <p:cNvSpPr/>
          <p:nvPr/>
        </p:nvSpPr>
        <p:spPr>
          <a:xfrm>
            <a:off x="3657540" y="4915614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A2B9F9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1614" y="5119687"/>
            <a:ext cx="272177" cy="27217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51084" y="5822752"/>
            <a:ext cx="51134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Культурное Наследие Моего Региона</a:t>
            </a:r>
            <a:endParaRPr lang="en-US" sz="2200" dirty="0"/>
          </a:p>
        </p:txBody>
      </p:sp>
      <p:sp>
        <p:nvSpPr>
          <p:cNvPr id="20" name="Text 15"/>
          <p:cNvSpPr/>
          <p:nvPr/>
        </p:nvSpPr>
        <p:spPr>
          <a:xfrm>
            <a:off x="1051084" y="6313170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Изучение географии культурных объектов и их туристического потенциала.</a:t>
            </a:r>
            <a:endParaRPr lang="en-US" sz="1750" dirty="0"/>
          </a:p>
        </p:txBody>
      </p:sp>
      <p:sp>
        <p:nvSpPr>
          <p:cNvPr id="21" name="Shape 16"/>
          <p:cNvSpPr/>
          <p:nvPr/>
        </p:nvSpPr>
        <p:spPr>
          <a:xfrm>
            <a:off x="7428548" y="5255776"/>
            <a:ext cx="6408063" cy="2040493"/>
          </a:xfrm>
          <a:prstGeom prst="roundRect">
            <a:avLst>
              <a:gd name="adj" fmla="val 7170"/>
            </a:avLst>
          </a:prstGeom>
          <a:solidFill>
            <a:srgbClr val="FFFFFF">
              <a:alpha val="95000"/>
            </a:srgbClr>
          </a:solidFill>
          <a:ln/>
          <a:effectLst>
            <a:outerShdw dist="20320" dir="2700000" algn="bl" rotWithShape="0">
              <a:srgbClr val="B5C1E2">
                <a:alpha val="10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428548" y="5225296"/>
            <a:ext cx="6408063" cy="121920"/>
          </a:xfrm>
          <a:prstGeom prst="roundRect">
            <a:avLst>
              <a:gd name="adj" fmla="val 167442"/>
            </a:avLst>
          </a:prstGeom>
          <a:solidFill>
            <a:srgbClr val="A2B9F9"/>
          </a:solidFill>
          <a:ln/>
        </p:spPr>
      </p:sp>
      <p:sp>
        <p:nvSpPr>
          <p:cNvPr id="23" name="Shape 18"/>
          <p:cNvSpPr/>
          <p:nvPr/>
        </p:nvSpPr>
        <p:spPr>
          <a:xfrm>
            <a:off x="10292298" y="4915614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A2B9F9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96371" y="5119687"/>
            <a:ext cx="272177" cy="272177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685842" y="5822752"/>
            <a:ext cx="47011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666666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Развитие Инфраструктуры Города</a:t>
            </a:r>
            <a:endParaRPr lang="en-US" sz="2200" dirty="0"/>
          </a:p>
        </p:txBody>
      </p:sp>
      <p:sp>
        <p:nvSpPr>
          <p:cNvPr id="26" name="Text 20"/>
          <p:cNvSpPr/>
          <p:nvPr/>
        </p:nvSpPr>
        <p:spPr>
          <a:xfrm>
            <a:off x="7685842" y="6313170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Проект по улучшению транспортной сети или благоустройству городских территорий.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7090" y="1241584"/>
            <a:ext cx="6252448" cy="543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Будущее Начинается Сегодня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247090" y="2110859"/>
            <a:ext cx="7622619" cy="28121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350"/>
              </a:lnSpc>
              <a:buNone/>
            </a:pPr>
            <a:r>
              <a:rPr lang="en-US" sz="5900" dirty="0" err="1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Вдохновим</a:t>
            </a:r>
            <a:r>
              <a:rPr lang="en-US" sz="59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59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у</a:t>
            </a:r>
            <a:r>
              <a:rPr lang="en-US" sz="59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чеников</a:t>
            </a:r>
            <a:r>
              <a:rPr lang="en-US" sz="59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en-US" sz="5900" dirty="0" err="1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на</a:t>
            </a:r>
            <a:r>
              <a:rPr lang="en-US" sz="59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59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б</a:t>
            </a:r>
            <a:r>
              <a:rPr lang="en-US" sz="59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ольшие</a:t>
            </a:r>
            <a:r>
              <a:rPr lang="en-US" sz="5900" dirty="0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 </a:t>
            </a:r>
            <a:r>
              <a:rPr lang="ru-RU" sz="59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о</a:t>
            </a:r>
            <a:r>
              <a:rPr lang="en-US" sz="5900" dirty="0" err="1" smtClean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ткрытия</a:t>
            </a:r>
            <a:r>
              <a:rPr lang="en-US" sz="5900" dirty="0">
                <a:solidFill>
                  <a:srgbClr val="3F6FF3"/>
                </a:solidFill>
                <a:latin typeface="Outfit Medium" pitchFamily="34" charset="0"/>
                <a:ea typeface="Outfit Medium" pitchFamily="34" charset="-122"/>
                <a:cs typeface="Outfit Medium" pitchFamily="34" charset="-120"/>
              </a:rPr>
              <a:t>!</a:t>
            </a:r>
            <a:endParaRPr lang="en-US" sz="5900" dirty="0"/>
          </a:p>
        </p:txBody>
      </p:sp>
      <p:sp>
        <p:nvSpPr>
          <p:cNvPr id="5" name="Text 2"/>
          <p:cNvSpPr/>
          <p:nvPr/>
        </p:nvSpPr>
        <p:spPr>
          <a:xfrm>
            <a:off x="6247090" y="5248989"/>
            <a:ext cx="7622619" cy="1738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66666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Инвестируя в качественную профориентацию через географию, мы не просто помогаем школьникам выбрать профессию, но и воспитываем граждан, способных принимать осознанные решения и строить устойчивое будущее. Давайте вместе создадим образовательную среду, которая будет вдохновлять на большие открытия!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636</Words>
  <Application>Microsoft Office PowerPoint</Application>
  <PresentationFormat>Произвольный</PresentationFormat>
  <Paragraphs>86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IBM Plex Sans</vt:lpstr>
      <vt:lpstr>Outfit Medium</vt:lpstr>
      <vt:lpstr>Outfit Light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Наталья</dc:creator>
  <cp:lastModifiedBy>Ant_Losev</cp:lastModifiedBy>
  <cp:revision>10</cp:revision>
  <dcterms:created xsi:type="dcterms:W3CDTF">2025-11-24T17:09:35Z</dcterms:created>
  <dcterms:modified xsi:type="dcterms:W3CDTF">2025-12-22T21:29:04Z</dcterms:modified>
</cp:coreProperties>
</file>