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7" r:id="rId5"/>
    <p:sldId id="269" r:id="rId6"/>
    <p:sldId id="268" r:id="rId7"/>
    <p:sldId id="258" r:id="rId8"/>
    <p:sldId id="259" r:id="rId9"/>
    <p:sldId id="261" r:id="rId10"/>
    <p:sldId id="263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84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9E4D5A-1DE0-45CE-8CC6-61595465F4D0}" type="datetimeFigureOut">
              <a:rPr lang="ru-RU" smtClean="0"/>
              <a:t>14.11.2025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4862879-1896-40B5-890C-6AEED11B2E5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2400" cy="2187674"/>
          </a:xfrm>
        </p:spPr>
        <p:txBody>
          <a:bodyPr>
            <a:normAutofit/>
          </a:bodyPr>
          <a:lstStyle/>
          <a:p>
            <a:r>
              <a:rPr lang="ru-RU" b="1" dirty="0" smtClean="0"/>
              <a:t>Влияние речевых нарушений на </a:t>
            </a:r>
            <a:r>
              <a:rPr lang="ru-RU" b="1" dirty="0"/>
              <a:t>социальную адаптацию и обучение</a:t>
            </a:r>
            <a:endParaRPr lang="ru-RU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ru-RU" sz="1400" dirty="0" smtClean="0"/>
          </a:p>
          <a:p>
            <a:pPr algn="r"/>
            <a:endParaRPr lang="ru-RU" sz="1400" dirty="0"/>
          </a:p>
          <a:p>
            <a:pPr algn="r"/>
            <a:endParaRPr lang="ru-RU" sz="1400" dirty="0" smtClean="0"/>
          </a:p>
          <a:p>
            <a:pPr algn="r"/>
            <a:r>
              <a:rPr lang="ru-RU" sz="1400" dirty="0" smtClean="0"/>
              <a:t>Выполнила учитель-логопед</a:t>
            </a:r>
          </a:p>
          <a:p>
            <a:pPr algn="r"/>
            <a:r>
              <a:rPr lang="ru-RU" sz="1400" dirty="0" smtClean="0"/>
              <a:t> Полушкина Т.М.</a:t>
            </a:r>
          </a:p>
          <a:p>
            <a:r>
              <a:rPr lang="ru-RU" sz="1400" dirty="0" smtClean="0"/>
              <a:t>2025г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217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" y="35267"/>
            <a:ext cx="5716369" cy="39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943" y="3269684"/>
            <a:ext cx="6278057" cy="358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96254" y="332656"/>
            <a:ext cx="3031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Социальная </a:t>
            </a:r>
            <a:r>
              <a:rPr lang="ru-RU" dirty="0" smtClean="0"/>
              <a:t>адаптация</a:t>
            </a:r>
            <a:r>
              <a:rPr lang="en-US" dirty="0" smtClean="0"/>
              <a:t> </a:t>
            </a:r>
            <a:r>
              <a:rPr lang="ru-RU" dirty="0" smtClean="0"/>
              <a:t>ребенка начинается в детском саду</a:t>
            </a:r>
          </a:p>
          <a:p>
            <a:pPr algn="ctr"/>
            <a:endParaRPr lang="ru-RU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Адаптация</a:t>
            </a:r>
            <a:r>
              <a:rPr lang="ru-RU" dirty="0"/>
              <a:t> – это приспособление организма к новой </a:t>
            </a:r>
            <a:r>
              <a:rPr lang="ru-RU" dirty="0" smtClean="0"/>
              <a:t>обстановке, </a:t>
            </a:r>
            <a:r>
              <a:rPr lang="ru-RU" dirty="0"/>
              <a:t>взаимодействие с данной средой</a:t>
            </a:r>
            <a:endParaRPr lang="ru-RU" dirty="0" smtClean="0"/>
          </a:p>
          <a:p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1520" y="4941168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Речевые нарушения могут  стать преградой к адаптации ребенка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48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4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Речевая деятельность </a:t>
            </a:r>
            <a:r>
              <a:rPr lang="ru-RU" dirty="0"/>
              <a:t>формируется и функционирует в тесной связи со всеми психическими процессами, протекающими в сенсорной, интеллектуальной, аффективно-волевой сферах.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2060848"/>
            <a:ext cx="72728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Речевые нарушения по-разному влияют на процесс социальной адаптации </a:t>
            </a:r>
            <a:r>
              <a:rPr lang="ru-RU" dirty="0" smtClean="0"/>
              <a:t>дошкольников. </a:t>
            </a:r>
            <a:r>
              <a:rPr lang="ru-RU" u="sng" dirty="0" smtClean="0"/>
              <a:t>Наиболее </a:t>
            </a:r>
            <a:r>
              <a:rPr lang="ru-RU" dirty="0"/>
              <a:t>подвержены риску </a:t>
            </a:r>
            <a:r>
              <a:rPr lang="ru-RU" dirty="0" err="1"/>
              <a:t>дезадаптации</a:t>
            </a:r>
            <a:r>
              <a:rPr lang="ru-RU" dirty="0"/>
              <a:t> дети с моторной алалией, по причине их низкой речевой активности, недоразвития высших психических функций, наличия вторичных нарушений, проявляющихся в нарушениях в эмоционально-волевой сфере. Значительные трудности в процессе социальной адаптации могут испытывать дети с общим недоразвитием речи, сочетающимся с неврологическими и психопатологическими синдромами. </a:t>
            </a:r>
            <a:r>
              <a:rPr lang="ru-RU" u="sng" dirty="0"/>
              <a:t>Наименее</a:t>
            </a:r>
            <a:r>
              <a:rPr lang="ru-RU" dirty="0"/>
              <a:t> подвержены риску </a:t>
            </a:r>
            <a:r>
              <a:rPr lang="ru-RU" dirty="0" err="1"/>
              <a:t>дезадаптации</a:t>
            </a:r>
            <a:r>
              <a:rPr lang="ru-RU" dirty="0"/>
              <a:t> дети с общим недоразвитием речи.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34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84" y="0"/>
            <a:ext cx="9200414" cy="689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14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9269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сложными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речи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может замкнуться в себе или перестать общаться и даже говорить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82" y="3466126"/>
            <a:ext cx="5021118" cy="333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" y="1400582"/>
            <a:ext cx="5004048" cy="313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36096" y="1916832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 последствии приводит к проблеме с освоением образовательных программ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66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74"/>
            <a:ext cx="4391769" cy="39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901" y="2943764"/>
            <a:ext cx="5867024" cy="391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908720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/>
              <a:t>Нарушение речи мешает детям чувствовать себя свободно и комфортно в играх, на занятиях и в повседневной жизни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71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720524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Взрослым необходимо создать условия для нормального развития ребенка, так как именно они играют важную роль в жизни </a:t>
            </a:r>
            <a:r>
              <a:rPr lang="ru-RU" dirty="0" smtClean="0"/>
              <a:t>ребенка.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342" y="1628800"/>
            <a:ext cx="5143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031" y="526419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взрослые мало общаются с ребенком, или имеют плохую речь, на нарушения не обращают внимания, то в последствии возникают проблемы с обучением.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0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980728"/>
            <a:ext cx="770485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Обучение</a:t>
            </a:r>
            <a:endParaRPr lang="ru-RU" dirty="0"/>
          </a:p>
          <a:p>
            <a:pPr lvl="0"/>
            <a:r>
              <a:rPr lang="ru-RU" b="1" dirty="0"/>
              <a:t>Трудности в усвоении учебного материала</a:t>
            </a:r>
            <a:r>
              <a:rPr lang="ru-RU" dirty="0"/>
              <a:t>. Речевой дефект отражается на усвоении материала: </a:t>
            </a:r>
            <a:r>
              <a:rPr lang="ru-RU" dirty="0" err="1" smtClean="0"/>
              <a:t>невладение</a:t>
            </a:r>
            <a:r>
              <a:rPr lang="ru-RU" dirty="0" smtClean="0"/>
              <a:t> </a:t>
            </a:r>
            <a:r>
              <a:rPr lang="ru-RU" dirty="0"/>
              <a:t>лексикой и грамматикой лишает ребёнка возможности свободно формировать собственные </a:t>
            </a:r>
            <a:r>
              <a:rPr lang="ru-RU" dirty="0" smtClean="0"/>
              <a:t>высказывания.</a:t>
            </a:r>
          </a:p>
          <a:p>
            <a:pPr lvl="0"/>
            <a:endParaRPr lang="ru-RU" dirty="0"/>
          </a:p>
          <a:p>
            <a:pPr lvl="0"/>
            <a:r>
              <a:rPr lang="ru-RU" b="1" dirty="0"/>
              <a:t>Затруднения в восприятии высказывания учителя</a:t>
            </a:r>
            <a:r>
              <a:rPr lang="ru-RU" dirty="0"/>
              <a:t>. Ученику трудно ориентироваться на смысл высказывания, поскольку он не обладает достаточным для этого запасом общих знаний и соответствующим набором языковых средств.  </a:t>
            </a:r>
            <a:endParaRPr lang="ru-RU" dirty="0" smtClean="0"/>
          </a:p>
          <a:p>
            <a:pPr lvl="0"/>
            <a:endParaRPr lang="ru-RU" dirty="0"/>
          </a:p>
          <a:p>
            <a:pPr lvl="0"/>
            <a:r>
              <a:rPr lang="ru-RU" b="1" dirty="0"/>
              <a:t>Специфические ошибки чтения и письма</a:t>
            </a:r>
            <a:r>
              <a:rPr lang="ru-RU" dirty="0"/>
              <a:t> (</a:t>
            </a:r>
            <a:r>
              <a:rPr lang="ru-RU" dirty="0" err="1"/>
              <a:t>дисграфия</a:t>
            </a:r>
            <a:r>
              <a:rPr lang="ru-RU" dirty="0"/>
              <a:t>, </a:t>
            </a:r>
            <a:r>
              <a:rPr lang="ru-RU" dirty="0" err="1"/>
              <a:t>дислексия</a:t>
            </a:r>
            <a:r>
              <a:rPr lang="ru-RU" dirty="0"/>
              <a:t>) — если вовремя не оказать логопедическую коррекционную помощь, речевой недостаток может перерасти в стойкий и трудно поддающийся исправлению </a:t>
            </a:r>
            <a:r>
              <a:rPr lang="ru-RU" dirty="0" smtClean="0"/>
              <a:t>дефект.</a:t>
            </a:r>
          </a:p>
          <a:p>
            <a:pPr lvl="0"/>
            <a:endParaRPr lang="ru-RU" dirty="0"/>
          </a:p>
          <a:p>
            <a:r>
              <a:rPr lang="ru-RU" b="1" dirty="0"/>
              <a:t>Педагогам</a:t>
            </a:r>
            <a:r>
              <a:rPr lang="ru-RU" dirty="0"/>
              <a:t> приходится искать средства, облегчающие процесс усвоения материала: использовать указания в устной и письменной форме, поэтапное разъяснение заданий, маркирование заданий в учебниках.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5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7251949" cy="40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105273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Трудности в понимании (осознании) задания приводят к потере интереса к обучению и снижение успеваемости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1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73190"/>
            <a:ext cx="5832648" cy="545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2201" y="1556792"/>
            <a:ext cx="244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Снижение успеваемости ведет к напряженным отношениям с родителями, что еще больше усугубляет отношения к обучению.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02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5" y="1412776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Своевременное решение проблем с речевыми нарушениями у детей облегчит  адаптацию и в последствии обучение в общеобразовательном учреждении.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94089"/>
            <a:ext cx="4765821" cy="268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5037158" cy="336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58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3402" y="3284984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0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754</TotalTime>
  <Words>337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Влияние речевых нарушений на социальную адаптацию и обучение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речевых нарушений на социальную адаптацию и обучение</dc:title>
  <dc:creator>Uchitel</dc:creator>
  <cp:lastModifiedBy>Uchitel</cp:lastModifiedBy>
  <cp:revision>33</cp:revision>
  <dcterms:created xsi:type="dcterms:W3CDTF">2025-11-10T05:18:31Z</dcterms:created>
  <dcterms:modified xsi:type="dcterms:W3CDTF">2025-11-14T08:48:01Z</dcterms:modified>
</cp:coreProperties>
</file>