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11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Титульный слайд">
    <p:bg>
      <p:bgPr>
        <a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Picture 6" descr="ARedtitle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304800" y="4038601"/>
            <a:ext cx="6324600" cy="609600"/>
          </a:xfrm>
        </p:spPr>
        <p:txBody>
          <a:bodyPr/>
          <a:lstStyle>
            <a:lvl1pPr algn="r">
              <a:defRPr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762000" y="4724399"/>
            <a:ext cx="5867399" cy="609600"/>
          </a:xfrm>
        </p:spPr>
        <p:txBody>
          <a:bodyPr/>
          <a:lstStyle>
            <a:lvl1pPr marL="0" indent="0" algn="r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126DBF-CB4E-4500-8CF8-95D7F814A041}" type="datetimeFigureOut">
              <a:rPr lang="ru-RU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1860810-1821-4931-96DD-F4461ED6ADF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126DBF-CB4E-4500-8CF8-95D7F814A041}" type="datetimeFigureOut">
              <a:rPr lang="ru-RU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1860810-1821-4931-96DD-F4461ED6ADF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126DBF-CB4E-4500-8CF8-95D7F814A041}" type="datetimeFigureOut">
              <a:rPr lang="ru-RU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1860810-1821-4931-96DD-F4461ED6ADF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126DBF-CB4E-4500-8CF8-95D7F814A041}" type="datetimeFigureOut">
              <a:rPr lang="ru-RU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1860810-1821-4931-96DD-F4461ED6ADF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126DBF-CB4E-4500-8CF8-95D7F814A041}" type="datetimeFigureOut">
              <a:rPr lang="ru-RU"/>
              <a:t>23.12.2025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1860810-1821-4931-96DD-F4461ED6ADF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126DBF-CB4E-4500-8CF8-95D7F814A041}" type="datetimeFigureOut">
              <a:rPr lang="ru-RU"/>
              <a:t>23.12.2025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1860810-1821-4931-96DD-F4461ED6ADF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126DBF-CB4E-4500-8CF8-95D7F814A041}" type="datetimeFigureOut">
              <a:rPr lang="ru-RU"/>
              <a:t>23.12.2025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1860810-1821-4931-96DD-F4461ED6ADF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126DBF-CB4E-4500-8CF8-95D7F814A041}" type="datetimeFigureOut">
              <a:rPr lang="ru-RU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1860810-1821-4931-96DD-F4461ED6ADF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126DBF-CB4E-4500-8CF8-95D7F814A041}" type="datetimeFigureOut">
              <a:rPr lang="ru-RU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1860810-1821-4931-96DD-F4461ED6ADF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126DBF-CB4E-4500-8CF8-95D7F814A041}" type="datetimeFigureOut">
              <a:rPr lang="ru-RU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1860810-1821-4931-96DD-F4461ED6ADF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126DBF-CB4E-4500-8CF8-95D7F814A041}" type="datetimeFigureOut">
              <a:rPr lang="ru-RU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1860810-1821-4931-96DD-F4461ED6ADF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 descr="ARedslide.jp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8126DBF-CB4E-4500-8CF8-95D7F814A041}" type="datetimeFigureOut">
              <a:rPr lang="ru-RU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1860810-1821-4931-96DD-F4461ED6ADF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lang="ru-RU" sz="4400" b="1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47664" y="1700808"/>
            <a:ext cx="6324600" cy="352839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>
                <a:solidFill>
                  <a:srgbClr val="3333FF"/>
                </a:solidFill>
                <a:latin typeface="Monotype Corsiva"/>
              </a:rPr>
              <a:t>Применение современных коррекционно-развивающих технологий в практической деятельности учителя - дефектолога с детьми ОВЗ</a:t>
            </a:r>
            <a:br>
              <a:rPr lang="ru-RU">
                <a:solidFill>
                  <a:srgbClr val="3333FF"/>
                </a:solidFill>
                <a:latin typeface="Monotype Corsiva"/>
              </a:rPr>
            </a:br>
            <a:endParaRPr lang="ru-RU">
              <a:solidFill>
                <a:srgbClr val="3333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2843807" y="5373216"/>
            <a:ext cx="5760640" cy="86409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b="1">
                <a:solidFill>
                  <a:srgbClr val="3333FF"/>
                </a:solidFill>
                <a:latin typeface="Monotype Corsiva"/>
                <a:cs typeface="Mongolian Baiti"/>
              </a:rPr>
              <a:t>Выполнила: учитель-дефектолог</a:t>
            </a:r>
            <a:endParaRPr/>
          </a:p>
          <a:p>
            <a:pPr>
              <a:defRPr/>
            </a:pPr>
            <a:r>
              <a:rPr lang="ru-RU" sz="2400" b="1">
                <a:solidFill>
                  <a:srgbClr val="3333FF"/>
                </a:solidFill>
                <a:latin typeface="Monotype Corsiva"/>
                <a:cs typeface="Mongolian Baiti"/>
              </a:rPr>
              <a:t>Жвакова М.И.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195736" y="764704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>
                <a:solidFill>
                  <a:srgbClr val="3333FF"/>
                </a:solidFill>
                <a:latin typeface="Times New Roman"/>
              </a:rPr>
              <a:t>Муниципальное бюджетное общеобразовательное учреждение «Доскинская школа»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3023828" y="6113633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>
                <a:solidFill>
                  <a:srgbClr val="3333FF"/>
                </a:solidFill>
                <a:latin typeface="Times New Roman"/>
                <a:cs typeface="Times New Roman"/>
              </a:rPr>
              <a:t>Доскино </a:t>
            </a:r>
            <a:endParaRPr/>
          </a:p>
          <a:p>
            <a:pPr algn="ctr">
              <a:defRPr/>
            </a:pPr>
            <a:r>
              <a:rPr lang="ru-RU" sz="1400" b="1">
                <a:solidFill>
                  <a:srgbClr val="3333FF"/>
                </a:solidFill>
                <a:latin typeface="Times New Roman"/>
                <a:cs typeface="Times New Roman"/>
              </a:rPr>
              <a:t>2025 г.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539552" y="1268760"/>
            <a:ext cx="8229600" cy="531912"/>
          </a:xfrm>
        </p:spPr>
        <p:txBody>
          <a:bodyPr>
            <a:normAutofit fontScale="90000"/>
          </a:bodyPr>
          <a:lstStyle/>
          <a:p>
            <a:pPr lvl="0" algn="r">
              <a:defRPr/>
            </a:pPr>
            <a:r>
              <a:rPr lang="ru-RU" sz="2400">
                <a:solidFill>
                  <a:srgbClr val="3333FF"/>
                </a:solidFill>
                <a:latin typeface="Monotype Corsiva"/>
              </a:rPr>
              <a:t>Можно и нужно каждого учителя научить</a:t>
            </a:r>
            <a:br>
              <a:rPr lang="ru-RU" sz="2400">
                <a:solidFill>
                  <a:srgbClr val="3333FF"/>
                </a:solidFill>
                <a:latin typeface="Monotype Corsiva"/>
              </a:rPr>
            </a:br>
            <a:r>
              <a:rPr lang="ru-RU" sz="2400">
                <a:solidFill>
                  <a:srgbClr val="3333FF"/>
                </a:solidFill>
                <a:latin typeface="Monotype Corsiva"/>
              </a:rPr>
              <a:t>пользоваться педагогическим инструментарием.</a:t>
            </a:r>
            <a:br>
              <a:rPr lang="ru-RU" sz="2400">
                <a:solidFill>
                  <a:srgbClr val="3333FF"/>
                </a:solidFill>
                <a:latin typeface="Monotype Corsiva"/>
              </a:rPr>
            </a:br>
            <a:r>
              <a:rPr lang="ru-RU" sz="2400">
                <a:solidFill>
                  <a:srgbClr val="3333FF"/>
                </a:solidFill>
                <a:latin typeface="Monotype Corsiva"/>
              </a:rPr>
              <a:t>Только при этом условии его работа будет высокорезультативной,</a:t>
            </a:r>
            <a:br>
              <a:rPr lang="ru-RU" sz="2400">
                <a:solidFill>
                  <a:srgbClr val="3333FF"/>
                </a:solidFill>
                <a:latin typeface="Monotype Corsiva"/>
              </a:rPr>
            </a:br>
            <a:r>
              <a:rPr lang="ru-RU" sz="2400">
                <a:solidFill>
                  <a:srgbClr val="3333FF"/>
                </a:solidFill>
                <a:latin typeface="Monotype Corsiva"/>
              </a:rPr>
              <a:t>а место учителя самым лучшим местом под солнцем.</a:t>
            </a:r>
            <a:br>
              <a:rPr lang="ru-RU" sz="2400">
                <a:solidFill>
                  <a:srgbClr val="3333FF"/>
                </a:solidFill>
                <a:latin typeface="Monotype Corsiva"/>
              </a:rPr>
            </a:br>
            <a:r>
              <a:rPr lang="ru-RU" sz="2400">
                <a:solidFill>
                  <a:srgbClr val="3333FF"/>
                </a:solidFill>
                <a:latin typeface="Monotype Corsiva"/>
              </a:rPr>
              <a:t>Я.А.Каменский.</a:t>
            </a:r>
            <a:br>
              <a:rPr lang="ru-RU" sz="2400">
                <a:solidFill>
                  <a:srgbClr val="3333FF"/>
                </a:solidFill>
                <a:latin typeface="Monotype Corsiva"/>
              </a:rPr>
            </a:br>
            <a:endParaRPr lang="ru-RU" sz="2400">
              <a:solidFill>
                <a:srgbClr val="3333FF"/>
              </a:solidFill>
              <a:latin typeface="Monotype Corsiv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08720"/>
            <a:ext cx="8435280" cy="5616624"/>
          </a:xfrm>
        </p:spPr>
        <p:txBody>
          <a:bodyPr>
            <a:normAutofit/>
          </a:bodyPr>
          <a:lstStyle/>
          <a:p>
            <a:pPr>
              <a:defRPr/>
            </a:pPr>
            <a:endParaRPr lang="ru-RU" sz="1800"/>
          </a:p>
          <a:p>
            <a:pPr>
              <a:defRPr/>
            </a:pPr>
            <a:endParaRPr lang="ru-RU" sz="1800"/>
          </a:p>
          <a:p>
            <a:pPr>
              <a:defRPr/>
            </a:pPr>
            <a:endParaRPr lang="ru-RU" sz="1800"/>
          </a:p>
          <a:p>
            <a:pPr>
              <a:defRPr/>
            </a:pPr>
            <a:endParaRPr lang="ru-RU" sz="1800"/>
          </a:p>
          <a:p>
            <a:pPr>
              <a:defRPr/>
            </a:pPr>
            <a:endParaRPr lang="ru-RU" sz="1800"/>
          </a:p>
          <a:p>
            <a:pPr marL="0" indent="0">
              <a:buNone/>
              <a:defRPr/>
            </a:pPr>
            <a:endParaRPr lang="ru-RU" sz="1800">
              <a:latin typeface="Monotype Corsiva"/>
            </a:endParaRPr>
          </a:p>
          <a:p>
            <a:pPr marL="0" indent="0">
              <a:buNone/>
              <a:defRPr/>
            </a:pPr>
            <a:endParaRPr lang="ru-RU" sz="1800">
              <a:latin typeface="Monotype Corsiva"/>
            </a:endParaRPr>
          </a:p>
          <a:p>
            <a:pPr marL="0" indent="0">
              <a:buNone/>
              <a:defRPr/>
            </a:pPr>
            <a:endParaRPr lang="ru-RU" sz="1800">
              <a:latin typeface="Monotype Corsiva"/>
            </a:endParaRPr>
          </a:p>
        </p:txBody>
      </p:sp>
      <p:sp>
        <p:nvSpPr>
          <p:cNvPr id="4" name="Овал 3"/>
          <p:cNvSpPr/>
          <p:nvPr/>
        </p:nvSpPr>
        <p:spPr bwMode="auto">
          <a:xfrm>
            <a:off x="1095301" y="4437112"/>
            <a:ext cx="7848872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dirty="0"/>
              <a:t>Овладение </a:t>
            </a:r>
            <a:r>
              <a:rPr lang="ru-RU" b="1" dirty="0"/>
              <a:t>современными педагогическими технологиями</a:t>
            </a:r>
            <a:r>
              <a:rPr lang="ru-RU" dirty="0"/>
              <a:t>, их применение </a:t>
            </a:r>
            <a:r>
              <a:rPr lang="ru-RU" b="1" dirty="0"/>
              <a:t>учителем</a:t>
            </a:r>
            <a:r>
              <a:rPr lang="ru-RU" dirty="0"/>
              <a:t> </a:t>
            </a:r>
            <a:r>
              <a:rPr lang="ru-RU" i="1" dirty="0"/>
              <a:t>– обязательная компетенция профессиональной </a:t>
            </a:r>
            <a:r>
              <a:rPr lang="ru-RU" dirty="0"/>
              <a:t>деятельности каждого </a:t>
            </a:r>
            <a:r>
              <a:rPr lang="ru-RU" dirty="0" smtClean="0"/>
              <a:t>педагога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 bwMode="auto">
          <a:xfrm>
            <a:off x="683568" y="2276872"/>
            <a:ext cx="8460432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/>
              <a:t>При </a:t>
            </a:r>
            <a:r>
              <a:rPr lang="ru-RU" b="1"/>
              <a:t>работе с детьми</a:t>
            </a:r>
            <a:r>
              <a:rPr lang="ru-RU"/>
              <a:t>, имеющими ограниченные возможности здоровья применяются особые коррекционно - развивающие педагогические </a:t>
            </a:r>
            <a:r>
              <a:rPr lang="ru-RU" b="1"/>
              <a:t>технологии</a:t>
            </a:r>
            <a:r>
              <a:rPr lang="ru-RU"/>
              <a:t>, позволяющие добиваться положительной динамики в обучении и воспитании</a:t>
            </a:r>
          </a:p>
        </p:txBody>
      </p:sp>
      <p:sp>
        <p:nvSpPr>
          <p:cNvPr id="9" name="Стрелка вниз 8"/>
          <p:cNvSpPr/>
          <p:nvPr/>
        </p:nvSpPr>
        <p:spPr bwMode="auto">
          <a:xfrm>
            <a:off x="4788024" y="4077072"/>
            <a:ext cx="215516" cy="36004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539552" y="1124744"/>
            <a:ext cx="8229600" cy="531912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ru-RU" sz="2400" i="1" u="sng">
                <a:solidFill>
                  <a:srgbClr val="3333FF"/>
                </a:solidFill>
                <a:latin typeface="Monotype Corsiva"/>
                <a:cs typeface="Times New Roman"/>
              </a:rPr>
              <a:t> Современные коррекционно-развивающие технологии </a:t>
            </a:r>
            <a:r>
              <a:rPr lang="ru-RU" sz="2400" i="1">
                <a:solidFill>
                  <a:srgbClr val="3333FF"/>
                </a:solidFill>
                <a:latin typeface="Monotype Corsiva"/>
                <a:cs typeface="Times New Roman"/>
              </a:rPr>
              <a:t>– это система методов, способов, приёмов обучения, воспитательных средств, направленных на достижение позитивного результата за счёт динамичных изменений в личностном развитии ребёнка в современных социокультурных условиях</a:t>
            </a:r>
            <a:endParaRPr lang="ru-RU" sz="2400">
              <a:solidFill>
                <a:srgbClr val="3333FF"/>
              </a:solidFill>
              <a:latin typeface="Monotype Corsiv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67544" y="2492896"/>
            <a:ext cx="8435280" cy="5184576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sz="2400" b="1">
                <a:latin typeface="Monotype Corsiva"/>
              </a:rPr>
              <a:t>Можно выделить современные технологии, элементы которых возможно применять на коррекционных занятиях в школе:</a:t>
            </a:r>
            <a:endParaRPr/>
          </a:p>
          <a:p>
            <a:pPr marL="0" indent="0">
              <a:buNone/>
              <a:defRPr/>
            </a:pPr>
            <a:endParaRPr lang="ru-RU" sz="1800">
              <a:latin typeface="Monotype Corsiva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323528" y="3573016"/>
            <a:ext cx="2160240" cy="936104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Технология разноуровневого обучения</a:t>
            </a:r>
            <a:endParaRPr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899592" y="5157192"/>
            <a:ext cx="2736304" cy="108012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Технология проблемного обучения</a:t>
            </a:r>
            <a:endParaRPr/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3326004" y="3573016"/>
            <a:ext cx="2376264" cy="108012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Игровые технологии</a:t>
            </a:r>
            <a:endParaRPr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5364088" y="5117748"/>
            <a:ext cx="2520280" cy="1008112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Информационно-коммуникационные технологии</a:t>
            </a:r>
            <a:endParaRPr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6372200" y="3573016"/>
            <a:ext cx="2592288" cy="936104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Здоровьесберегающие технологии</a:t>
            </a:r>
            <a:endParaRPr/>
          </a:p>
        </p:txBody>
      </p:sp>
      <p:cxnSp>
        <p:nvCxnSpPr>
          <p:cNvPr id="10" name="Прямая со стрелкой 9"/>
          <p:cNvCxnSpPr>
            <a:cxnSpLocks/>
          </p:cNvCxnSpPr>
          <p:nvPr/>
        </p:nvCxnSpPr>
        <p:spPr bwMode="auto">
          <a:xfrm flipH="1">
            <a:off x="1691680" y="3212976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cxnSpLocks/>
          </p:cNvCxnSpPr>
          <p:nvPr/>
        </p:nvCxnSpPr>
        <p:spPr bwMode="auto">
          <a:xfrm>
            <a:off x="4644008" y="321297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cxnSpLocks/>
          </p:cNvCxnSpPr>
          <p:nvPr/>
        </p:nvCxnSpPr>
        <p:spPr bwMode="auto">
          <a:xfrm>
            <a:off x="2843807" y="3356992"/>
            <a:ext cx="0" cy="1584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cxnSpLocks/>
          </p:cNvCxnSpPr>
          <p:nvPr/>
        </p:nvCxnSpPr>
        <p:spPr bwMode="auto">
          <a:xfrm>
            <a:off x="5940152" y="3356992"/>
            <a:ext cx="144016" cy="1584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cxnSpLocks/>
          </p:cNvCxnSpPr>
          <p:nvPr/>
        </p:nvCxnSpPr>
        <p:spPr bwMode="auto">
          <a:xfrm>
            <a:off x="7020272" y="3356992"/>
            <a:ext cx="21602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116632"/>
            <a:ext cx="8229600" cy="64807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u="sng">
                <a:solidFill>
                  <a:srgbClr val="3333FF"/>
                </a:solidFill>
                <a:latin typeface="Monotype Corsiva"/>
              </a:rPr>
              <a:t>Технология разноуровневого обучения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57200" y="836712"/>
            <a:ext cx="8229600" cy="5832648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>
                <a:solidFill>
                  <a:schemeClr val="tx1"/>
                </a:solidFill>
                <a:latin typeface="Monotype Corsiva"/>
                <a:cs typeface="Times New Roman"/>
              </a:rPr>
              <a:t> </a:t>
            </a:r>
            <a:r>
              <a:rPr lang="ru-RU" sz="2400" b="1">
                <a:solidFill>
                  <a:schemeClr val="tx1"/>
                </a:solidFill>
                <a:latin typeface="Monotype Corsiva"/>
                <a:cs typeface="Times New Roman"/>
              </a:rPr>
              <a:t>Технология разноуровневого обучения – это технология организации учебного процесса, в рамках которой предполагается разный уровень усвоения учебного материала, но не ниже базового, в зависимости от способностей и индивидуальных особенностей личности каждого обучающегося</a:t>
            </a:r>
            <a:endParaRPr/>
          </a:p>
          <a:p>
            <a:pPr marL="0" indent="0" algn="ctr">
              <a:buNone/>
              <a:defRPr/>
            </a:pPr>
            <a:endParaRPr lang="ru-RU" b="1">
              <a:solidFill>
                <a:schemeClr val="tx1"/>
              </a:solidFill>
              <a:latin typeface="Monotype Corsiva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259632" y="2855478"/>
            <a:ext cx="648072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Важным принципом, влияющим на заинтересованность ребёнка в успехе, его мотивации на учение- ЛИЧНАЯ ПОДДЕРЖКА ребёнка учителем-дефектологом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691680" y="4149079"/>
            <a:ext cx="56166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Учебный материал не одинаков для всех участников коррекционного процесса</a:t>
            </a:r>
          </a:p>
        </p:txBody>
      </p:sp>
      <p:pic>
        <p:nvPicPr>
          <p:cNvPr id="82129864" name="Рисунок 8212986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173960" y="4796950"/>
            <a:ext cx="2662296" cy="1996722"/>
          </a:xfrm>
          <a:prstGeom prst="rect">
            <a:avLst/>
          </a:prstGeom>
        </p:spPr>
      </p:pic>
      <p:pic>
        <p:nvPicPr>
          <p:cNvPr id="1723861370" name="Рисунок 172386136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259631" y="4774708"/>
            <a:ext cx="2718933" cy="203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67592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i="1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endParaRPr lang="ru-RU" sz="2800">
              <a:solidFill>
                <a:srgbClr val="3333FF"/>
              </a:solidFill>
              <a:latin typeface="Monotype Corsiv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755576" y="548680"/>
            <a:ext cx="8229600" cy="6300239"/>
          </a:xfrm>
        </p:spPr>
        <p:txBody>
          <a:bodyPr>
            <a:noAutofit/>
          </a:bodyPr>
          <a:lstStyle/>
          <a:p>
            <a:pPr marL="0" lvl="0" indent="0" algn="ctr">
              <a:buNone/>
              <a:defRPr/>
            </a:pPr>
            <a:r>
              <a:rPr lang="ru-RU" sz="2800" b="1" dirty="0">
                <a:solidFill>
                  <a:srgbClr val="3333FF"/>
                </a:solidFill>
                <a:latin typeface="Monotype Corsiva"/>
                <a:cs typeface="Times New Roman"/>
              </a:rPr>
              <a:t>Анализируя знания обучающихся с применением элементов </a:t>
            </a:r>
            <a:r>
              <a:rPr lang="ru-RU" sz="2800" b="1" dirty="0" err="1">
                <a:solidFill>
                  <a:srgbClr val="3333FF"/>
                </a:solidFill>
                <a:latin typeface="Monotype Corsiva"/>
                <a:cs typeface="Times New Roman"/>
              </a:rPr>
              <a:t>разноуровневого</a:t>
            </a:r>
            <a:r>
              <a:rPr lang="ru-RU" sz="2800" b="1" dirty="0">
                <a:solidFill>
                  <a:srgbClr val="3333FF"/>
                </a:solidFill>
                <a:latin typeface="Monotype Corsiva"/>
                <a:cs typeface="Times New Roman"/>
              </a:rPr>
              <a:t> обучения можно сделать следующие выводы:</a:t>
            </a:r>
            <a:endParaRPr dirty="0"/>
          </a:p>
          <a:p>
            <a:pPr marL="0" lvl="0" indent="0">
              <a:buNone/>
              <a:defRPr/>
            </a:pPr>
            <a:r>
              <a:rPr lang="ru-RU" sz="2400" b="1" dirty="0">
                <a:solidFill>
                  <a:schemeClr val="tx1"/>
                </a:solidFill>
                <a:latin typeface="Monotype Corsiva"/>
                <a:cs typeface="Times New Roman"/>
              </a:rPr>
              <a:t>   С</a:t>
            </a:r>
            <a:r>
              <a:rPr lang="ru-RU" sz="2400" b="1" dirty="0" smtClean="0">
                <a:solidFill>
                  <a:schemeClr val="tx1"/>
                </a:solidFill>
                <a:latin typeface="Monotype Corsiva"/>
                <a:cs typeface="Times New Roman"/>
              </a:rPr>
              <a:t>пособствует </a:t>
            </a:r>
            <a:r>
              <a:rPr lang="ru-RU" sz="2400" b="1" dirty="0">
                <a:solidFill>
                  <a:schemeClr val="tx1"/>
                </a:solidFill>
                <a:latin typeface="Monotype Corsiva"/>
                <a:cs typeface="Times New Roman"/>
              </a:rPr>
              <a:t>переводу обучения на      дифференцированное, с учетом индивидуальных особенностей обучающихся</a:t>
            </a:r>
            <a:endParaRPr dirty="0"/>
          </a:p>
          <a:p>
            <a:pPr marL="0" lvl="0" indent="0">
              <a:buNone/>
              <a:defRPr/>
            </a:pPr>
            <a:endParaRPr lang="ru-RU" sz="2400" b="1" dirty="0">
              <a:solidFill>
                <a:schemeClr val="tx1"/>
              </a:solidFill>
              <a:latin typeface="Monotype Corsiva"/>
              <a:cs typeface="Times New Roman"/>
            </a:endParaRPr>
          </a:p>
          <a:p>
            <a:pPr marL="0" lvl="0" indent="0">
              <a:buNone/>
              <a:defRPr/>
            </a:pPr>
            <a:r>
              <a:rPr lang="ru-RU" sz="2400" b="1" dirty="0">
                <a:solidFill>
                  <a:schemeClr val="tx1"/>
                </a:solidFill>
                <a:latin typeface="Monotype Corsiva"/>
                <a:cs typeface="Times New Roman"/>
              </a:rPr>
              <a:t>Повышается </a:t>
            </a:r>
            <a:r>
              <a:rPr lang="ru-RU" sz="2400" b="1" dirty="0" err="1">
                <a:solidFill>
                  <a:schemeClr val="tx1"/>
                </a:solidFill>
                <a:latin typeface="Monotype Corsiva"/>
                <a:cs typeface="Times New Roman"/>
              </a:rPr>
              <a:t>рефлексивность</a:t>
            </a:r>
            <a:r>
              <a:rPr lang="ru-RU" sz="2400" b="1" dirty="0">
                <a:solidFill>
                  <a:schemeClr val="tx1"/>
                </a:solidFill>
                <a:latin typeface="Monotype Corsiva"/>
                <a:cs typeface="Times New Roman"/>
              </a:rPr>
              <a:t> (зачем; что делаю; надо осознать) и мотивация учения</a:t>
            </a:r>
            <a:endParaRPr dirty="0"/>
          </a:p>
          <a:p>
            <a:pPr marL="0" lvl="0" indent="0">
              <a:buNone/>
              <a:defRPr/>
            </a:pPr>
            <a:endParaRPr lang="ru-RU" sz="2400" b="1" dirty="0">
              <a:solidFill>
                <a:schemeClr val="tx1"/>
              </a:solidFill>
              <a:latin typeface="Monotype Corsiva"/>
              <a:cs typeface="Times New Roman"/>
            </a:endParaRPr>
          </a:p>
          <a:p>
            <a:pPr marL="0" lvl="0" indent="0">
              <a:buNone/>
              <a:defRPr/>
            </a:pPr>
            <a:r>
              <a:rPr lang="ru-RU" sz="2400" b="1" dirty="0">
                <a:solidFill>
                  <a:schemeClr val="tx1"/>
                </a:solidFill>
                <a:latin typeface="Monotype Corsiva"/>
                <a:cs typeface="Times New Roman"/>
              </a:rPr>
              <a:t>Повышается уровень удовлетворения или удовлетворенности результатами обучения учителем и учениками</a:t>
            </a:r>
          </a:p>
          <a:p>
            <a:pPr marL="0" lvl="0" indent="0">
              <a:buNone/>
              <a:defRPr/>
            </a:pPr>
            <a:endParaRPr lang="ru-RU" sz="2000" dirty="0">
              <a:solidFill>
                <a:schemeClr val="tx1"/>
              </a:solidFill>
              <a:latin typeface="Monotype Corsiva"/>
              <a:cs typeface="Times New Roman"/>
            </a:endParaRPr>
          </a:p>
        </p:txBody>
      </p:sp>
      <p:sp>
        <p:nvSpPr>
          <p:cNvPr id="4" name="Стрелка вправо 3"/>
          <p:cNvSpPr/>
          <p:nvPr/>
        </p:nvSpPr>
        <p:spPr bwMode="auto">
          <a:xfrm>
            <a:off x="270609" y="2348880"/>
            <a:ext cx="432048" cy="144016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29753" y="3597993"/>
            <a:ext cx="463550" cy="20161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54857" y="4716292"/>
            <a:ext cx="463550" cy="207963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  <a:t>Технология проблемного обучения</a:t>
            </a:r>
            <a:endParaRPr lang="ru-RU" sz="2800" u="sng">
              <a:solidFill>
                <a:srgbClr val="3333FF"/>
              </a:solidFill>
              <a:latin typeface="Monotype Corsiva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ru-RU" sz="2400" b="1">
                <a:solidFill>
                  <a:schemeClr val="tx1"/>
                </a:solidFill>
                <a:latin typeface="Monotype Corsiva"/>
                <a:cs typeface="Times New Roman"/>
              </a:rPr>
              <a:t>На современном занятии ключевым этапом является этап мотивации</a:t>
            </a:r>
            <a:endParaRPr lang="ru-RU" sz="2400">
              <a:solidFill>
                <a:schemeClr val="tx1"/>
              </a:solidFill>
              <a:latin typeface="Monotype Corsiva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27584" y="2708920"/>
            <a:ext cx="705678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Преимущества проблемного обучения: самостоятельное добывание знаний путем собственной творческой деятельности; высокий интерес к учебе; развитие продуктивного мышления; прочные и действенные результаты обучения</a:t>
            </a:r>
          </a:p>
        </p:txBody>
      </p:sp>
      <p:pic>
        <p:nvPicPr>
          <p:cNvPr id="196277569" name="Рисунок 19627756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98483" y="4344923"/>
            <a:ext cx="3418054" cy="2228672"/>
          </a:xfrm>
          <a:prstGeom prst="rect">
            <a:avLst/>
          </a:prstGeom>
        </p:spPr>
      </p:pic>
      <p:pic>
        <p:nvPicPr>
          <p:cNvPr id="1026" name="Picture 2" descr="E:\Работа школа\Дефектология\РМО\2025\Кор-раз техн\20251105_08140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0171" y="4206044"/>
            <a:ext cx="1879823" cy="250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512" y="332656"/>
            <a:ext cx="8784976" cy="67592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u="sng">
                <a:solidFill>
                  <a:srgbClr val="3333FF"/>
                </a:solidFill>
                <a:latin typeface="Monotype Corsiva"/>
              </a:rPr>
              <a:t>Игровые технологии</a:t>
            </a:r>
          </a:p>
        </p:txBody>
      </p:sp>
      <p:sp>
        <p:nvSpPr>
          <p:cNvPr id="5" name="Выгнутая влево стрелка 4"/>
          <p:cNvSpPr/>
          <p:nvPr/>
        </p:nvSpPr>
        <p:spPr bwMode="auto">
          <a:xfrm>
            <a:off x="829503" y="908720"/>
            <a:ext cx="1368152" cy="1872208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право стрелка 5"/>
          <p:cNvSpPr/>
          <p:nvPr/>
        </p:nvSpPr>
        <p:spPr bwMode="auto">
          <a:xfrm>
            <a:off x="6516216" y="836712"/>
            <a:ext cx="1296144" cy="1944216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2572533" y="1232873"/>
            <a:ext cx="3456384" cy="6120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/>
              <a:t>Делают увлекательным учебный процесс</a:t>
            </a:r>
            <a:endParaRPr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2555776" y="2276872"/>
            <a:ext cx="374441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/>
              <a:t>Способствуют появлению активного познавательного интереса школьников</a:t>
            </a:r>
          </a:p>
        </p:txBody>
      </p:sp>
      <p:pic>
        <p:nvPicPr>
          <p:cNvPr id="2050" name="Picture 2" descr="E:\Работа школа\Дефектология\РМО\photo_2025-11-03_12-03-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636398" y="5014082"/>
            <a:ext cx="2496543" cy="1872407"/>
          </a:xfrm>
          <a:prstGeom prst="rect">
            <a:avLst/>
          </a:prstGeom>
          <a:noFill/>
        </p:spPr>
      </p:pic>
      <p:pic>
        <p:nvPicPr>
          <p:cNvPr id="2051" name="Picture 3" descr="E:\Работа школа\Дефектология\РМО\photo_2025-11-03_13-33-3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8810" y="3429000"/>
            <a:ext cx="3271912" cy="3271912"/>
          </a:xfrm>
          <a:prstGeom prst="rect">
            <a:avLst/>
          </a:prstGeom>
          <a:noFill/>
        </p:spPr>
      </p:pic>
      <p:pic>
        <p:nvPicPr>
          <p:cNvPr id="972741426" name="Рисунок 97274142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739455" y="3429000"/>
            <a:ext cx="2715213" cy="20364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67592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i="1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endParaRPr lang="ru-RU" sz="2800">
              <a:solidFill>
                <a:srgbClr val="3333FF"/>
              </a:solidFill>
              <a:latin typeface="Monotype Corsiv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755576" y="548680"/>
            <a:ext cx="8229600" cy="6300239"/>
          </a:xfrm>
        </p:spPr>
        <p:txBody>
          <a:bodyPr>
            <a:noAutofit/>
          </a:bodyPr>
          <a:lstStyle/>
          <a:p>
            <a:pPr marL="0" lvl="0" indent="0" algn="ctr">
              <a:buNone/>
              <a:defRPr/>
            </a:pPr>
            <a:r>
              <a:rPr lang="ru-RU" sz="2800" b="1">
                <a:solidFill>
                  <a:srgbClr val="3333FF"/>
                </a:solidFill>
                <a:latin typeface="Monotype Corsiva"/>
                <a:cs typeface="Times New Roman"/>
              </a:rPr>
              <a:t>Дидактическая игра на занятиях :</a:t>
            </a:r>
            <a:endParaRPr/>
          </a:p>
          <a:p>
            <a:pPr marL="0" lvl="0" indent="0">
              <a:buNone/>
              <a:defRPr/>
            </a:pPr>
            <a:r>
              <a:rPr lang="ru-RU" sz="2400" b="1">
                <a:solidFill>
                  <a:schemeClr val="tx1"/>
                </a:solidFill>
                <a:latin typeface="Monotype Corsiva"/>
                <a:cs typeface="Times New Roman"/>
              </a:rPr>
              <a:t>  </a:t>
            </a:r>
          </a:p>
          <a:p>
            <a:pPr marL="0" lvl="0" indent="0">
              <a:buNone/>
              <a:defRPr/>
            </a:pPr>
            <a:r>
              <a:rPr lang="ru-RU" sz="2800" b="1">
                <a:solidFill>
                  <a:schemeClr val="tx1"/>
                </a:solidFill>
                <a:latin typeface="Monotype Corsiva"/>
                <a:cs typeface="Times New Roman"/>
              </a:rPr>
              <a:t> Пополняет, углубляет и расширяет знания</a:t>
            </a:r>
          </a:p>
          <a:p>
            <a:pPr marL="0" lvl="0" indent="0">
              <a:buNone/>
              <a:defRPr/>
            </a:pPr>
            <a:endParaRPr lang="ru-RU" sz="2800" b="1">
              <a:solidFill>
                <a:schemeClr val="tx1"/>
              </a:solidFill>
              <a:latin typeface="Monotype Corsiva"/>
              <a:cs typeface="Times New Roman"/>
            </a:endParaRPr>
          </a:p>
          <a:p>
            <a:pPr marL="0" lvl="0" indent="0">
              <a:buNone/>
              <a:defRPr/>
            </a:pPr>
            <a:r>
              <a:rPr lang="ru-RU" sz="2800" b="1">
                <a:solidFill>
                  <a:schemeClr val="tx1"/>
                </a:solidFill>
                <a:latin typeface="Monotype Corsiva"/>
                <a:cs typeface="Times New Roman"/>
              </a:rPr>
              <a:t>Является средством всестороннего развития ребёнка, его умственных, интеллектуальных и творческих способностей</a:t>
            </a:r>
            <a:endParaRPr/>
          </a:p>
          <a:p>
            <a:pPr marL="0" lvl="0" indent="0">
              <a:buNone/>
              <a:defRPr/>
            </a:pPr>
            <a:endParaRPr lang="ru-RU" sz="2800" b="1">
              <a:solidFill>
                <a:schemeClr val="tx1"/>
              </a:solidFill>
              <a:latin typeface="Monotype Corsiva"/>
              <a:cs typeface="Times New Roman"/>
            </a:endParaRPr>
          </a:p>
          <a:p>
            <a:pPr marL="0" lvl="0" indent="0">
              <a:buNone/>
              <a:defRPr/>
            </a:pPr>
            <a:r>
              <a:rPr lang="ru-RU" sz="2800" b="1">
                <a:solidFill>
                  <a:schemeClr val="tx1"/>
                </a:solidFill>
                <a:latin typeface="Monotype Corsiva"/>
                <a:cs typeface="Times New Roman"/>
              </a:rPr>
              <a:t>Вызывает у него положительные эмоции, способствует самоутверждению ребёнка</a:t>
            </a:r>
          </a:p>
        </p:txBody>
      </p:sp>
      <p:sp>
        <p:nvSpPr>
          <p:cNvPr id="4" name="Стрелка вправо 3"/>
          <p:cNvSpPr/>
          <p:nvPr/>
        </p:nvSpPr>
        <p:spPr bwMode="auto">
          <a:xfrm>
            <a:off x="219010" y="1700808"/>
            <a:ext cx="432048" cy="144016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87508" y="2708920"/>
            <a:ext cx="463550" cy="20161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51626" y="4653136"/>
            <a:ext cx="463550" cy="20796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5423981" name="Рисунок 4542398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938928" y="4653135"/>
            <a:ext cx="2566441" cy="1924831"/>
          </a:xfrm>
          <a:prstGeom prst="rect">
            <a:avLst/>
          </a:prstGeom>
        </p:spPr>
      </p:pic>
      <p:pic>
        <p:nvPicPr>
          <p:cNvPr id="1090853985" name="Рисунок 109085398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225909" y="4861098"/>
            <a:ext cx="2449285" cy="18369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76203" y="620688"/>
            <a:ext cx="8229600" cy="5319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  <a:t/>
            </a:r>
            <a:b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</a:br>
            <a: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  <a:t/>
            </a:r>
            <a:b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</a:br>
            <a: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  <a:t/>
            </a:r>
            <a:b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</a:br>
            <a: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  <a:t/>
            </a:r>
            <a:b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</a:br>
            <a: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  <a:t/>
            </a:r>
            <a:b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</a:br>
            <a:r>
              <a:rPr lang="ru-RU" sz="3100" u="sng">
                <a:solidFill>
                  <a:srgbClr val="3333FF"/>
                </a:solidFill>
                <a:latin typeface="Monotype Corsiva"/>
                <a:cs typeface="Times New Roman"/>
              </a:rPr>
              <a:t>Информационно-коммуникационные технологии</a:t>
            </a:r>
            <a:br>
              <a:rPr lang="ru-RU" sz="3100" u="sng">
                <a:solidFill>
                  <a:srgbClr val="3333FF"/>
                </a:solidFill>
                <a:latin typeface="Monotype Corsiva"/>
                <a:cs typeface="Times New Roman"/>
              </a:rPr>
            </a:br>
            <a:r>
              <a:rPr lang="ru-RU" sz="3100" u="sng">
                <a:solidFill>
                  <a:srgbClr val="3333FF"/>
                </a:solidFill>
                <a:latin typeface="Monotype Corsiva"/>
                <a:cs typeface="Times New Roman"/>
              </a:rPr>
              <a:t/>
            </a:r>
            <a:br>
              <a:rPr lang="ru-RU" sz="3100" u="sng">
                <a:solidFill>
                  <a:srgbClr val="3333FF"/>
                </a:solidFill>
                <a:latin typeface="Monotype Corsiva"/>
                <a:cs typeface="Times New Roman"/>
              </a:rPr>
            </a:br>
            <a: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  <a:t/>
            </a:r>
            <a:b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</a:br>
            <a:r>
              <a:rPr lang="ru-RU" sz="2800" b="0">
                <a:solidFill>
                  <a:schemeClr val="tx1"/>
                </a:solidFill>
                <a:latin typeface="Monotype Corsiva"/>
                <a:cs typeface="Times New Roman"/>
              </a:rPr>
              <a:t>– это педагогическая технология, использующая специальные способы, программные и технические средства (кино, аудио- и видео средства, компьютеры, телекоммуникационные сети) для работы с информацией.</a:t>
            </a:r>
            <a:endParaRPr lang="ru-RU" sz="2800" b="0">
              <a:solidFill>
                <a:schemeClr val="tx1"/>
              </a:solidFill>
              <a:latin typeface="Monotype Corsiva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6876256" y="5085184"/>
            <a:ext cx="2131609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Улучшить качество обучения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879812" y="4365104"/>
            <a:ext cx="3672408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Повысить мотивацию к получению и усвоению новых знаний обучающихся с ограниченными возможностями здоровья</a:t>
            </a:r>
            <a:endParaRPr/>
          </a:p>
        </p:txBody>
      </p:sp>
      <p:cxnSp>
        <p:nvCxnSpPr>
          <p:cNvPr id="7" name="Прямая со стрелкой 6"/>
          <p:cNvCxnSpPr>
            <a:cxnSpLocks/>
          </p:cNvCxnSpPr>
          <p:nvPr/>
        </p:nvCxnSpPr>
        <p:spPr bwMode="auto">
          <a:xfrm flipH="1">
            <a:off x="1907704" y="2996952"/>
            <a:ext cx="14401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cxnSpLocks/>
          </p:cNvCxnSpPr>
          <p:nvPr/>
        </p:nvCxnSpPr>
        <p:spPr bwMode="auto">
          <a:xfrm>
            <a:off x="6372200" y="2996952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 bwMode="auto">
          <a:xfrm>
            <a:off x="4932040" y="3579523"/>
            <a:ext cx="360040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Активизировать  познавательную деятельность детей</a:t>
            </a: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87524" y="5013176"/>
            <a:ext cx="226825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Эффективно корректировать речевые нарушения</a:t>
            </a:r>
          </a:p>
          <a:p>
            <a:pPr algn="ctr">
              <a:defRPr/>
            </a:pPr>
            <a:r>
              <a:rPr lang="ru-RU"/>
              <a:t> 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47564" y="3528330"/>
            <a:ext cx="3204356" cy="6992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Осуществлять  дифференцированный подход</a:t>
            </a:r>
            <a:endParaRPr/>
          </a:p>
        </p:txBody>
      </p:sp>
      <p:cxnSp>
        <p:nvCxnSpPr>
          <p:cNvPr id="15" name="Прямая со стрелкой 14"/>
          <p:cNvCxnSpPr>
            <a:cxnSpLocks/>
          </p:cNvCxnSpPr>
          <p:nvPr/>
        </p:nvCxnSpPr>
        <p:spPr bwMode="auto">
          <a:xfrm>
            <a:off x="4355976" y="3212976"/>
            <a:ext cx="0" cy="10146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cxnSpLocks/>
          </p:cNvCxnSpPr>
          <p:nvPr/>
        </p:nvCxnSpPr>
        <p:spPr bwMode="auto">
          <a:xfrm flipH="1">
            <a:off x="2123728" y="4365104"/>
            <a:ext cx="50405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cxnSpLocks/>
          </p:cNvCxnSpPr>
          <p:nvPr/>
        </p:nvCxnSpPr>
        <p:spPr bwMode="auto">
          <a:xfrm>
            <a:off x="7092280" y="4365104"/>
            <a:ext cx="72008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rgbClr val="3333FF"/>
                </a:solidFill>
                <a:latin typeface="Monotype Corsiva"/>
                <a:cs typeface="Times New Roman"/>
              </a:rPr>
              <a:t>Педагогическое творчество с помощью программы</a:t>
            </a:r>
            <a:r>
              <a:rPr lang="en-US" sz="2400">
                <a:solidFill>
                  <a:srgbClr val="3333FF"/>
                </a:solidFill>
                <a:latin typeface="Monotype Corsiva"/>
                <a:cs typeface="Times New Roman"/>
              </a:rPr>
              <a:t/>
            </a:r>
            <a:br>
              <a:rPr lang="en-US" sz="2400">
                <a:solidFill>
                  <a:srgbClr val="3333FF"/>
                </a:solidFill>
                <a:latin typeface="Monotype Corsiva"/>
                <a:cs typeface="Times New Roman"/>
              </a:rPr>
            </a:br>
            <a:r>
              <a:rPr lang="en-US" sz="2400">
                <a:solidFill>
                  <a:srgbClr val="3333FF"/>
                </a:solidFill>
                <a:latin typeface="Monotype Corsiva"/>
                <a:cs typeface="Times New Roman"/>
              </a:rPr>
              <a:t>PowerPoint</a:t>
            </a:r>
            <a:endParaRPr lang="ru-RU" sz="2400">
              <a:solidFill>
                <a:srgbClr val="3333FF"/>
              </a:solidFill>
              <a:latin typeface="Monotype Corsiva"/>
            </a:endParaRPr>
          </a:p>
        </p:txBody>
      </p:sp>
      <p:pic>
        <p:nvPicPr>
          <p:cNvPr id="4" name="Picture 7" descr="4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278165" y="1156819"/>
            <a:ext cx="3573755" cy="2744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49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364088" y="1156820"/>
            <a:ext cx="3600400" cy="2704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95536" y="4077072"/>
            <a:ext cx="3384625" cy="250984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264789" y="4077071"/>
            <a:ext cx="3529310" cy="2689573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800">
                <a:solidFill>
                  <a:srgbClr val="3333FF"/>
                </a:solidFill>
                <a:latin typeface="Monotype Corsiva"/>
                <a:cs typeface="Times New Roman"/>
              </a:rPr>
              <a:t>Комплекс «АЛМА»</a:t>
            </a:r>
            <a:endParaRPr lang="ru-RU" sz="2800">
              <a:solidFill>
                <a:srgbClr val="3333FF"/>
              </a:solidFill>
              <a:latin typeface="Monotype Corsiva"/>
            </a:endParaRPr>
          </a:p>
        </p:txBody>
      </p:sp>
      <p:pic>
        <p:nvPicPr>
          <p:cNvPr id="4098" name="Picture 2" descr="E:\Работа школа\Дефектология\РМО\photo_2025-11-03_12-04-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50560" y="2492896"/>
            <a:ext cx="2770272" cy="3705274"/>
          </a:xfrm>
          <a:prstGeom prst="rect">
            <a:avLst/>
          </a:prstGeom>
          <a:noFill/>
        </p:spPr>
      </p:pic>
      <p:pic>
        <p:nvPicPr>
          <p:cNvPr id="4099" name="Picture 3" descr="E:\Работа школа\Дефектология\РМО\photo_2025-11-03_12-04-0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372200" y="2384884"/>
            <a:ext cx="2638024" cy="3528391"/>
          </a:xfrm>
          <a:prstGeom prst="rect">
            <a:avLst/>
          </a:prstGeom>
          <a:noFill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3635896" y="4149079"/>
            <a:ext cx="2466975" cy="18478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Скругленный прямоугольник 5"/>
          <p:cNvSpPr/>
          <p:nvPr/>
        </p:nvSpPr>
        <p:spPr bwMode="auto">
          <a:xfrm>
            <a:off x="1763687" y="1142895"/>
            <a:ext cx="5013907" cy="1206133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Комплекс упражнений, предназначенный для развития памяти, внимания, логики,  для изучения основ счета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3779912" y="2924944"/>
            <a:ext cx="2106935" cy="864096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Программный продукт «Звукоречье»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39552" y="260648"/>
            <a:ext cx="8229600" cy="50405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>
                <a:solidFill>
                  <a:srgbClr val="3333FF"/>
                </a:solidFill>
                <a:latin typeface="Monotype Corsiva"/>
              </a:rPr>
              <a:t/>
            </a:r>
            <a:br>
              <a:rPr lang="ru-RU" sz="3200">
                <a:solidFill>
                  <a:srgbClr val="3333FF"/>
                </a:solidFill>
                <a:latin typeface="Monotype Corsiva"/>
              </a:rPr>
            </a:br>
            <a:r>
              <a:rPr lang="ru-RU" sz="3200">
                <a:solidFill>
                  <a:srgbClr val="3333FF"/>
                </a:solidFill>
                <a:latin typeface="Monotype Corsiva"/>
              </a:rPr>
              <a:t/>
            </a:r>
            <a:br>
              <a:rPr lang="ru-RU" sz="3200">
                <a:solidFill>
                  <a:srgbClr val="3333FF"/>
                </a:solidFill>
                <a:latin typeface="Monotype Corsiva"/>
              </a:rPr>
            </a:br>
            <a:r>
              <a:rPr lang="ru-RU" sz="2800">
                <a:solidFill>
                  <a:srgbClr val="3333FF"/>
                </a:solidFill>
                <a:latin typeface="Monotype Corsiva"/>
              </a:rPr>
              <a:t>Использование Комплекса АЛМА в коррекционно-развивающей работе помогает решать следующие задачи:</a:t>
            </a:r>
            <a:r>
              <a:rPr lang="ru-RU" sz="3200">
                <a:solidFill>
                  <a:srgbClr val="3333FF"/>
                </a:solidFill>
                <a:latin typeface="Monotype Corsiva"/>
              </a:rPr>
              <a:t/>
            </a:r>
            <a:br>
              <a:rPr lang="ru-RU" sz="3200">
                <a:solidFill>
                  <a:srgbClr val="3333FF"/>
                </a:solidFill>
                <a:latin typeface="Monotype Corsiva"/>
              </a:rPr>
            </a:br>
            <a:endParaRPr lang="ru-RU" sz="32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Autofit/>
          </a:bodyPr>
          <a:lstStyle/>
          <a:p>
            <a:pPr>
              <a:buNone/>
              <a:defRPr/>
            </a:pPr>
            <a:r>
              <a:rPr lang="ru-RU" sz="2000" b="1">
                <a:solidFill>
                  <a:schemeClr val="tx1"/>
                </a:solidFill>
                <a:latin typeface="Monotype Corsiva"/>
              </a:rPr>
              <a:t>1</a:t>
            </a:r>
            <a:r>
              <a:rPr lang="ru-RU" sz="2000" b="1">
                <a:solidFill>
                  <a:schemeClr val="tx1"/>
                </a:solidFill>
                <a:latin typeface="Monotype Corsiva"/>
                <a:cs typeface="Angsana New"/>
              </a:rPr>
              <a:t>. Развитие движений руки и мелкой моторики: формирование всех видов праксиса, зрительно - моторной координации.</a:t>
            </a:r>
            <a:endParaRPr/>
          </a:p>
          <a:p>
            <a:pPr>
              <a:buNone/>
              <a:defRPr/>
            </a:pPr>
            <a:r>
              <a:rPr lang="ru-RU" sz="2000" b="1">
                <a:solidFill>
                  <a:schemeClr val="tx1"/>
                </a:solidFill>
                <a:latin typeface="Monotype Corsiva"/>
                <a:cs typeface="Angsana New"/>
              </a:rPr>
              <a:t>2. Восприятие:</a:t>
            </a:r>
            <a:endParaRPr/>
          </a:p>
          <a:p>
            <a:pPr>
              <a:buNone/>
              <a:defRPr/>
            </a:pPr>
            <a:r>
              <a:rPr lang="ru-RU" sz="2000" b="1">
                <a:solidFill>
                  <a:schemeClr val="tx1"/>
                </a:solidFill>
                <a:latin typeface="Monotype Corsiva"/>
                <a:cs typeface="Angsana New"/>
              </a:rPr>
              <a:t>• узнавание изображений предметов на сенсорной панели;</a:t>
            </a:r>
            <a:endParaRPr/>
          </a:p>
          <a:p>
            <a:pPr>
              <a:buNone/>
              <a:defRPr/>
            </a:pPr>
            <a:r>
              <a:rPr lang="ru-RU" sz="2000" b="1">
                <a:solidFill>
                  <a:schemeClr val="tx1"/>
                </a:solidFill>
                <a:latin typeface="Monotype Corsiva"/>
                <a:cs typeface="Angsana New"/>
              </a:rPr>
              <a:t>• узнавание по соответствующему звучанию или голосу диктора;</a:t>
            </a:r>
            <a:endParaRPr/>
          </a:p>
          <a:p>
            <a:pPr>
              <a:buNone/>
              <a:defRPr/>
            </a:pPr>
            <a:r>
              <a:rPr lang="ru-RU" sz="2000" b="1">
                <a:solidFill>
                  <a:schemeClr val="tx1"/>
                </a:solidFill>
                <a:latin typeface="Monotype Corsiva"/>
                <a:cs typeface="Angsana New"/>
              </a:rPr>
              <a:t>• выбор предметов на панели по слову («найди», «где», «покажи», «найди такой же»);</a:t>
            </a:r>
            <a:endParaRPr/>
          </a:p>
          <a:p>
            <a:pPr>
              <a:buNone/>
              <a:defRPr/>
            </a:pPr>
            <a:r>
              <a:rPr lang="ru-RU" sz="2000" b="1">
                <a:solidFill>
                  <a:schemeClr val="tx1"/>
                </a:solidFill>
                <a:latin typeface="Monotype Corsiva"/>
                <a:cs typeface="Angsana New"/>
              </a:rPr>
              <a:t>• выбор частей целого;</a:t>
            </a:r>
            <a:endParaRPr/>
          </a:p>
          <a:p>
            <a:pPr>
              <a:buNone/>
              <a:defRPr/>
            </a:pPr>
            <a:r>
              <a:rPr lang="ru-RU" sz="2000" b="1">
                <a:solidFill>
                  <a:schemeClr val="tx1"/>
                </a:solidFill>
                <a:latin typeface="Monotype Corsiva"/>
                <a:cs typeface="Angsana New"/>
              </a:rPr>
              <a:t>• узнавание цвета.</a:t>
            </a:r>
            <a:endParaRPr/>
          </a:p>
          <a:p>
            <a:pPr>
              <a:buNone/>
              <a:defRPr/>
            </a:pPr>
            <a:r>
              <a:rPr lang="ru-RU" sz="2000" b="1">
                <a:solidFill>
                  <a:schemeClr val="tx1"/>
                </a:solidFill>
                <a:latin typeface="Monotype Corsiva"/>
                <a:cs typeface="Angsana New"/>
              </a:rPr>
              <a:t>3. Память</a:t>
            </a:r>
          </a:p>
          <a:p>
            <a:pPr>
              <a:buNone/>
              <a:defRPr/>
            </a:pPr>
            <a:r>
              <a:rPr lang="ru-RU" sz="2000" b="1">
                <a:solidFill>
                  <a:schemeClr val="tx1"/>
                </a:solidFill>
                <a:latin typeface="Monotype Corsiva"/>
                <a:cs typeface="Angsana New"/>
              </a:rPr>
              <a:t>4. Речь</a:t>
            </a:r>
            <a:endParaRPr/>
          </a:p>
          <a:p>
            <a:pPr>
              <a:buNone/>
              <a:defRPr/>
            </a:pPr>
            <a:r>
              <a:rPr lang="ru-RU" sz="2000" b="1">
                <a:solidFill>
                  <a:schemeClr val="tx1"/>
                </a:solidFill>
                <a:latin typeface="Monotype Corsiva"/>
                <a:cs typeface="Angsana New"/>
              </a:rPr>
              <a:t>5. Сенсорика:</a:t>
            </a:r>
            <a:endParaRPr/>
          </a:p>
          <a:p>
            <a:pPr>
              <a:buNone/>
              <a:defRPr/>
            </a:pPr>
            <a:r>
              <a:rPr lang="ru-RU" sz="2000" b="1">
                <a:solidFill>
                  <a:schemeClr val="tx1"/>
                </a:solidFill>
                <a:latin typeface="Monotype Corsiva"/>
                <a:cs typeface="Angsana New"/>
              </a:rPr>
              <a:t>• формирование сенсорных эталонов и элементарных математических представлений.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19050" y="82137"/>
            <a:ext cx="8229600" cy="9940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u="sng">
                <a:solidFill>
                  <a:srgbClr val="3333FF"/>
                </a:solidFill>
                <a:latin typeface="Monotype Corsiva"/>
                <a:cs typeface="Times New Roman"/>
              </a:rPr>
              <a:t>Здоровьесберегающие технологии</a:t>
            </a:r>
            <a:endParaRPr lang="ru-RU" sz="2800" u="sng">
              <a:solidFill>
                <a:srgbClr val="3333FF"/>
              </a:solidFill>
              <a:latin typeface="Monotype Corsiva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1979712" y="917970"/>
            <a:ext cx="5184576" cy="1206133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Важная составная часть здоровьесберегающей работы учителя-дефектолога – это рациональная организация занятия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95535" y="2375064"/>
            <a:ext cx="8229600" cy="358789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dirty="0"/>
              <a:t>Физкультминутки</a:t>
            </a:r>
            <a:endParaRPr dirty="0"/>
          </a:p>
          <a:p>
            <a:pPr>
              <a:defRPr/>
            </a:pPr>
            <a:endParaRPr lang="ru-RU" sz="1800" dirty="0"/>
          </a:p>
          <a:p>
            <a:pPr>
              <a:defRPr/>
            </a:pPr>
            <a:r>
              <a:rPr lang="ru-RU" sz="1800" dirty="0"/>
              <a:t>Эмоциональную разрядку, зарядку для глаз</a:t>
            </a:r>
            <a:endParaRPr dirty="0"/>
          </a:p>
          <a:p>
            <a:pPr>
              <a:defRPr/>
            </a:pPr>
            <a:endParaRPr lang="ru-RU" sz="1800" dirty="0"/>
          </a:p>
          <a:p>
            <a:pPr>
              <a:defRPr/>
            </a:pPr>
            <a:r>
              <a:rPr lang="ru-RU" sz="1800" dirty="0"/>
              <a:t>Дыхательную гимнастику </a:t>
            </a:r>
            <a:endParaRPr dirty="0"/>
          </a:p>
          <a:p>
            <a:pPr marL="0" indent="0">
              <a:buNone/>
              <a:defRPr/>
            </a:pPr>
            <a:endParaRPr lang="ru-RU" sz="1800" dirty="0"/>
          </a:p>
          <a:p>
            <a:pPr>
              <a:defRPr/>
            </a:pPr>
            <a:r>
              <a:rPr lang="ru-RU" sz="1800" dirty="0"/>
              <a:t>Пальчиковый массаж и массаж рук с использованием </a:t>
            </a:r>
            <a:r>
              <a:rPr lang="ru-RU" sz="1800" dirty="0" err="1"/>
              <a:t>массажера</a:t>
            </a:r>
            <a:r>
              <a:rPr lang="ru-RU" sz="1800" dirty="0"/>
              <a:t> Су-</a:t>
            </a:r>
            <a:r>
              <a:rPr lang="ru-RU" sz="1800" dirty="0" err="1"/>
              <a:t>Джок</a:t>
            </a:r>
            <a:endParaRPr lang="ru-RU" sz="1800" dirty="0"/>
          </a:p>
          <a:p>
            <a:pPr>
              <a:defRPr/>
            </a:pPr>
            <a:endParaRPr lang="ru-RU" sz="1800" dirty="0"/>
          </a:p>
          <a:p>
            <a:pPr>
              <a:defRPr/>
            </a:pPr>
            <a:r>
              <a:rPr lang="ru-RU" sz="1800" dirty="0"/>
              <a:t>Рефлексию; слежу за соблюдением обучающимися правильной осанки</a:t>
            </a:r>
          </a:p>
        </p:txBody>
      </p:sp>
      <p:pic>
        <p:nvPicPr>
          <p:cNvPr id="1575516122" name="Рисунок 157551612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419602" y="4946483"/>
            <a:ext cx="2475786" cy="1856840"/>
          </a:xfrm>
          <a:prstGeom prst="rect">
            <a:avLst/>
          </a:prstGeom>
        </p:spPr>
      </p:pic>
      <p:pic>
        <p:nvPicPr>
          <p:cNvPr id="2050" name="Picture 2" descr="E:\Работа школа\Дефектология\РМО\2025\Кор-раз техн\20251105_11105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2900" y="476672"/>
            <a:ext cx="1731100" cy="3594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Работа школа\Дефектология\РМО\2025\Кор-раз техн\Новая папка\20251107_09151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525" y="4920206"/>
            <a:ext cx="2231922" cy="193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95536" y="260648"/>
            <a:ext cx="8229600" cy="57606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>
                <a:solidFill>
                  <a:srgbClr val="3333FF"/>
                </a:solidFill>
                <a:latin typeface="Monotype Corsiva"/>
              </a:rPr>
              <a:t>Современные коррекционно-развивающие технологии позволяют 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971599" y="1600200"/>
            <a:ext cx="7715200" cy="45259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2800" b="1">
                <a:latin typeface="Monotype Corsiva"/>
              </a:rPr>
              <a:t>Повысить интерес обучающихся к учебной деятельности</a:t>
            </a:r>
            <a:endParaRPr/>
          </a:p>
          <a:p>
            <a:pPr marL="0" indent="0">
              <a:buNone/>
              <a:defRPr/>
            </a:pPr>
            <a:r>
              <a:rPr lang="ru-RU" sz="2800" b="1">
                <a:latin typeface="Monotype Corsiva"/>
              </a:rPr>
              <a:t> </a:t>
            </a:r>
            <a:endParaRPr/>
          </a:p>
          <a:p>
            <a:pPr marL="0" indent="0">
              <a:buNone/>
              <a:defRPr/>
            </a:pPr>
            <a:r>
              <a:rPr lang="ru-RU" sz="2800" b="1">
                <a:latin typeface="Monotype Corsiva"/>
              </a:rPr>
              <a:t>Предусматривают разные формы подачи и усвоения программного материала</a:t>
            </a:r>
            <a:endParaRPr/>
          </a:p>
          <a:p>
            <a:pPr marL="0" indent="0">
              <a:buNone/>
              <a:defRPr/>
            </a:pPr>
            <a:endParaRPr lang="ru-RU" sz="2800" b="1">
              <a:latin typeface="Monotype Corsiva"/>
            </a:endParaRPr>
          </a:p>
          <a:p>
            <a:pPr marL="0" indent="0">
              <a:buNone/>
              <a:defRPr/>
            </a:pPr>
            <a:r>
              <a:rPr lang="ru-RU" sz="2800" b="1">
                <a:latin typeface="Monotype Corsiva"/>
              </a:rPr>
              <a:t> Заключают в себе большой образовательный, развивающий и воспитательный потенциал</a:t>
            </a:r>
          </a:p>
          <a:p>
            <a:pPr>
              <a:defRPr/>
            </a:pPr>
            <a:endParaRPr lang="ru-RU"/>
          </a:p>
        </p:txBody>
      </p:sp>
      <p:sp>
        <p:nvSpPr>
          <p:cNvPr id="4" name="Стрелка вправо 3"/>
          <p:cNvSpPr/>
          <p:nvPr/>
        </p:nvSpPr>
        <p:spPr bwMode="auto">
          <a:xfrm>
            <a:off x="251520" y="2060848"/>
            <a:ext cx="504056" cy="216024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23528" y="3501008"/>
            <a:ext cx="536575" cy="2809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23808" y="4754337"/>
            <a:ext cx="536575" cy="280987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bstractRed_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TS030005056</Template>
  <TotalTime>24</TotalTime>
  <Words>556</Words>
  <Application>Microsoft Office PowerPoint</Application>
  <DocSecurity>0</DocSecurity>
  <PresentationFormat>Экран (4:3)</PresentationFormat>
  <Paragraphs>87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Angsana New</vt:lpstr>
      <vt:lpstr>Arial</vt:lpstr>
      <vt:lpstr>Calibri</vt:lpstr>
      <vt:lpstr>Mongolian Baiti</vt:lpstr>
      <vt:lpstr>Monotype Corsiva</vt:lpstr>
      <vt:lpstr>Times New Roman</vt:lpstr>
      <vt:lpstr>AbstractRed_Updated</vt:lpstr>
      <vt:lpstr>Применение современных коррекционно-развивающих технологий в практической деятельности учителя - дефектолога с детьми ОВЗ </vt:lpstr>
      <vt:lpstr>Можно и нужно каждого учителя научить пользоваться педагогическим инструментарием. Только при этом условии его работа будет высокорезультативной, а место учителя самым лучшим местом под солнцем. Я.А.Каменский. </vt:lpstr>
      <vt:lpstr> Современные коррекционно-развивающие технологии – это система методов, способов, приёмов обучения, воспитательных средств, направленных на достижение позитивного результата за счёт динамичных изменений в личностном развитии ребёнка в современных социокультурных условиях</vt:lpstr>
      <vt:lpstr>Технология разноуровневого обучения</vt:lpstr>
      <vt:lpstr> </vt:lpstr>
      <vt:lpstr>Технология проблемного обучения</vt:lpstr>
      <vt:lpstr>Игровые технологии</vt:lpstr>
      <vt:lpstr> </vt:lpstr>
      <vt:lpstr>     Информационно-коммуникационные технологии   – это педагогическая технология, использующая специальные способы, программные и технические средства (кино, аудио- и видео средства, компьютеры, телекоммуникационные сети) для работы с информацией.</vt:lpstr>
      <vt:lpstr>Педагогическое творчество с помощью программы PowerPoint</vt:lpstr>
      <vt:lpstr>Комплекс «АЛМА»</vt:lpstr>
      <vt:lpstr>  Использование Комплекса АЛМА в коррекционно-развивающей работе помогает решать следующие задачи: </vt:lpstr>
      <vt:lpstr>Здоровьесберегающие технологии</vt:lpstr>
      <vt:lpstr>Современные коррекционно-развивающие технологии позволяют :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образовательные технологии   в работе учителя-логопеда с обучающимися с ОВЗ</dc:title>
  <dc:subject/>
  <dc:creator>User</dc:creator>
  <cp:keywords/>
  <dc:description/>
  <cp:lastModifiedBy>SiS_Admin</cp:lastModifiedBy>
  <cp:revision>50</cp:revision>
  <dcterms:created xsi:type="dcterms:W3CDTF">2022-01-16T11:10:44Z</dcterms:created>
  <dcterms:modified xsi:type="dcterms:W3CDTF">2025-12-23T11:31:33Z</dcterms:modified>
  <cp:category>Шаблон оформления</cp:category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TC030005056</vt:lpwstr>
  </property>
</Properties>
</file>