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4630400" cy="8229600"/>
  <p:notesSz cx="8229600" cy="14630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Fraunces Extra Bold" panose="020B0604020202020204" charset="0"/>
      <p:regular r:id="rId16"/>
    </p:embeddedFont>
    <p:embeddedFont>
      <p:font typeface="Nobile" panose="020B0604020202020204" charset="0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618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27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1647" y="1182095"/>
            <a:ext cx="7560707" cy="2120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Развитие</a:t>
            </a: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 графомоторных навыков у детей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1323362" y="6052095"/>
            <a:ext cx="3769595" cy="1307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ru-RU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Выполнила учитель-логопед</a:t>
            </a:r>
          </a:p>
          <a:p>
            <a:pPr marL="0" indent="0" algn="just">
              <a:lnSpc>
                <a:spcPts val="2800"/>
              </a:lnSpc>
              <a:buNone/>
            </a:pPr>
            <a:r>
              <a:rPr lang="ru-RU" sz="1750" dirty="0">
                <a:solidFill>
                  <a:srgbClr val="405449"/>
                </a:solidFill>
                <a:latin typeface="Nobile" pitchFamily="34" charset="0"/>
              </a:rPr>
              <a:t>МБОУ «Школа № 6»</a:t>
            </a:r>
          </a:p>
          <a:p>
            <a:pPr marL="0" indent="0" algn="just">
              <a:lnSpc>
                <a:spcPts val="2800"/>
              </a:lnSpc>
              <a:buNone/>
            </a:pPr>
            <a:r>
              <a:rPr lang="ru-RU" sz="1750" dirty="0">
                <a:solidFill>
                  <a:srgbClr val="405449"/>
                </a:solidFill>
                <a:latin typeface="Nobile" pitchFamily="34" charset="0"/>
              </a:rPr>
              <a:t>Евдокимова И.В.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03208" y="7359968"/>
            <a:ext cx="138708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Nobile Medium" pitchFamily="34" charset="0"/>
                <a:ea typeface="Nobile Medium" pitchFamily="34" charset="-122"/>
                <a:cs typeface="Nobile Medium" pitchFamily="34" charset="-120"/>
              </a:rPr>
              <a:t>ие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1647" y="622697"/>
            <a:ext cx="7560707" cy="2120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Развитие графомоторных навыков у детей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1647" y="3082528"/>
            <a:ext cx="7560707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Данный документ посвящен исследованию и поддержке развития графомоторных навыков у детей младшего школьного возраста. Мы рассмотрим, что такое графомоторные навыки, почему они важны для успешного обучения, и какие факторы влияют на их развитие.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1647" y="5146715"/>
            <a:ext cx="7560707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Также будут представлены методы диагностики, игры и упражнения для развития мелкой моторики и зрительно-моторной координации. В заключение будут даны рекомендации для родителей и педагогов по поддержке развития графомоторных навыков у детей.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03208" y="7359968"/>
            <a:ext cx="138708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Nobile Medium" pitchFamily="34" charset="0"/>
                <a:ea typeface="Nobile Medium" pitchFamily="34" charset="-122"/>
                <a:cs typeface="Nobile Medium" pitchFamily="34" charset="-120"/>
              </a:rPr>
              <a:t>ие</a:t>
            </a:r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3214470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05069"/>
            <a:ext cx="1060203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Что такое графомоторные навыки?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80824"/>
            <a:ext cx="32432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Комплексные умения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361968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Графомоторные навыки – это комплексные умения, включающие в себя мелкую моторику, зрительно-моторную координацию и способность контролировать движения руки при письме и рисовании.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27808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Ключевая роль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3361968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Развитые графомоторные навыки играют ключевую роль в успешной адаптации к школе и обучении. Они позволяют детям легко осваивать письмо и чтение, а также выполнять задания аккуратно и в срок.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635704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Недостаточно развитые графомоторные навыки могут привести к трудностям в обучении, снижению успеваемости и негативному отношению к школе. Поэтому важно своевременно выявлять и корректировать недостатки.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9104" y="642342"/>
            <a:ext cx="7778591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Факторы, влияющие на развитие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169104" y="2373511"/>
            <a:ext cx="438864" cy="438864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6315432" y="2446615"/>
            <a:ext cx="146090" cy="292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802993" y="2373511"/>
            <a:ext cx="315789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Физиологические особенности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802993" y="3100149"/>
            <a:ext cx="3157895" cy="1559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Уровень развития мелкой моторики, координации движений, мышечного тонуса и зрительно-моторной координации.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0155912" y="2373511"/>
            <a:ext cx="438864" cy="438864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10279737" y="2446615"/>
            <a:ext cx="191214" cy="292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10789801" y="2373511"/>
            <a:ext cx="315789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Неврологические факторы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10789801" y="3100149"/>
            <a:ext cx="3157895" cy="1871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Созревание нервной системы, развитие межполушарных связей и формирование мозговых центров, отвечающих за движение и координацию.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169104" y="5386268"/>
            <a:ext cx="438864" cy="438864"/>
          </a:xfrm>
          <a:prstGeom prst="roundRect">
            <a:avLst>
              <a:gd name="adj" fmla="val 40006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6300073" y="5459373"/>
            <a:ext cx="176808" cy="292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6802993" y="5386268"/>
            <a:ext cx="3469719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Психологические факторы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802993" y="5808107"/>
            <a:ext cx="7144703" cy="623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Мотивация, интерес к деятельности, усидчивость, концентрация внимания и самоконтроль.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169104" y="6651427"/>
            <a:ext cx="7778591" cy="9358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При проведении диагностики важно учитывать возрастные нормы и индивидуальные особенности ребенка. Результаты диагностики позволяют определить уровень развития графомоторных навыков.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7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0420" y="576739"/>
            <a:ext cx="7675959" cy="1310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Игры для развития мелкой моторики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420" y="2202180"/>
            <a:ext cx="524232" cy="52423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20420" y="2936081"/>
            <a:ext cx="2348865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Лепка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6220420" y="3389471"/>
            <a:ext cx="2348865" cy="2349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Развивает мелкую моторику, координацию движений, воображение и творческие способности.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3848" y="2202180"/>
            <a:ext cx="524232" cy="52423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83848" y="2936081"/>
            <a:ext cx="2348984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Аппликация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8883848" y="3389471"/>
            <a:ext cx="2348984" cy="2685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Развивают мелкую моторику, координацию движений, пространственное мышление и творческие способности.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7396" y="2202180"/>
            <a:ext cx="524232" cy="52423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47396" y="2936081"/>
            <a:ext cx="2348984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Рисование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11547396" y="3389471"/>
            <a:ext cx="2348984" cy="2349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Улучшает контроль над движениями руки, развивает зрительно-моторную координацию и творческое мышление.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6220420" y="6310432"/>
            <a:ext cx="7675959" cy="1342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При выборе игр и упражнений важно учитывать возрастные особенности и интересы ребенка. Занятия должны быть интересными и увлекательными, чтобы поддерживать мотивацию и желание заниматься.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2589" y="890468"/>
            <a:ext cx="7718822" cy="1272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Развитие зрительно-моторной координации</a:t>
            </a:r>
            <a:endParaRPr lang="en-US" sz="40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89" y="2468166"/>
            <a:ext cx="1017984" cy="122158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35969" y="2671763"/>
            <a:ext cx="2544961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Обводка контуров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2035969" y="3112056"/>
            <a:ext cx="6395442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Развивает точность движений и зрительный контроль.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589" y="3689747"/>
            <a:ext cx="1017984" cy="122158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35969" y="3893344"/>
            <a:ext cx="2544961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Штриховка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2035969" y="4333637"/>
            <a:ext cx="6395442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Улучшает координацию движений и контроль над нажимом.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589" y="4911328"/>
            <a:ext cx="1017984" cy="122158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35969" y="5114925"/>
            <a:ext cx="2865715" cy="318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Рисование по точкам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2035969" y="5555218"/>
            <a:ext cx="6395442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Развивает зрительно-моторную координацию и внимание.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712589" y="6361867"/>
            <a:ext cx="7718822" cy="977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При выполнении упражнений важно следить за правильной посадкой ребенка, освещением и положением руки. Занятия должны быть регулярными и постепенными, чтобы не перегружать ребенка.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5299" y="565428"/>
            <a:ext cx="7706201" cy="1283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Упражнения для улучшения почерка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6501884" y="2157174"/>
            <a:ext cx="22860" cy="4290179"/>
          </a:xfrm>
          <a:prstGeom prst="roundRect">
            <a:avLst>
              <a:gd name="adj" fmla="val 808716"/>
            </a:avLst>
          </a:prstGeom>
          <a:solidFill>
            <a:srgbClr val="CED9CE"/>
          </a:solidFill>
          <a:ln/>
        </p:spPr>
      </p:sp>
      <p:sp>
        <p:nvSpPr>
          <p:cNvPr id="5" name="Shape 2"/>
          <p:cNvSpPr/>
          <p:nvPr/>
        </p:nvSpPr>
        <p:spPr>
          <a:xfrm>
            <a:off x="6721495" y="2607707"/>
            <a:ext cx="718899" cy="22860"/>
          </a:xfrm>
          <a:prstGeom prst="roundRect">
            <a:avLst>
              <a:gd name="adj" fmla="val 808716"/>
            </a:avLst>
          </a:prstGeom>
          <a:solidFill>
            <a:srgbClr val="CED9CE"/>
          </a:solidFill>
          <a:ln/>
        </p:spPr>
      </p:sp>
      <p:sp>
        <p:nvSpPr>
          <p:cNvPr id="6" name="Shape 3"/>
          <p:cNvSpPr/>
          <p:nvPr/>
        </p:nvSpPr>
        <p:spPr>
          <a:xfrm>
            <a:off x="6282273" y="2388156"/>
            <a:ext cx="462082" cy="46208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436459" y="2465070"/>
            <a:ext cx="153710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7642979" y="2362557"/>
            <a:ext cx="2806303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Правильная посадка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642979" y="2806779"/>
            <a:ext cx="6268522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Обеспечьте правильную посадку за столом.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721495" y="3996690"/>
            <a:ext cx="718899" cy="22860"/>
          </a:xfrm>
          <a:prstGeom prst="roundRect">
            <a:avLst>
              <a:gd name="adj" fmla="val 808716"/>
            </a:avLst>
          </a:prstGeom>
          <a:solidFill>
            <a:srgbClr val="CED9CE"/>
          </a:solidFill>
          <a:ln/>
        </p:spPr>
      </p:sp>
      <p:sp>
        <p:nvSpPr>
          <p:cNvPr id="11" name="Shape 8"/>
          <p:cNvSpPr/>
          <p:nvPr/>
        </p:nvSpPr>
        <p:spPr>
          <a:xfrm>
            <a:off x="6282273" y="3777139"/>
            <a:ext cx="462082" cy="46208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12" name="Text 9"/>
          <p:cNvSpPr/>
          <p:nvPr/>
        </p:nvSpPr>
        <p:spPr>
          <a:xfrm>
            <a:off x="6412647" y="3854053"/>
            <a:ext cx="201335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642979" y="3751540"/>
            <a:ext cx="2753558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Регулярные занятия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642979" y="4195763"/>
            <a:ext cx="6268522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Практикуйте письмо регулярно, но не переутомляйте ребенка.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721495" y="5714286"/>
            <a:ext cx="718899" cy="22860"/>
          </a:xfrm>
          <a:prstGeom prst="roundRect">
            <a:avLst>
              <a:gd name="adj" fmla="val 808716"/>
            </a:avLst>
          </a:prstGeom>
          <a:solidFill>
            <a:srgbClr val="CED9CE"/>
          </a:solidFill>
          <a:ln/>
        </p:spPr>
      </p:sp>
      <p:sp>
        <p:nvSpPr>
          <p:cNvPr id="16" name="Shape 13"/>
          <p:cNvSpPr/>
          <p:nvPr/>
        </p:nvSpPr>
        <p:spPr>
          <a:xfrm>
            <a:off x="6282273" y="5494734"/>
            <a:ext cx="462082" cy="462082"/>
          </a:xfrm>
          <a:prstGeom prst="roundRect">
            <a:avLst>
              <a:gd name="adj" fmla="val 40009"/>
            </a:avLst>
          </a:prstGeom>
          <a:solidFill>
            <a:srgbClr val="E8F3E8"/>
          </a:solidFill>
          <a:ln/>
        </p:spPr>
      </p:sp>
      <p:sp>
        <p:nvSpPr>
          <p:cNvPr id="17" name="Text 14"/>
          <p:cNvSpPr/>
          <p:nvPr/>
        </p:nvSpPr>
        <p:spPr>
          <a:xfrm>
            <a:off x="6420267" y="5571649"/>
            <a:ext cx="186095" cy="308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7642979" y="5469136"/>
            <a:ext cx="3431977" cy="32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Положительный настрой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7642979" y="5913358"/>
            <a:ext cx="6268522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Поддерживайте и поощряйте усилия ребенка.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205299" y="6678335"/>
            <a:ext cx="7706201" cy="985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5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Регулярные упражнения, направленные на развитие зрительно-моторной координации, помогают детям улучшить почерк и скорость письма, а также выполнять задания более аккуратно и точно.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5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0218" y="620792"/>
            <a:ext cx="7563564" cy="1411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Поддержка развития графомоторных навыков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90218" y="2370534"/>
            <a:ext cx="3668911" cy="2375535"/>
          </a:xfrm>
          <a:prstGeom prst="roundRect">
            <a:avLst>
              <a:gd name="adj" fmla="val 8554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1015960" y="2596277"/>
            <a:ext cx="3217426" cy="705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Своевременная диагностика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15960" y="3436977"/>
            <a:ext cx="3217426" cy="108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Помогает выявить проблемы на ранних этапах.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4871" y="2370534"/>
            <a:ext cx="3668911" cy="2375535"/>
          </a:xfrm>
          <a:prstGeom prst="roundRect">
            <a:avLst>
              <a:gd name="adj" fmla="val 8554"/>
            </a:avLst>
          </a:prstGeom>
          <a:solidFill>
            <a:srgbClr val="E8F3E8"/>
          </a:solidFill>
          <a:ln/>
        </p:spPr>
      </p:sp>
      <p:sp>
        <p:nvSpPr>
          <p:cNvPr id="8" name="Text 5"/>
          <p:cNvSpPr/>
          <p:nvPr/>
        </p:nvSpPr>
        <p:spPr>
          <a:xfrm>
            <a:off x="4910614" y="2596277"/>
            <a:ext cx="3217426" cy="705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Эффективные методы обучения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0614" y="3436977"/>
            <a:ext cx="3217426" cy="108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Использование подходящих упражнений и игр.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0218" y="4971812"/>
            <a:ext cx="7563564" cy="1300639"/>
          </a:xfrm>
          <a:prstGeom prst="roundRect">
            <a:avLst>
              <a:gd name="adj" fmla="val 15623"/>
            </a:avLst>
          </a:prstGeom>
          <a:solidFill>
            <a:srgbClr val="E8F3E8"/>
          </a:solidFill>
          <a:ln/>
        </p:spPr>
      </p:sp>
      <p:sp>
        <p:nvSpPr>
          <p:cNvPr id="11" name="Text 8"/>
          <p:cNvSpPr/>
          <p:nvPr/>
        </p:nvSpPr>
        <p:spPr>
          <a:xfrm>
            <a:off x="1015960" y="5197554"/>
            <a:ext cx="3171111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Поддержка взрослых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15960" y="5685592"/>
            <a:ext cx="7112079" cy="361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Поощрение и мотивация со стороны родителей и педагогов.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90218" y="6526411"/>
            <a:ext cx="7563564" cy="108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Инвестиции в развитие графомоторных навыков – это вклад в будущее ребенка, который окупится сторицей в виде успешной учебы, творческой реализации и уверенности в своих силах.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4818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Заключение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697123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Развитие графомоторных навыков – это важный этап в подготовке детей к школе и успешному обучению. Своевременная диагностика, использование эффективных методов обучения и поддержка со стороны родителей и педагогов помогут детям успешно освоить письмо.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4766786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1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Важно помнить, что каждый ребенок уникален, и подход к развитию графомоторных навыков должен быть индивидуальным и учитывать особенности каждого ребенка. Развитие графомоторных навыков – это не только подготовка к письму, но и развитие общей моторики.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607</Words>
  <Application>Microsoft Office PowerPoint</Application>
  <PresentationFormat>Произвольный</PresentationFormat>
  <Paragraphs>73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Nobile Medium</vt:lpstr>
      <vt:lpstr>Fraunces Extra Bold</vt:lpstr>
      <vt:lpstr>Calibri</vt:lpstr>
      <vt:lpstr>Arial</vt:lpstr>
      <vt:lpstr>Nobile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2</cp:revision>
  <dcterms:created xsi:type="dcterms:W3CDTF">2025-02-17T12:33:47Z</dcterms:created>
  <dcterms:modified xsi:type="dcterms:W3CDTF">2025-12-16T10:35:39Z</dcterms:modified>
</cp:coreProperties>
</file>