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7" r:id="rId9"/>
    <p:sldId id="268" r:id="rId10"/>
    <p:sldId id="265" r:id="rId11"/>
    <p:sldId id="264" r:id="rId12"/>
    <p:sldId id="269" r:id="rId13"/>
    <p:sldId id="266" r:id="rId14"/>
    <p:sldId id="271" r:id="rId15"/>
    <p:sldId id="263" r:id="rId16"/>
    <p:sldId id="276" r:id="rId17"/>
    <p:sldId id="270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82" r:id="rId26"/>
    <p:sldId id="280" r:id="rId27"/>
    <p:sldId id="281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30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848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12/23/2025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s://masterskaya-logo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www.defectologiya.pro/biblioteka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accent4"/>
                </a:solidFill>
              </a:rPr>
              <a:t>Логопедическая работа по развитию языкового анализа и синтеза. Современные подходы.</a:t>
            </a:r>
            <a:endParaRPr lang="ru-RU" sz="4800" dirty="0">
              <a:solidFill>
                <a:schemeClr val="accent4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6217" y="5156804"/>
            <a:ext cx="2806779" cy="977621"/>
          </a:xfrm>
        </p:spPr>
        <p:txBody>
          <a:bodyPr/>
          <a:lstStyle/>
          <a:p>
            <a:pPr algn="ctr"/>
            <a:r>
              <a:rPr lang="ru-RU" dirty="0" smtClean="0"/>
              <a:t>Учитель – логопед </a:t>
            </a:r>
            <a:r>
              <a:rPr lang="ru-RU" dirty="0" err="1" smtClean="0"/>
              <a:t>Неяглова</a:t>
            </a:r>
            <a:r>
              <a:rPr lang="ru-RU" dirty="0" smtClean="0"/>
              <a:t> Л.М.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254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7309" y="3540128"/>
            <a:ext cx="110651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333333"/>
                </a:solidFill>
              </a:rPr>
              <a:t> Фонематический анализ и синтез;</a:t>
            </a:r>
          </a:p>
          <a:p>
            <a:pPr marL="457200" indent="-4572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333333"/>
                </a:solidFill>
              </a:rPr>
              <a:t> Слоговой анализ и синтез; </a:t>
            </a:r>
          </a:p>
          <a:p>
            <a:pPr marL="457200" indent="-4572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q"/>
            </a:pPr>
            <a:r>
              <a:rPr lang="ru-RU" sz="2800" dirty="0" smtClean="0">
                <a:solidFill>
                  <a:srgbClr val="333333"/>
                </a:solidFill>
              </a:rPr>
              <a:t> Анализ </a:t>
            </a:r>
            <a:r>
              <a:rPr lang="ru-RU" sz="2800" dirty="0">
                <a:solidFill>
                  <a:srgbClr val="333333"/>
                </a:solidFill>
              </a:rPr>
              <a:t>предложений на слова и синтез слов в </a:t>
            </a:r>
            <a:r>
              <a:rPr lang="ru-RU" sz="2800" dirty="0" smtClean="0">
                <a:solidFill>
                  <a:srgbClr val="333333"/>
                </a:solidFill>
              </a:rPr>
              <a:t>предложении. 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7309" y="1304789"/>
            <a:ext cx="107141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181818"/>
                </a:solidFill>
              </a:rPr>
              <a:t>Д</a:t>
            </a:r>
            <a:r>
              <a:rPr lang="ru-RU" sz="2400" dirty="0" smtClean="0">
                <a:solidFill>
                  <a:srgbClr val="181818"/>
                </a:solidFill>
              </a:rPr>
              <a:t>. Б. </a:t>
            </a:r>
            <a:r>
              <a:rPr lang="ru-RU" sz="2400" dirty="0" err="1" smtClean="0">
                <a:solidFill>
                  <a:srgbClr val="181818"/>
                </a:solidFill>
              </a:rPr>
              <a:t>Эльконин</a:t>
            </a:r>
            <a:r>
              <a:rPr lang="ru-RU" sz="2400" dirty="0" smtClean="0">
                <a:solidFill>
                  <a:srgbClr val="181818"/>
                </a:solidFill>
              </a:rPr>
              <a:t> </a:t>
            </a:r>
            <a:r>
              <a:rPr lang="ru-RU" sz="2400" dirty="0">
                <a:solidFill>
                  <a:srgbClr val="181818"/>
                </a:solidFill>
              </a:rPr>
              <a:t>определял звуковой анализ как действие по установлению последовательности и количества звуков в составе слова</a:t>
            </a:r>
            <a:r>
              <a:rPr lang="ru-RU" sz="2400" dirty="0" smtClean="0">
                <a:solidFill>
                  <a:srgbClr val="181818"/>
                </a:solidFill>
              </a:rPr>
              <a:t>.</a:t>
            </a:r>
          </a:p>
          <a:p>
            <a:r>
              <a:rPr lang="ru-RU" sz="2400" dirty="0"/>
              <a:t>Синтез – это соединение частей в целое, </a:t>
            </a:r>
            <a:r>
              <a:rPr lang="ru-RU" sz="2400" dirty="0" smtClean="0"/>
              <a:t> </a:t>
            </a:r>
            <a:r>
              <a:rPr lang="ru-RU" sz="2400" dirty="0"/>
              <a:t>звуковой синтез – соединение звуков в слова.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1492" y="332509"/>
            <a:ext cx="9993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u="sng" dirty="0" smtClean="0">
                <a:solidFill>
                  <a:schemeClr val="accent4"/>
                </a:solidFill>
              </a:rPr>
              <a:t>Три формы языкового анализа и синтеза</a:t>
            </a:r>
            <a:endParaRPr lang="ru-RU" sz="4000" u="sng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6109" y="286328"/>
            <a:ext cx="9993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u="sng" dirty="0" smtClean="0">
                <a:solidFill>
                  <a:schemeClr val="accent4"/>
                </a:solidFill>
              </a:rPr>
              <a:t>Характерные ошибки при </a:t>
            </a:r>
            <a:r>
              <a:rPr lang="ru-RU" sz="4000" u="sng" dirty="0" err="1" smtClean="0">
                <a:solidFill>
                  <a:schemeClr val="accent4"/>
                </a:solidFill>
              </a:rPr>
              <a:t>дисграфии</a:t>
            </a:r>
            <a:endParaRPr lang="ru-RU" sz="4000" u="sng" dirty="0">
              <a:solidFill>
                <a:schemeClr val="accent4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2655" y="994214"/>
            <a:ext cx="11305309" cy="4827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marL="342900" indent="-3429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q"/>
            </a:pPr>
            <a:r>
              <a:rPr lang="ru-RU" sz="2800" dirty="0"/>
              <a:t>пропуски согласных при их </a:t>
            </a:r>
            <a:r>
              <a:rPr lang="ru-RU" sz="2800" dirty="0" smtClean="0"/>
              <a:t>стечении</a:t>
            </a:r>
          </a:p>
          <a:p>
            <a:pPr algn="ctr">
              <a:lnSpc>
                <a:spcPct val="150000"/>
              </a:lnSpc>
              <a:buClr>
                <a:schemeClr val="accent4"/>
              </a:buClr>
            </a:pPr>
            <a:r>
              <a:rPr lang="ru-RU" sz="2800" b="1" dirty="0" smtClean="0">
                <a:solidFill>
                  <a:schemeClr val="accent4"/>
                </a:solidFill>
              </a:rPr>
              <a:t>(</a:t>
            </a:r>
            <a:r>
              <a:rPr lang="ru-RU" sz="2800" b="1" dirty="0">
                <a:solidFill>
                  <a:schemeClr val="accent4"/>
                </a:solidFill>
              </a:rPr>
              <a:t>диктант — «</a:t>
            </a:r>
            <a:r>
              <a:rPr lang="ru-RU" sz="2800" b="1" dirty="0" err="1">
                <a:solidFill>
                  <a:schemeClr val="accent4"/>
                </a:solidFill>
              </a:rPr>
              <a:t>дикат</a:t>
            </a:r>
            <a:r>
              <a:rPr lang="ru-RU" sz="2800" b="1" dirty="0">
                <a:solidFill>
                  <a:schemeClr val="accent4"/>
                </a:solidFill>
              </a:rPr>
              <a:t>», школа— «кола»);</a:t>
            </a:r>
          </a:p>
          <a:p>
            <a:pPr marL="342900" indent="-3429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q"/>
            </a:pPr>
            <a:r>
              <a:rPr lang="ru-RU" sz="2800" dirty="0"/>
              <a:t>пропуски гласных </a:t>
            </a:r>
            <a:r>
              <a:rPr lang="ru-RU" sz="2800" b="1" dirty="0" smtClean="0">
                <a:solidFill>
                  <a:schemeClr val="accent4"/>
                </a:solidFill>
              </a:rPr>
              <a:t>(</a:t>
            </a:r>
            <a:r>
              <a:rPr lang="ru-RU" sz="2800" b="1" dirty="0">
                <a:solidFill>
                  <a:schemeClr val="accent4"/>
                </a:solidFill>
              </a:rPr>
              <a:t>собака — «</a:t>
            </a:r>
            <a:r>
              <a:rPr lang="ru-RU" sz="2800" b="1" dirty="0" err="1">
                <a:solidFill>
                  <a:schemeClr val="accent4"/>
                </a:solidFill>
              </a:rPr>
              <a:t>сбака</a:t>
            </a:r>
            <a:r>
              <a:rPr lang="ru-RU" sz="2800" b="1" dirty="0">
                <a:solidFill>
                  <a:schemeClr val="accent4"/>
                </a:solidFill>
              </a:rPr>
              <a:t>», дома — «</a:t>
            </a:r>
            <a:r>
              <a:rPr lang="ru-RU" sz="2800" b="1" dirty="0" err="1">
                <a:solidFill>
                  <a:schemeClr val="accent4"/>
                </a:solidFill>
              </a:rPr>
              <a:t>дма</a:t>
            </a:r>
            <a:r>
              <a:rPr lang="ru-RU" sz="2800" b="1" dirty="0">
                <a:solidFill>
                  <a:schemeClr val="accent4"/>
                </a:solidFill>
              </a:rPr>
              <a:t>»);</a:t>
            </a:r>
          </a:p>
          <a:p>
            <a:pPr marL="342900" indent="-3429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q"/>
            </a:pPr>
            <a:r>
              <a:rPr lang="ru-RU" sz="2800" dirty="0"/>
              <a:t>перестановки букв </a:t>
            </a:r>
            <a:r>
              <a:rPr lang="ru-RU" sz="2800" b="1" dirty="0">
                <a:solidFill>
                  <a:schemeClr val="accent4"/>
                </a:solidFill>
              </a:rPr>
              <a:t>(тропа — «</a:t>
            </a:r>
            <a:r>
              <a:rPr lang="ru-RU" sz="2800" b="1" dirty="0" err="1">
                <a:solidFill>
                  <a:schemeClr val="accent4"/>
                </a:solidFill>
              </a:rPr>
              <a:t>прота</a:t>
            </a:r>
            <a:r>
              <a:rPr lang="ru-RU" sz="2800" b="1" dirty="0">
                <a:solidFill>
                  <a:schemeClr val="accent4"/>
                </a:solidFill>
              </a:rPr>
              <a:t>», окно — «</a:t>
            </a:r>
            <a:r>
              <a:rPr lang="ru-RU" sz="2800" b="1" dirty="0" err="1">
                <a:solidFill>
                  <a:schemeClr val="accent4"/>
                </a:solidFill>
              </a:rPr>
              <a:t>коно</a:t>
            </a:r>
            <a:r>
              <a:rPr lang="ru-RU" sz="2800" b="1" dirty="0">
                <a:solidFill>
                  <a:schemeClr val="accent4"/>
                </a:solidFill>
              </a:rPr>
              <a:t>»);</a:t>
            </a:r>
          </a:p>
          <a:p>
            <a:pPr marL="342900" indent="-3429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q"/>
            </a:pPr>
            <a:r>
              <a:rPr lang="ru-RU" sz="2800" dirty="0"/>
              <a:t>добавление </a:t>
            </a:r>
            <a:r>
              <a:rPr lang="ru-RU" sz="2800" dirty="0" smtClean="0"/>
              <a:t>букв     </a:t>
            </a:r>
            <a:r>
              <a:rPr lang="ru-RU" sz="2800" b="1" dirty="0" smtClean="0">
                <a:solidFill>
                  <a:schemeClr val="accent4"/>
                </a:solidFill>
              </a:rPr>
              <a:t>(</a:t>
            </a:r>
            <a:r>
              <a:rPr lang="ru-RU" sz="2800" b="1" dirty="0">
                <a:solidFill>
                  <a:schemeClr val="accent4"/>
                </a:solidFill>
              </a:rPr>
              <a:t>таскали — «</a:t>
            </a:r>
            <a:r>
              <a:rPr lang="ru-RU" sz="2800" b="1" dirty="0" err="1">
                <a:solidFill>
                  <a:schemeClr val="accent4"/>
                </a:solidFill>
              </a:rPr>
              <a:t>тасакали</a:t>
            </a:r>
            <a:r>
              <a:rPr lang="ru-RU" sz="2800" b="1" dirty="0">
                <a:solidFill>
                  <a:schemeClr val="accent4"/>
                </a:solidFill>
              </a:rPr>
              <a:t>»);</a:t>
            </a:r>
          </a:p>
          <a:p>
            <a:pPr marL="342900" indent="-3429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q"/>
            </a:pPr>
            <a:r>
              <a:rPr lang="ru-RU" sz="2800" dirty="0"/>
              <a:t>пропуски, добавления, перестановка </a:t>
            </a:r>
            <a:r>
              <a:rPr lang="ru-RU" sz="2800" dirty="0" smtClean="0"/>
              <a:t>слогов</a:t>
            </a:r>
          </a:p>
          <a:p>
            <a:pPr algn="ctr">
              <a:lnSpc>
                <a:spcPct val="150000"/>
              </a:lnSpc>
              <a:buClr>
                <a:schemeClr val="accent4"/>
              </a:buClr>
            </a:pPr>
            <a:r>
              <a:rPr lang="ru-RU" sz="2800" dirty="0" smtClean="0"/>
              <a:t> </a:t>
            </a:r>
            <a:r>
              <a:rPr lang="ru-RU" sz="2800" b="1" dirty="0">
                <a:solidFill>
                  <a:schemeClr val="accent4"/>
                </a:solidFill>
              </a:rPr>
              <a:t>(комната — «кота», стакан — «ката»).</a:t>
            </a:r>
          </a:p>
        </p:txBody>
      </p:sp>
    </p:spTree>
    <p:extLst>
      <p:ext uri="{BB962C8B-B14F-4D97-AF65-F5344CB8AC3E}">
        <p14:creationId xmlns:p14="http://schemas.microsoft.com/office/powerpoint/2010/main" val="414909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6837" y="277092"/>
            <a:ext cx="9993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u="sng" dirty="0" smtClean="0">
                <a:solidFill>
                  <a:schemeClr val="accent4"/>
                </a:solidFill>
              </a:rPr>
              <a:t>Фонематический анализ и синтез</a:t>
            </a:r>
            <a:endParaRPr lang="ru-RU" sz="4000" u="sng" dirty="0">
              <a:solidFill>
                <a:schemeClr val="accent4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0292" y="1370043"/>
            <a:ext cx="1179483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Задания </a:t>
            </a:r>
            <a:r>
              <a:rPr lang="ru-RU" sz="2800" b="1" dirty="0"/>
              <a:t>для узнавания звука:</a:t>
            </a:r>
          </a:p>
          <a:p>
            <a:endParaRPr lang="ru-RU" sz="2800" b="1" dirty="0"/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/>
              <a:t>Хлопни в ладоши, если в слове слышится заданный звук 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800" dirty="0"/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/>
              <a:t>Подними флажок, если в слове услышишь заданный звук 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800" dirty="0"/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/>
              <a:t>Отбери картинку, в названии которой слышится заданный звук 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800" dirty="0"/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/>
              <a:t>Найди на сюжетной картинке слова, в которых слышится заданный звук.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endParaRPr lang="ru-RU" sz="2800" dirty="0"/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/>
              <a:t>Придумай слово, которое начинается с заданного звука.</a:t>
            </a:r>
          </a:p>
        </p:txBody>
      </p:sp>
    </p:spTree>
    <p:extLst>
      <p:ext uri="{BB962C8B-B14F-4D97-AF65-F5344CB8AC3E}">
        <p14:creationId xmlns:p14="http://schemas.microsoft.com/office/powerpoint/2010/main" val="280751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23635" y="1193999"/>
            <a:ext cx="986443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4"/>
                </a:solidFill>
              </a:rPr>
              <a:t>Игра </a:t>
            </a:r>
            <a:r>
              <a:rPr lang="ru-RU" sz="2400" b="1" dirty="0">
                <a:solidFill>
                  <a:schemeClr val="accent4"/>
                </a:solidFill>
              </a:rPr>
              <a:t>“Поезд”.</a:t>
            </a:r>
          </a:p>
          <a:p>
            <a:endParaRPr lang="ru-RU" dirty="0"/>
          </a:p>
          <a:p>
            <a:r>
              <a:rPr lang="ru-RU" sz="2800" dirty="0"/>
              <a:t>Дети раскладывают картинки по вагончикам в зависимости от того, где слышится звук.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6027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4490" y="264180"/>
            <a:ext cx="112630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u="sng" dirty="0">
                <a:solidFill>
                  <a:schemeClr val="accent4"/>
                </a:solidFill>
              </a:rPr>
              <a:t>Задания по определению места звука в словах</a:t>
            </a:r>
            <a:endParaRPr lang="ru-RU" sz="4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572" y="3096613"/>
            <a:ext cx="10236500" cy="349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7926" y="-6171"/>
            <a:ext cx="1180407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/>
                </a:solidFill>
              </a:rPr>
              <a:t>Игра </a:t>
            </a:r>
            <a:r>
              <a:rPr lang="ru-RU" sz="2800" b="1" dirty="0">
                <a:solidFill>
                  <a:schemeClr val="accent4"/>
                </a:solidFill>
              </a:rPr>
              <a:t>“ Закрой фишкой”.</a:t>
            </a:r>
          </a:p>
          <a:p>
            <a:endParaRPr lang="ru-RU" sz="2800" b="1" dirty="0">
              <a:solidFill>
                <a:schemeClr val="accent4"/>
              </a:solidFill>
            </a:endParaRPr>
          </a:p>
          <a:p>
            <a:r>
              <a:rPr lang="ru-RU" sz="2800" dirty="0"/>
              <a:t>Дети определяют место звука в слове (начало или конец) и закрывают картинку красной фишкой, если звук слышится в начале слова, и зеленой фишкой, если звук слышится в конце слова.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31794" y="3031990"/>
            <a:ext cx="51764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П О М И Д О Р</a:t>
            </a:r>
            <a:endParaRPr lang="ru-RU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35617" y="2371589"/>
            <a:ext cx="33842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Р О Б О Т</a:t>
            </a:r>
            <a:endParaRPr lang="ru-RU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7797" y="4269663"/>
            <a:ext cx="33489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Г О Р К А</a:t>
            </a:r>
            <a:endParaRPr lang="ru-RU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419" y="2136607"/>
            <a:ext cx="1094336" cy="14120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36275" y="2833254"/>
            <a:ext cx="1283854" cy="11892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3995" y="4408066"/>
            <a:ext cx="736597" cy="6465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6137564" y="4731328"/>
            <a:ext cx="992909" cy="9952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</a:rPr>
              <a:t>Р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767782" y="4714009"/>
            <a:ext cx="1025236" cy="99521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39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1128" y="3054100"/>
            <a:ext cx="1731817" cy="24518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3909" y="3750452"/>
            <a:ext cx="1584036" cy="22426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454" y="2987906"/>
            <a:ext cx="1593272" cy="225569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74618" y="421086"/>
            <a:ext cx="961505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4"/>
                </a:solidFill>
              </a:rPr>
              <a:t>Игра “Волшебный домик”.</a:t>
            </a:r>
          </a:p>
          <a:p>
            <a:endParaRPr lang="ru-RU" sz="2800" dirty="0"/>
          </a:p>
          <a:p>
            <a:pPr algn="ctr"/>
            <a:r>
              <a:rPr lang="ru-RU" sz="2800" dirty="0"/>
              <a:t>Дети определяют место звука в слове и выставляют картинку на определенном этаже ( 1этаж - начало слова, 2 этаж – середина слова, 3 этаж – конец слова).</a:t>
            </a:r>
          </a:p>
        </p:txBody>
      </p:sp>
    </p:spTree>
    <p:extLst>
      <p:ext uri="{BB962C8B-B14F-4D97-AF65-F5344CB8AC3E}">
        <p14:creationId xmlns:p14="http://schemas.microsoft.com/office/powerpoint/2010/main" val="85062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200" y="77181"/>
            <a:ext cx="11730182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/>
                </a:solidFill>
              </a:rPr>
              <a:t>Выделение гласного</a:t>
            </a:r>
          </a:p>
          <a:p>
            <a:endParaRPr lang="ru-RU" sz="2800" b="1" dirty="0" smtClean="0">
              <a:solidFill>
                <a:schemeClr val="accent4"/>
              </a:solidFill>
            </a:endParaRP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Определить </a:t>
            </a:r>
            <a:r>
              <a:rPr lang="ru-RU" sz="2800" dirty="0"/>
              <a:t>первый звук в словах: </a:t>
            </a:r>
            <a:r>
              <a:rPr lang="ru-RU" sz="2800" b="1" dirty="0"/>
              <a:t>ослик, утка, Аня, </a:t>
            </a:r>
            <a:r>
              <a:rPr lang="ru-RU" sz="2800" b="1" dirty="0" smtClean="0"/>
              <a:t> иней.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Найти </a:t>
            </a:r>
            <a:r>
              <a:rPr lang="ru-RU" sz="2800" dirty="0"/>
              <a:t>в разрезной азбуке букву, соответствующую </a:t>
            </a:r>
            <a:r>
              <a:rPr lang="ru-RU" sz="2800" dirty="0" smtClean="0"/>
              <a:t>ударному звуку слова.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Подобрать </a:t>
            </a:r>
            <a:r>
              <a:rPr lang="ru-RU" sz="2800" dirty="0"/>
              <a:t>слова, которые начинаются на гласный а, о, у</a:t>
            </a:r>
            <a:r>
              <a:rPr lang="ru-RU" sz="2800" dirty="0" smtClean="0"/>
              <a:t>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Отобрать </a:t>
            </a:r>
            <a:r>
              <a:rPr lang="ru-RU" sz="2800" dirty="0"/>
              <a:t>картинки</a:t>
            </a:r>
            <a:r>
              <a:rPr lang="ru-RU" sz="2800" dirty="0" smtClean="0"/>
              <a:t>, в </a:t>
            </a:r>
            <a:r>
              <a:rPr lang="ru-RU" sz="2800" dirty="0"/>
              <a:t>названия которых </a:t>
            </a:r>
            <a:r>
              <a:rPr lang="ru-RU" sz="2800" dirty="0" smtClean="0"/>
              <a:t>ударные </a:t>
            </a:r>
            <a:r>
              <a:rPr lang="ru-RU" sz="2800" dirty="0"/>
              <a:t>гласные (а, о, у</a:t>
            </a:r>
            <a:r>
              <a:rPr lang="ru-RU" sz="2800" dirty="0" smtClean="0"/>
              <a:t>).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К </a:t>
            </a:r>
            <a:r>
              <a:rPr lang="ru-RU" sz="2800" dirty="0"/>
              <a:t>картинке подобрать букву, соответствующую </a:t>
            </a:r>
            <a:r>
              <a:rPr lang="ru-RU" sz="2800" dirty="0" smtClean="0"/>
              <a:t>ударному </a:t>
            </a:r>
            <a:r>
              <a:rPr lang="ru-RU" sz="2800" dirty="0"/>
              <a:t>звуку слова. </a:t>
            </a:r>
            <a:endParaRPr lang="ru-RU" sz="2800" dirty="0" smtClean="0"/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Игра </a:t>
            </a:r>
            <a:r>
              <a:rPr lang="ru-RU" sz="2800" dirty="0"/>
              <a:t>в лото. Предлагаются карточки с картинками. Логопед называет слово. Ученик закрывает картинку той буквой, с которой начинается слово. Например, картинка с изображением облака закрывается буквой 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514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213" y="110837"/>
            <a:ext cx="6134692" cy="354676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5212" y="2179782"/>
            <a:ext cx="5700031" cy="402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94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2509" y="838156"/>
            <a:ext cx="114438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Раскладывание </a:t>
            </a:r>
            <a:r>
              <a:rPr lang="ru-RU" sz="2800" dirty="0"/>
              <a:t>картинок под гласными буквами( предварительно дети называют картинки) – предлагаются картинки на односложные слова(дом, мак, сук)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45310" y="361103"/>
            <a:ext cx="96058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/>
                </a:solidFill>
              </a:rPr>
              <a:t>«Прятки»</a:t>
            </a:r>
            <a:endParaRPr lang="ru-RU" sz="2800" b="1" dirty="0">
              <a:solidFill>
                <a:schemeClr val="accent4"/>
              </a:solidFill>
            </a:endParaRPr>
          </a:p>
          <a:p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779924"/>
              </p:ext>
            </p:extLst>
          </p:nvPr>
        </p:nvGraphicFramePr>
        <p:xfrm>
          <a:off x="563417" y="2354502"/>
          <a:ext cx="22906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3540">
                  <a:extLst>
                    <a:ext uri="{9D8B030D-6E8A-4147-A177-3AD203B41FA5}">
                      <a16:colId xmlns:a16="http://schemas.microsoft.com/office/drawing/2014/main" xmlns="" val="2499550146"/>
                    </a:ext>
                  </a:extLst>
                </a:gridCol>
                <a:gridCol w="763540">
                  <a:extLst>
                    <a:ext uri="{9D8B030D-6E8A-4147-A177-3AD203B41FA5}">
                      <a16:colId xmlns:a16="http://schemas.microsoft.com/office/drawing/2014/main" xmlns="" val="3767599479"/>
                    </a:ext>
                  </a:extLst>
                </a:gridCol>
                <a:gridCol w="763540">
                  <a:extLst>
                    <a:ext uri="{9D8B030D-6E8A-4147-A177-3AD203B41FA5}">
                      <a16:colId xmlns:a16="http://schemas.microsoft.com/office/drawing/2014/main" xmlns="" val="1272612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1303183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492542"/>
              </p:ext>
            </p:extLst>
          </p:nvPr>
        </p:nvGraphicFramePr>
        <p:xfrm>
          <a:off x="4909126" y="2354502"/>
          <a:ext cx="22906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3540">
                  <a:extLst>
                    <a:ext uri="{9D8B030D-6E8A-4147-A177-3AD203B41FA5}">
                      <a16:colId xmlns:a16="http://schemas.microsoft.com/office/drawing/2014/main" xmlns="" val="2499550146"/>
                    </a:ext>
                  </a:extLst>
                </a:gridCol>
                <a:gridCol w="763540">
                  <a:extLst>
                    <a:ext uri="{9D8B030D-6E8A-4147-A177-3AD203B41FA5}">
                      <a16:colId xmlns:a16="http://schemas.microsoft.com/office/drawing/2014/main" xmlns="" val="3767599479"/>
                    </a:ext>
                  </a:extLst>
                </a:gridCol>
                <a:gridCol w="763540">
                  <a:extLst>
                    <a:ext uri="{9D8B030D-6E8A-4147-A177-3AD203B41FA5}">
                      <a16:colId xmlns:a16="http://schemas.microsoft.com/office/drawing/2014/main" xmlns="" val="1272612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1303183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7521268"/>
              </p:ext>
            </p:extLst>
          </p:nvPr>
        </p:nvGraphicFramePr>
        <p:xfrm>
          <a:off x="9411853" y="2354502"/>
          <a:ext cx="2290620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3540">
                  <a:extLst>
                    <a:ext uri="{9D8B030D-6E8A-4147-A177-3AD203B41FA5}">
                      <a16:colId xmlns:a16="http://schemas.microsoft.com/office/drawing/2014/main" xmlns="" val="2499550146"/>
                    </a:ext>
                  </a:extLst>
                </a:gridCol>
                <a:gridCol w="763540">
                  <a:extLst>
                    <a:ext uri="{9D8B030D-6E8A-4147-A177-3AD203B41FA5}">
                      <a16:colId xmlns:a16="http://schemas.microsoft.com/office/drawing/2014/main" xmlns="" val="3767599479"/>
                    </a:ext>
                  </a:extLst>
                </a:gridCol>
                <a:gridCol w="763540">
                  <a:extLst>
                    <a:ext uri="{9D8B030D-6E8A-4147-A177-3AD203B41FA5}">
                      <a16:colId xmlns:a16="http://schemas.microsoft.com/office/drawing/2014/main" xmlns="" val="1272612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800" b="1" dirty="0" smtClean="0">
                          <a:solidFill>
                            <a:srgbClr val="FF0000"/>
                          </a:solidFill>
                        </a:rPr>
                        <a:t>У</a:t>
                      </a:r>
                      <a:endParaRPr lang="ru-RU" sz="4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1303183"/>
                  </a:ext>
                </a:extLst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6400" y="3734907"/>
            <a:ext cx="2479964" cy="22753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462" y="3308813"/>
            <a:ext cx="2224232" cy="26663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4580" y="4027106"/>
            <a:ext cx="2309092" cy="26215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99" y="4338541"/>
            <a:ext cx="1849870" cy="25167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1946" y="4641976"/>
            <a:ext cx="1909907" cy="19099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2622" y="3308813"/>
            <a:ext cx="3291007" cy="252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2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728" y="280197"/>
            <a:ext cx="11490036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Связь звука с буквой</a:t>
            </a:r>
          </a:p>
          <a:p>
            <a:endParaRPr lang="ru-RU" sz="2800" dirty="0"/>
          </a:p>
          <a:p>
            <a:pPr marL="457200" indent="-4572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dirty="0"/>
              <a:t>Показать букву, если в слове есть соответствующий звук</a:t>
            </a:r>
            <a:r>
              <a:rPr lang="ru-RU" sz="2800" dirty="0" smtClean="0"/>
              <a:t>.</a:t>
            </a:r>
          </a:p>
          <a:p>
            <a:pPr marL="457200" indent="-4572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Повторить </a:t>
            </a:r>
            <a:r>
              <a:rPr lang="ru-RU" sz="2800" dirty="0"/>
              <a:t>вслед за логопедом слова с заданным звуком, показать соответствующую букву</a:t>
            </a:r>
            <a:r>
              <a:rPr lang="ru-RU" sz="2800" dirty="0" smtClean="0"/>
              <a:t>.</a:t>
            </a:r>
          </a:p>
          <a:p>
            <a:pPr marL="457200" indent="-4572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dirty="0"/>
              <a:t>Выделить из предложения слово, включающее данный звук, и показать соответствующую букву</a:t>
            </a:r>
            <a:r>
              <a:rPr lang="ru-RU" sz="2800" dirty="0" smtClean="0"/>
              <a:t>.</a:t>
            </a:r>
          </a:p>
          <a:p>
            <a:pPr marL="457200" indent="-457200">
              <a:lnSpc>
                <a:spcPct val="150000"/>
              </a:lnSpc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 </a:t>
            </a:r>
            <a:r>
              <a:rPr lang="ru-RU" sz="2800" dirty="0"/>
              <a:t>Показать картинки, в названии которых имеется звук, обозначаемый заданной буквой</a:t>
            </a:r>
            <a:r>
              <a:rPr lang="ru-RU" sz="2800" dirty="0" smtClean="0"/>
              <a:t>.</a:t>
            </a:r>
            <a:endParaRPr lang="ru-RU" sz="2800" dirty="0"/>
          </a:p>
          <a:p>
            <a:pPr>
              <a:lnSpc>
                <a:spcPct val="150000"/>
              </a:lnSpc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646002" y="6211669"/>
            <a:ext cx="4665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Рыбак поймал рыбу.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625711" y="5405735"/>
            <a:ext cx="705641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rgbClr val="0070C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Л</a:t>
            </a:r>
            <a:endParaRPr lang="ru-RU" sz="5400" b="1" cap="none" spc="0" dirty="0">
              <a:ln w="12700">
                <a:solidFill>
                  <a:srgbClr val="0070C0"/>
                </a:solidFill>
                <a:prstDash val="solid"/>
              </a:ln>
              <a:solidFill>
                <a:srgbClr val="0070C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129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5309" y="361102"/>
            <a:ext cx="961505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u="sng" dirty="0" smtClean="0">
                <a:solidFill>
                  <a:schemeClr val="accent4"/>
                </a:solidFill>
              </a:rPr>
              <a:t>Звуковой анализ и синтез слова</a:t>
            </a:r>
            <a:endParaRPr lang="ru-RU" sz="4000" u="sng" dirty="0">
              <a:solidFill>
                <a:schemeClr val="accent4"/>
              </a:solidFill>
            </a:endParaRPr>
          </a:p>
          <a:p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375791"/>
              </p:ext>
            </p:extLst>
          </p:nvPr>
        </p:nvGraphicFramePr>
        <p:xfrm>
          <a:off x="325575" y="2250202"/>
          <a:ext cx="2466114" cy="100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3057">
                  <a:extLst>
                    <a:ext uri="{9D8B030D-6E8A-4147-A177-3AD203B41FA5}">
                      <a16:colId xmlns:a16="http://schemas.microsoft.com/office/drawing/2014/main" xmlns="" val="636852643"/>
                    </a:ext>
                  </a:extLst>
                </a:gridCol>
                <a:gridCol w="1233057">
                  <a:extLst>
                    <a:ext uri="{9D8B030D-6E8A-4147-A177-3AD203B41FA5}">
                      <a16:colId xmlns:a16="http://schemas.microsoft.com/office/drawing/2014/main" xmlns="" val="1274698981"/>
                    </a:ext>
                  </a:extLst>
                </a:gridCol>
              </a:tblGrid>
              <a:tr h="490298">
                <a:tc>
                  <a:txBody>
                    <a:bodyPr/>
                    <a:lstStyle/>
                    <a:p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96843032"/>
                  </a:ext>
                </a:extLst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996744"/>
              </p:ext>
            </p:extLst>
          </p:nvPr>
        </p:nvGraphicFramePr>
        <p:xfrm>
          <a:off x="3277565" y="3404566"/>
          <a:ext cx="3519054" cy="100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3018">
                  <a:extLst>
                    <a:ext uri="{9D8B030D-6E8A-4147-A177-3AD203B41FA5}">
                      <a16:colId xmlns:a16="http://schemas.microsoft.com/office/drawing/2014/main" xmlns="" val="881794896"/>
                    </a:ext>
                  </a:extLst>
                </a:gridCol>
                <a:gridCol w="1173018">
                  <a:extLst>
                    <a:ext uri="{9D8B030D-6E8A-4147-A177-3AD203B41FA5}">
                      <a16:colId xmlns:a16="http://schemas.microsoft.com/office/drawing/2014/main" xmlns="" val="35488284"/>
                    </a:ext>
                  </a:extLst>
                </a:gridCol>
                <a:gridCol w="1173018">
                  <a:extLst>
                    <a:ext uri="{9D8B030D-6E8A-4147-A177-3AD203B41FA5}">
                      <a16:colId xmlns:a16="http://schemas.microsoft.com/office/drawing/2014/main" xmlns="" val="4133089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4448523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635139"/>
              </p:ext>
            </p:extLst>
          </p:nvPr>
        </p:nvGraphicFramePr>
        <p:xfrm>
          <a:off x="3277565" y="4648622"/>
          <a:ext cx="3519054" cy="100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3018">
                  <a:extLst>
                    <a:ext uri="{9D8B030D-6E8A-4147-A177-3AD203B41FA5}">
                      <a16:colId xmlns:a16="http://schemas.microsoft.com/office/drawing/2014/main" xmlns="" val="881794896"/>
                    </a:ext>
                  </a:extLst>
                </a:gridCol>
                <a:gridCol w="1173018">
                  <a:extLst>
                    <a:ext uri="{9D8B030D-6E8A-4147-A177-3AD203B41FA5}">
                      <a16:colId xmlns:a16="http://schemas.microsoft.com/office/drawing/2014/main" xmlns="" val="35488284"/>
                    </a:ext>
                  </a:extLst>
                </a:gridCol>
                <a:gridCol w="1173018">
                  <a:extLst>
                    <a:ext uri="{9D8B030D-6E8A-4147-A177-3AD203B41FA5}">
                      <a16:colId xmlns:a16="http://schemas.microsoft.com/office/drawing/2014/main" xmlns="" val="4133089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60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74448523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629385"/>
              </p:ext>
            </p:extLst>
          </p:nvPr>
        </p:nvGraphicFramePr>
        <p:xfrm>
          <a:off x="325575" y="3840170"/>
          <a:ext cx="2466114" cy="10257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3057">
                  <a:extLst>
                    <a:ext uri="{9D8B030D-6E8A-4147-A177-3AD203B41FA5}">
                      <a16:colId xmlns:a16="http://schemas.microsoft.com/office/drawing/2014/main" xmlns="" val="636852643"/>
                    </a:ext>
                  </a:extLst>
                </a:gridCol>
                <a:gridCol w="1233057">
                  <a:extLst>
                    <a:ext uri="{9D8B030D-6E8A-4147-A177-3AD203B41FA5}">
                      <a16:colId xmlns:a16="http://schemas.microsoft.com/office/drawing/2014/main" xmlns="" val="1274698981"/>
                    </a:ext>
                  </a:extLst>
                </a:gridCol>
              </a:tblGrid>
              <a:tr h="1025727">
                <a:tc>
                  <a:txBody>
                    <a:bodyPr/>
                    <a:lstStyle/>
                    <a:p>
                      <a:endParaRPr lang="ru-RU" sz="60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96843032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142710"/>
              </p:ext>
            </p:extLst>
          </p:nvPr>
        </p:nvGraphicFramePr>
        <p:xfrm>
          <a:off x="7439893" y="3408216"/>
          <a:ext cx="4244108" cy="100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1027">
                  <a:extLst>
                    <a:ext uri="{9D8B030D-6E8A-4147-A177-3AD203B41FA5}">
                      <a16:colId xmlns:a16="http://schemas.microsoft.com/office/drawing/2014/main" xmlns="" val="881794896"/>
                    </a:ext>
                  </a:extLst>
                </a:gridCol>
                <a:gridCol w="1061027">
                  <a:extLst>
                    <a:ext uri="{9D8B030D-6E8A-4147-A177-3AD203B41FA5}">
                      <a16:colId xmlns:a16="http://schemas.microsoft.com/office/drawing/2014/main" xmlns="" val="35488284"/>
                    </a:ext>
                  </a:extLst>
                </a:gridCol>
                <a:gridCol w="1061027">
                  <a:extLst>
                    <a:ext uri="{9D8B030D-6E8A-4147-A177-3AD203B41FA5}">
                      <a16:colId xmlns:a16="http://schemas.microsoft.com/office/drawing/2014/main" xmlns="" val="4133089683"/>
                    </a:ext>
                  </a:extLst>
                </a:gridCol>
                <a:gridCol w="1061027">
                  <a:extLst>
                    <a:ext uri="{9D8B030D-6E8A-4147-A177-3AD203B41FA5}">
                      <a16:colId xmlns:a16="http://schemas.microsoft.com/office/drawing/2014/main" xmlns="" val="1346207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4448523"/>
                  </a:ext>
                </a:extLst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080493"/>
              </p:ext>
            </p:extLst>
          </p:nvPr>
        </p:nvGraphicFramePr>
        <p:xfrm>
          <a:off x="7460675" y="4648622"/>
          <a:ext cx="4244108" cy="100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1027">
                  <a:extLst>
                    <a:ext uri="{9D8B030D-6E8A-4147-A177-3AD203B41FA5}">
                      <a16:colId xmlns:a16="http://schemas.microsoft.com/office/drawing/2014/main" xmlns="" val="881794896"/>
                    </a:ext>
                  </a:extLst>
                </a:gridCol>
                <a:gridCol w="1061027">
                  <a:extLst>
                    <a:ext uri="{9D8B030D-6E8A-4147-A177-3AD203B41FA5}">
                      <a16:colId xmlns:a16="http://schemas.microsoft.com/office/drawing/2014/main" xmlns="" val="35488284"/>
                    </a:ext>
                  </a:extLst>
                </a:gridCol>
                <a:gridCol w="1061027">
                  <a:extLst>
                    <a:ext uri="{9D8B030D-6E8A-4147-A177-3AD203B41FA5}">
                      <a16:colId xmlns:a16="http://schemas.microsoft.com/office/drawing/2014/main" xmlns="" val="4133089683"/>
                    </a:ext>
                  </a:extLst>
                </a:gridCol>
                <a:gridCol w="1061027">
                  <a:extLst>
                    <a:ext uri="{9D8B030D-6E8A-4147-A177-3AD203B41FA5}">
                      <a16:colId xmlns:a16="http://schemas.microsoft.com/office/drawing/2014/main" xmlns="" val="1346207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6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74448523"/>
                  </a:ext>
                </a:extLst>
              </a:tr>
            </a:tbl>
          </a:graphicData>
        </a:graphic>
      </p:graphicFrame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6989" y="349805"/>
            <a:ext cx="969819" cy="973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310176">
            <a:off x="7531433" y="4719379"/>
            <a:ext cx="532693" cy="53269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865101">
            <a:off x="9648391" y="4719423"/>
            <a:ext cx="542885" cy="54288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4006" y="4672299"/>
            <a:ext cx="402903" cy="43736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77014" y="4693485"/>
            <a:ext cx="455931" cy="418130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6909" y="836730"/>
            <a:ext cx="2733822" cy="2419312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781" y="1519133"/>
            <a:ext cx="2274456" cy="1563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581890" y="6017913"/>
            <a:ext cx="116101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Составление </a:t>
            </a:r>
            <a:r>
              <a:rPr lang="ru-RU" sz="2800" dirty="0"/>
              <a:t>условно – графических схем слов, представляющих собой названия предметов, изображенных на </a:t>
            </a:r>
            <a:r>
              <a:rPr lang="ru-RU" sz="2800" dirty="0" smtClean="0"/>
              <a:t>картинках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090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5310" y="361103"/>
            <a:ext cx="96058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/>
                </a:solidFill>
              </a:rPr>
              <a:t>«Какое слово спряталось»</a:t>
            </a:r>
            <a:endParaRPr lang="ru-RU" sz="2800" b="1" dirty="0">
              <a:solidFill>
                <a:schemeClr val="accent4"/>
              </a:solidFill>
            </a:endParaRPr>
          </a:p>
          <a:p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0182" y="2609166"/>
            <a:ext cx="4304145" cy="30896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7650" y="2798618"/>
            <a:ext cx="4552161" cy="290021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88109" y="1102806"/>
            <a:ext cx="103724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/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Выбор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</a:rPr>
              <a:t>или самостоятельный побор слов, соответствующих заданной схеме звукового </a:t>
            </a:r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состава.</a:t>
            </a:r>
            <a:endParaRPr lang="ru-RU" sz="2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95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6837" y="277092"/>
            <a:ext cx="9993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u="sng" dirty="0" smtClean="0">
                <a:solidFill>
                  <a:schemeClr val="accent4"/>
                </a:solidFill>
              </a:rPr>
              <a:t>Развитие слогового анализа и синтеза</a:t>
            </a:r>
            <a:endParaRPr lang="ru-RU" sz="4000" u="sng" dirty="0">
              <a:solidFill>
                <a:schemeClr val="accent4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102556"/>
            <a:ext cx="1200727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/>
              <a:t>Называние гласных звуков слова. Для этого задания подбираются слова, произношение которых не отличается от </a:t>
            </a:r>
            <a:r>
              <a:rPr lang="ru-RU" sz="2800" dirty="0" smtClean="0"/>
              <a:t>написания.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Выделение </a:t>
            </a:r>
            <a:r>
              <a:rPr lang="ru-RU" sz="2800" dirty="0"/>
              <a:t>гласных звуков с использованием соответствующих букв разрезной </a:t>
            </a:r>
            <a:r>
              <a:rPr lang="ru-RU" sz="2800" dirty="0" smtClean="0"/>
              <a:t>азбуки.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Раскладывание </a:t>
            </a:r>
            <a:r>
              <a:rPr lang="ru-RU" sz="2800" dirty="0"/>
              <a:t>картинок под определенным сочетанием гласных букв (двусложные слова). 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Определение </a:t>
            </a:r>
            <a:r>
              <a:rPr lang="ru-RU" sz="2800" dirty="0"/>
              <a:t>количества слогов в названии картинок с помощью схем. </a:t>
            </a:r>
            <a:endParaRPr lang="ru-RU" sz="2800" dirty="0" smtClean="0"/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Составление </a:t>
            </a:r>
            <a:r>
              <a:rPr lang="ru-RU" sz="2800" dirty="0"/>
              <a:t>слова из слогов, данных в разбивку, с опорой на соответствующие </a:t>
            </a:r>
            <a:r>
              <a:rPr lang="ru-RU" sz="2800" dirty="0" smtClean="0"/>
              <a:t>картинки.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Придумывание </a:t>
            </a:r>
            <a:r>
              <a:rPr lang="ru-RU" sz="2800" dirty="0"/>
              <a:t>слов с определенным количеством слогов.</a:t>
            </a:r>
          </a:p>
        </p:txBody>
      </p:sp>
    </p:spTree>
    <p:extLst>
      <p:ext uri="{BB962C8B-B14F-4D97-AF65-F5344CB8AC3E}">
        <p14:creationId xmlns:p14="http://schemas.microsoft.com/office/powerpoint/2010/main" val="80803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5309" y="361102"/>
            <a:ext cx="96150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/>
                </a:solidFill>
              </a:rPr>
              <a:t>Звуковой анализ и синтез слова</a:t>
            </a:r>
            <a:endParaRPr lang="ru-RU" sz="2800" b="1" dirty="0">
              <a:solidFill>
                <a:schemeClr val="accent4"/>
              </a:solidFill>
            </a:endParaRPr>
          </a:p>
          <a:p>
            <a:endParaRPr lang="ru-RU" sz="2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130061"/>
              </p:ext>
            </p:extLst>
          </p:nvPr>
        </p:nvGraphicFramePr>
        <p:xfrm>
          <a:off x="840509" y="2983678"/>
          <a:ext cx="5329380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5876">
                  <a:extLst>
                    <a:ext uri="{9D8B030D-6E8A-4147-A177-3AD203B41FA5}">
                      <a16:colId xmlns:a16="http://schemas.microsoft.com/office/drawing/2014/main" xmlns="" val="881794896"/>
                    </a:ext>
                  </a:extLst>
                </a:gridCol>
                <a:gridCol w="1065876">
                  <a:extLst>
                    <a:ext uri="{9D8B030D-6E8A-4147-A177-3AD203B41FA5}">
                      <a16:colId xmlns:a16="http://schemas.microsoft.com/office/drawing/2014/main" xmlns="" val="35488284"/>
                    </a:ext>
                  </a:extLst>
                </a:gridCol>
                <a:gridCol w="1065876">
                  <a:extLst>
                    <a:ext uri="{9D8B030D-6E8A-4147-A177-3AD203B41FA5}">
                      <a16:colId xmlns:a16="http://schemas.microsoft.com/office/drawing/2014/main" xmlns="" val="4133089683"/>
                    </a:ext>
                  </a:extLst>
                </a:gridCol>
                <a:gridCol w="1065876">
                  <a:extLst>
                    <a:ext uri="{9D8B030D-6E8A-4147-A177-3AD203B41FA5}">
                      <a16:colId xmlns:a16="http://schemas.microsoft.com/office/drawing/2014/main" xmlns="" val="1258037714"/>
                    </a:ext>
                  </a:extLst>
                </a:gridCol>
                <a:gridCol w="1065876">
                  <a:extLst>
                    <a:ext uri="{9D8B030D-6E8A-4147-A177-3AD203B41FA5}">
                      <a16:colId xmlns:a16="http://schemas.microsoft.com/office/drawing/2014/main" xmlns="" val="3353128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solidFill>
                            <a:srgbClr val="00B050"/>
                          </a:solidFill>
                        </a:rPr>
                        <a:t>л</a:t>
                      </a:r>
                      <a:endParaRPr lang="ru-RU" sz="5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solidFill>
                            <a:srgbClr val="FF0000"/>
                          </a:solidFill>
                        </a:rPr>
                        <a:t>и</a:t>
                      </a:r>
                      <a:endParaRPr lang="ru-RU" sz="5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solidFill>
                            <a:srgbClr val="0070C0"/>
                          </a:solidFill>
                        </a:rPr>
                        <a:t>м</a:t>
                      </a:r>
                      <a:endParaRPr lang="ru-RU" sz="5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5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solidFill>
                            <a:srgbClr val="0070C0"/>
                          </a:solidFill>
                        </a:rPr>
                        <a:t>н</a:t>
                      </a:r>
                      <a:endParaRPr lang="ru-RU" sz="5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4448523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894581"/>
              </p:ext>
            </p:extLst>
          </p:nvPr>
        </p:nvGraphicFramePr>
        <p:xfrm>
          <a:off x="7460675" y="2983678"/>
          <a:ext cx="4244108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61027">
                  <a:extLst>
                    <a:ext uri="{9D8B030D-6E8A-4147-A177-3AD203B41FA5}">
                      <a16:colId xmlns:a16="http://schemas.microsoft.com/office/drawing/2014/main" xmlns="" val="881794896"/>
                    </a:ext>
                  </a:extLst>
                </a:gridCol>
                <a:gridCol w="1061027">
                  <a:extLst>
                    <a:ext uri="{9D8B030D-6E8A-4147-A177-3AD203B41FA5}">
                      <a16:colId xmlns:a16="http://schemas.microsoft.com/office/drawing/2014/main" xmlns="" val="35488284"/>
                    </a:ext>
                  </a:extLst>
                </a:gridCol>
                <a:gridCol w="1061027">
                  <a:extLst>
                    <a:ext uri="{9D8B030D-6E8A-4147-A177-3AD203B41FA5}">
                      <a16:colId xmlns:a16="http://schemas.microsoft.com/office/drawing/2014/main" xmlns="" val="4133089683"/>
                    </a:ext>
                  </a:extLst>
                </a:gridCol>
                <a:gridCol w="1061027">
                  <a:extLst>
                    <a:ext uri="{9D8B030D-6E8A-4147-A177-3AD203B41FA5}">
                      <a16:colId xmlns:a16="http://schemas.microsoft.com/office/drawing/2014/main" xmlns="" val="1346207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solidFill>
                            <a:srgbClr val="0070C0"/>
                          </a:solidFill>
                        </a:rPr>
                        <a:t>р</a:t>
                      </a:r>
                      <a:endParaRPr lang="ru-RU" sz="5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solidFill>
                            <a:srgbClr val="FF0000"/>
                          </a:solidFill>
                        </a:rPr>
                        <a:t>о</a:t>
                      </a:r>
                      <a:endParaRPr lang="ru-RU" sz="5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solidFill>
                            <a:srgbClr val="0070C0"/>
                          </a:solidFill>
                        </a:rPr>
                        <a:t>з</a:t>
                      </a:r>
                      <a:endParaRPr lang="ru-RU" sz="5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400" dirty="0" smtClean="0">
                          <a:solidFill>
                            <a:srgbClr val="FF0000"/>
                          </a:solidFill>
                        </a:rPr>
                        <a:t>а</a:t>
                      </a:r>
                      <a:endParaRPr lang="ru-RU" sz="5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4448523"/>
                  </a:ext>
                </a:extLst>
              </a:tr>
            </a:tbl>
          </a:graphicData>
        </a:graphic>
      </p:graphicFrame>
      <p:sp>
        <p:nvSpPr>
          <p:cNvPr id="20" name="Прямоугольный треугольник 19"/>
          <p:cNvSpPr/>
          <p:nvPr/>
        </p:nvSpPr>
        <p:spPr>
          <a:xfrm>
            <a:off x="7356765" y="4673600"/>
            <a:ext cx="2122054" cy="979055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ый треугольник 21"/>
          <p:cNvSpPr/>
          <p:nvPr/>
        </p:nvSpPr>
        <p:spPr>
          <a:xfrm>
            <a:off x="7356765" y="4673599"/>
            <a:ext cx="2122054" cy="979055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ый треугольник 23"/>
          <p:cNvSpPr/>
          <p:nvPr/>
        </p:nvSpPr>
        <p:spPr>
          <a:xfrm rot="10800000">
            <a:off x="7330433" y="4673598"/>
            <a:ext cx="2122054" cy="979055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ый треугольник 24"/>
          <p:cNvSpPr/>
          <p:nvPr/>
        </p:nvSpPr>
        <p:spPr>
          <a:xfrm rot="10800000">
            <a:off x="9720120" y="4673598"/>
            <a:ext cx="2122054" cy="979055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ый треугольник 25"/>
          <p:cNvSpPr/>
          <p:nvPr/>
        </p:nvSpPr>
        <p:spPr>
          <a:xfrm>
            <a:off x="9699337" y="4673599"/>
            <a:ext cx="2122054" cy="979055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2164" y="1509281"/>
            <a:ext cx="969819" cy="973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310176">
            <a:off x="7363476" y="4978197"/>
            <a:ext cx="665981" cy="66598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865101">
            <a:off x="9775540" y="4919266"/>
            <a:ext cx="602508" cy="602508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1396" y="1144873"/>
            <a:ext cx="2359751" cy="162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Прямоугольный треугольник 22"/>
          <p:cNvSpPr/>
          <p:nvPr/>
        </p:nvSpPr>
        <p:spPr>
          <a:xfrm rot="10800000">
            <a:off x="869762" y="4379269"/>
            <a:ext cx="2122054" cy="979055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ый треугольник 27"/>
          <p:cNvSpPr/>
          <p:nvPr/>
        </p:nvSpPr>
        <p:spPr>
          <a:xfrm rot="10800000">
            <a:off x="3158451" y="4389737"/>
            <a:ext cx="2122054" cy="979055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ый треугольник 28"/>
          <p:cNvSpPr/>
          <p:nvPr/>
        </p:nvSpPr>
        <p:spPr>
          <a:xfrm>
            <a:off x="3165157" y="4400207"/>
            <a:ext cx="2122054" cy="979055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ый треугольник 31"/>
          <p:cNvSpPr/>
          <p:nvPr/>
        </p:nvSpPr>
        <p:spPr>
          <a:xfrm>
            <a:off x="876469" y="4377437"/>
            <a:ext cx="2122054" cy="979055"/>
          </a:xfrm>
          <a:prstGeom prst="rt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59749" y="4389737"/>
            <a:ext cx="910142" cy="98952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310176">
            <a:off x="831297" y="4546274"/>
            <a:ext cx="665981" cy="665981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310176">
            <a:off x="5279873" y="4643927"/>
            <a:ext cx="665981" cy="665981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310176">
            <a:off x="3178574" y="4602005"/>
            <a:ext cx="665981" cy="6659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3907" y="972808"/>
            <a:ext cx="2308414" cy="173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57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4109" y="-8497"/>
            <a:ext cx="96150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/>
                </a:solidFill>
              </a:rPr>
              <a:t>Звуковой анализ и синтез слова</a:t>
            </a:r>
            <a:endParaRPr lang="ru-RU" sz="2800" b="1" dirty="0">
              <a:solidFill>
                <a:schemeClr val="accent4"/>
              </a:solidFill>
            </a:endParaRPr>
          </a:p>
          <a:p>
            <a:endParaRPr lang="ru-RU" sz="2800" dirty="0"/>
          </a:p>
        </p:txBody>
      </p:sp>
      <p:sp>
        <p:nvSpPr>
          <p:cNvPr id="22" name="Прямоугольный треугольник 21"/>
          <p:cNvSpPr/>
          <p:nvPr/>
        </p:nvSpPr>
        <p:spPr>
          <a:xfrm>
            <a:off x="7993239" y="5325291"/>
            <a:ext cx="1768138" cy="667414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ый треугольник 23"/>
          <p:cNvSpPr/>
          <p:nvPr/>
        </p:nvSpPr>
        <p:spPr>
          <a:xfrm rot="10800000">
            <a:off x="8041164" y="5325290"/>
            <a:ext cx="1694285" cy="667413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ый треугольник 24"/>
          <p:cNvSpPr/>
          <p:nvPr/>
        </p:nvSpPr>
        <p:spPr>
          <a:xfrm rot="10800000">
            <a:off x="9934378" y="5309213"/>
            <a:ext cx="1787689" cy="683490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ый треугольник 25"/>
          <p:cNvSpPr/>
          <p:nvPr/>
        </p:nvSpPr>
        <p:spPr>
          <a:xfrm>
            <a:off x="9934378" y="5309215"/>
            <a:ext cx="1787689" cy="683490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51572" y="179245"/>
            <a:ext cx="969819" cy="973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Прямоугольный треугольник 22"/>
          <p:cNvSpPr/>
          <p:nvPr/>
        </p:nvSpPr>
        <p:spPr>
          <a:xfrm rot="10800000">
            <a:off x="2433703" y="5309214"/>
            <a:ext cx="1561736" cy="718741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ый треугольник 27"/>
          <p:cNvSpPr/>
          <p:nvPr/>
        </p:nvSpPr>
        <p:spPr>
          <a:xfrm rot="10800000">
            <a:off x="648326" y="5357090"/>
            <a:ext cx="1531677" cy="686944"/>
          </a:xfrm>
          <a:prstGeom prst="rt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ый треугольник 28"/>
          <p:cNvSpPr/>
          <p:nvPr/>
        </p:nvSpPr>
        <p:spPr>
          <a:xfrm>
            <a:off x="674254" y="5357091"/>
            <a:ext cx="1532081" cy="677706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ый треугольник 31"/>
          <p:cNvSpPr/>
          <p:nvPr/>
        </p:nvSpPr>
        <p:spPr>
          <a:xfrm>
            <a:off x="2462223" y="5325291"/>
            <a:ext cx="1509637" cy="718743"/>
          </a:xfrm>
          <a:prstGeom prst="rtTriangl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9258" y="823019"/>
            <a:ext cx="2227491" cy="16732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2186" y="1930368"/>
            <a:ext cx="1359205" cy="20719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2341" y="3801067"/>
            <a:ext cx="1135439" cy="20335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2417" y="2355173"/>
            <a:ext cx="3207480" cy="18824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6144" y="5267122"/>
            <a:ext cx="1727357" cy="802163"/>
          </a:xfrm>
          <a:prstGeom prst="rect">
            <a:avLst/>
          </a:prstGeom>
        </p:spPr>
      </p:pic>
      <p:sp>
        <p:nvSpPr>
          <p:cNvPr id="33" name="Прямоугольный треугольник 32"/>
          <p:cNvSpPr/>
          <p:nvPr/>
        </p:nvSpPr>
        <p:spPr>
          <a:xfrm>
            <a:off x="4163091" y="5292376"/>
            <a:ext cx="1743791" cy="751657"/>
          </a:xfrm>
          <a:prstGeom prst="rt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4003" y="297503"/>
            <a:ext cx="3208183" cy="21823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148" y="2651209"/>
            <a:ext cx="2166644" cy="2166644"/>
          </a:xfrm>
          <a:prstGeom prst="rect">
            <a:avLst/>
          </a:prstGeom>
        </p:spPr>
      </p:pic>
      <p:sp>
        <p:nvSpPr>
          <p:cNvPr id="14" name="Левая круглая скобка 13"/>
          <p:cNvSpPr/>
          <p:nvPr/>
        </p:nvSpPr>
        <p:spPr>
          <a:xfrm rot="16200000">
            <a:off x="3138133" y="3677803"/>
            <a:ext cx="375829" cy="5466020"/>
          </a:xfrm>
          <a:prstGeom prst="leftBracket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618" y="6196357"/>
            <a:ext cx="3843449" cy="40237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078" y="2741683"/>
            <a:ext cx="1914086" cy="191408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6353" y="823019"/>
            <a:ext cx="2026326" cy="142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85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7855" y="1296199"/>
            <a:ext cx="45073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/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к</a:t>
            </a:r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ом-</a:t>
            </a: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д</a:t>
            </a:r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ом-</a:t>
            </a: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с</a:t>
            </a:r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ом</a:t>
            </a:r>
            <a:endParaRPr lang="ru-RU" sz="4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5310" y="361103"/>
            <a:ext cx="96058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/>
                </a:solidFill>
              </a:rPr>
              <a:t>«Новые слова»</a:t>
            </a:r>
            <a:endParaRPr lang="ru-RU" sz="2800" b="1" dirty="0">
              <a:solidFill>
                <a:schemeClr val="accent4"/>
              </a:solidFill>
            </a:endParaRPr>
          </a:p>
          <a:p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7855" y="2505308"/>
            <a:ext cx="36853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/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</a:t>
            </a:r>
            <a:r>
              <a:rPr lang="ru-RU" sz="4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ы</a:t>
            </a:r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н-с</a:t>
            </a:r>
            <a:r>
              <a:rPr lang="ru-RU" sz="48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о</a:t>
            </a:r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н</a:t>
            </a:r>
            <a:endParaRPr lang="ru-RU" sz="4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7855" y="3714417"/>
            <a:ext cx="36853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/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сы</a:t>
            </a: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н</a:t>
            </a:r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сы</a:t>
            </a: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р</a:t>
            </a:r>
            <a:endParaRPr lang="ru-RU" sz="4800" b="0" i="0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363" y="1254084"/>
            <a:ext cx="6858000" cy="3408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6636329" y="5139782"/>
            <a:ext cx="36853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/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</a:rPr>
              <a:t>п</a:t>
            </a:r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ар - пар</a:t>
            </a: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к</a:t>
            </a:r>
            <a:endParaRPr lang="ru-RU" sz="4800" b="0" i="0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84218" y="5139783"/>
            <a:ext cx="36853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/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</a:rPr>
              <a:t>р</a:t>
            </a:r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от - </a:t>
            </a: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к</a:t>
            </a:r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рот</a:t>
            </a:r>
            <a:endParaRPr lang="ru-RU" sz="4800" b="0" i="0" dirty="0">
              <a:solidFill>
                <a:srgbClr val="00206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16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9095" y="145633"/>
            <a:ext cx="2511999" cy="33364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45310" y="361103"/>
            <a:ext cx="96058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/>
                </a:solidFill>
              </a:rPr>
              <a:t>«</a:t>
            </a:r>
            <a:r>
              <a:rPr lang="ru-RU" sz="2800" b="1" dirty="0">
                <a:solidFill>
                  <a:schemeClr val="accent4"/>
                </a:solidFill>
              </a:rPr>
              <a:t>С</a:t>
            </a:r>
            <a:r>
              <a:rPr lang="ru-RU" sz="2800" b="1" dirty="0" smtClean="0">
                <a:solidFill>
                  <a:schemeClr val="accent4"/>
                </a:solidFill>
              </a:rPr>
              <a:t>оставь слово»</a:t>
            </a:r>
            <a:endParaRPr lang="ru-RU" sz="2800" b="1" dirty="0">
              <a:solidFill>
                <a:schemeClr val="accent4"/>
              </a:solidFill>
            </a:endParaRPr>
          </a:p>
          <a:p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8986" y="980642"/>
            <a:ext cx="6096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/>
              <a:t>Составить слова различной </a:t>
            </a:r>
            <a:r>
              <a:rPr lang="ru-RU" sz="2800" dirty="0" err="1"/>
              <a:t>звукослоговой</a:t>
            </a:r>
            <a:r>
              <a:rPr lang="ru-RU" sz="2800" dirty="0"/>
              <a:t> </a:t>
            </a:r>
            <a:r>
              <a:rPr lang="ru-RU" sz="2800" dirty="0" smtClean="0"/>
              <a:t>структуры:</a:t>
            </a:r>
          </a:p>
          <a:p>
            <a:pPr>
              <a:lnSpc>
                <a:spcPct val="150000"/>
              </a:lnSpc>
            </a:pPr>
            <a:r>
              <a:rPr lang="ru-RU" sz="2800" dirty="0" smtClean="0"/>
              <a:t> </a:t>
            </a:r>
            <a:r>
              <a:rPr lang="ru-RU" sz="2800" b="1" dirty="0"/>
              <a:t>дом, мак, рот, муха, сани, лапы, банка, кошка, марка, крот, стол, волк, крыша, спина, крышка, спинка, канава, капуста и </a:t>
            </a:r>
            <a:r>
              <a:rPr lang="ru-RU" sz="2800" dirty="0"/>
              <a:t>др.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6375" y="3006435"/>
            <a:ext cx="4205625" cy="315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6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982" y="1729753"/>
            <a:ext cx="1184101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З…</a:t>
            </a:r>
            <a:r>
              <a:rPr lang="ru-RU" sz="3200" dirty="0" err="1" smtClean="0"/>
              <a:t>ма</a:t>
            </a:r>
            <a:r>
              <a:rPr lang="ru-RU" sz="3200" dirty="0" smtClean="0"/>
              <a:t>, к..</a:t>
            </a:r>
            <a:r>
              <a:rPr lang="ru-RU" sz="3200" dirty="0" err="1" smtClean="0"/>
              <a:t>кла</a:t>
            </a:r>
            <a:r>
              <a:rPr lang="ru-RU" sz="3200" dirty="0" smtClean="0"/>
              <a:t>, м…ш…на, </a:t>
            </a:r>
            <a:r>
              <a:rPr lang="ru-RU" sz="3200" dirty="0" err="1" smtClean="0"/>
              <a:t>листо</a:t>
            </a:r>
            <a:r>
              <a:rPr lang="ru-RU" sz="3200" dirty="0" smtClean="0"/>
              <a:t>…, м…</a:t>
            </a:r>
            <a:r>
              <a:rPr lang="ru-RU" sz="3200" dirty="0" err="1" smtClean="0"/>
              <a:t>рав</a:t>
            </a:r>
            <a:r>
              <a:rPr lang="ru-RU" sz="3200" dirty="0" smtClean="0"/>
              <a:t>…й, к…</a:t>
            </a:r>
            <a:r>
              <a:rPr lang="ru-RU" sz="3200" dirty="0" err="1" smtClean="0"/>
              <a:t>пка</a:t>
            </a:r>
            <a:r>
              <a:rPr lang="ru-RU" sz="3200" dirty="0" smtClean="0"/>
              <a:t>, </a:t>
            </a:r>
            <a:r>
              <a:rPr lang="ru-RU" sz="3200" dirty="0" err="1" smtClean="0"/>
              <a:t>ле</a:t>
            </a:r>
            <a:r>
              <a:rPr lang="ru-RU" sz="3200" dirty="0" smtClean="0"/>
              <a:t>…ка. </a:t>
            </a:r>
            <a:endParaRPr lang="ru-RU" sz="3200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42109" y="139431"/>
            <a:ext cx="96058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accent4"/>
                </a:solidFill>
              </a:rPr>
              <a:t>Анализ и синтез слов</a:t>
            </a:r>
          </a:p>
          <a:p>
            <a:endParaRPr lang="ru-RU" sz="2800" b="1" dirty="0">
              <a:solidFill>
                <a:schemeClr val="accent4"/>
              </a:solidFill>
            </a:endParaRPr>
          </a:p>
          <a:p>
            <a:r>
              <a:rPr lang="ru-RU" sz="2400" dirty="0" smtClean="0"/>
              <a:t>Вставь буквы и раздели на слоги полученные слова.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0982" y="2741135"/>
            <a:ext cx="115824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Составление слова из слогов, данных в разбивку, с опорой на соответствующие картинки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0982" y="3602909"/>
            <a:ext cx="11582400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dirty="0" smtClean="0"/>
              <a:t>ЖОВ, КРЫ, НИК ________________________</a:t>
            </a:r>
          </a:p>
          <a:p>
            <a:pPr>
              <a:lnSpc>
                <a:spcPct val="150000"/>
              </a:lnSpc>
            </a:pPr>
            <a:r>
              <a:rPr lang="ru-RU" sz="3200" dirty="0" smtClean="0"/>
              <a:t>НИ, КЛУБ, КА __________________________</a:t>
            </a:r>
          </a:p>
          <a:p>
            <a:pPr>
              <a:lnSpc>
                <a:spcPct val="150000"/>
              </a:lnSpc>
            </a:pPr>
            <a:r>
              <a:rPr lang="ru-RU" sz="3200" dirty="0" smtClean="0"/>
              <a:t>ДИ, НА, РО, СМО ______________________</a:t>
            </a:r>
            <a:endParaRPr lang="ru-RU" sz="3200" dirty="0"/>
          </a:p>
          <a:p>
            <a:pPr>
              <a:lnSpc>
                <a:spcPct val="150000"/>
              </a:lnSpc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55199" y="3453301"/>
            <a:ext cx="1079027" cy="10514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2818" y="4451731"/>
            <a:ext cx="676481" cy="9148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5948" y="5412229"/>
            <a:ext cx="1069215" cy="104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97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273" y="316591"/>
            <a:ext cx="108712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cs typeface="Times New Roman" panose="02020603050405020304" pitchFamily="18" charset="0"/>
              </a:rPr>
              <a:t>Подобрать слова, где заданный звук был бы на первом, втором, третьем месте.</a:t>
            </a:r>
            <a:br>
              <a:rPr lang="ru-RU" sz="2400" dirty="0">
                <a:cs typeface="Times New Roman" panose="02020603050405020304" pitchFamily="18" charset="0"/>
              </a:rPr>
            </a:b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 smtClean="0">
                <a:solidFill>
                  <a:srgbClr val="002060"/>
                </a:solidFill>
              </a:rPr>
              <a:t>К</a:t>
            </a:r>
            <a:r>
              <a:rPr lang="ru-RU" sz="2800" b="1" dirty="0" smtClean="0"/>
              <a:t>ОТ – О</a:t>
            </a:r>
            <a:r>
              <a:rPr lang="ru-RU" sz="2800" b="1" dirty="0" smtClean="0">
                <a:solidFill>
                  <a:srgbClr val="002060"/>
                </a:solidFill>
              </a:rPr>
              <a:t>К</a:t>
            </a:r>
            <a:r>
              <a:rPr lang="ru-RU" sz="2800" b="1" dirty="0" smtClean="0"/>
              <a:t>НО - МА</a:t>
            </a:r>
            <a:r>
              <a:rPr lang="ru-RU" sz="2800" b="1" dirty="0" smtClean="0">
                <a:solidFill>
                  <a:srgbClr val="002060"/>
                </a:solidFill>
              </a:rPr>
              <a:t>К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1273" y="2163864"/>
            <a:ext cx="10344727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Выбрать из предложения слова с определенным количеством звуков или записать </a:t>
            </a:r>
            <a:r>
              <a:rPr lang="ru-RU" sz="2400" dirty="0" smtClean="0"/>
              <a:t>их.(5)</a:t>
            </a:r>
          </a:p>
          <a:p>
            <a:endParaRPr lang="ru-RU" sz="2400" dirty="0"/>
          </a:p>
          <a:p>
            <a:r>
              <a:rPr lang="ru-RU" sz="3200" b="1" dirty="0" smtClean="0"/>
              <a:t>Поднялся сильный ветер. </a:t>
            </a:r>
            <a:endParaRPr lang="ru-RU" sz="3200" b="1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1273" y="4133634"/>
            <a:ext cx="9716655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Добавить 1, 2, 3, 4 звука к одному и тому же слогу так, чтобы получились разные слова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pPr>
              <a:lnSpc>
                <a:spcPct val="150000"/>
              </a:lnSpc>
            </a:pPr>
            <a:r>
              <a:rPr lang="ru-RU" sz="3200" b="1" dirty="0"/>
              <a:t>п</a:t>
            </a:r>
            <a:r>
              <a:rPr lang="ru-RU" sz="3200" b="1" dirty="0" smtClean="0"/>
              <a:t>а -  </a:t>
            </a:r>
            <a:r>
              <a:rPr lang="ru-RU" sz="3200" b="1" dirty="0"/>
              <a:t>па</a:t>
            </a:r>
            <a:r>
              <a:rPr lang="ru-RU" sz="3200" b="1" i="1" u="sng" dirty="0"/>
              <a:t>р</a:t>
            </a:r>
            <a:r>
              <a:rPr lang="ru-RU" sz="3200" b="1" dirty="0"/>
              <a:t>, па</a:t>
            </a:r>
            <a:r>
              <a:rPr lang="ru-RU" sz="3200" b="1" i="1" u="sng" dirty="0"/>
              <a:t>ры</a:t>
            </a:r>
            <a:r>
              <a:rPr lang="ru-RU" sz="3200" b="1" dirty="0"/>
              <a:t>, па</a:t>
            </a:r>
            <a:r>
              <a:rPr lang="ru-RU" sz="3200" b="1" i="1" u="sng" dirty="0"/>
              <a:t>рад</a:t>
            </a:r>
            <a:r>
              <a:rPr lang="ru-RU" sz="3200" b="1" dirty="0"/>
              <a:t>, па</a:t>
            </a:r>
            <a:r>
              <a:rPr lang="ru-RU" sz="3200" b="1" i="1" u="sng" dirty="0"/>
              <a:t>руса</a:t>
            </a:r>
            <a:r>
              <a:rPr lang="ru-RU" sz="3200" b="1" dirty="0"/>
              <a:t>; </a:t>
            </a:r>
            <a:endParaRPr lang="ru-RU" sz="3200" b="1" dirty="0" smtClean="0"/>
          </a:p>
          <a:p>
            <a:pPr>
              <a:lnSpc>
                <a:spcPct val="150000"/>
              </a:lnSpc>
            </a:pPr>
            <a:r>
              <a:rPr lang="ru-RU" sz="3200" b="1" dirty="0" smtClean="0"/>
              <a:t>ко </a:t>
            </a:r>
            <a:r>
              <a:rPr lang="ru-RU" sz="3200" b="1" dirty="0"/>
              <a:t>— ко</a:t>
            </a:r>
            <a:r>
              <a:rPr lang="ru-RU" sz="3200" b="1" i="1" u="sng" dirty="0"/>
              <a:t>т</a:t>
            </a:r>
            <a:r>
              <a:rPr lang="ru-RU" sz="3200" b="1" dirty="0"/>
              <a:t>, ко</a:t>
            </a:r>
            <a:r>
              <a:rPr lang="ru-RU" sz="3200" b="1" i="1" u="sng" dirty="0"/>
              <a:t>зы</a:t>
            </a:r>
            <a:r>
              <a:rPr lang="ru-RU" sz="3200" b="1" dirty="0"/>
              <a:t>, ко</a:t>
            </a:r>
            <a:r>
              <a:rPr lang="ru-RU" sz="3200" b="1" i="1" u="sng" dirty="0"/>
              <a:t>шка</a:t>
            </a:r>
            <a:r>
              <a:rPr lang="ru-RU" sz="3200" b="1" dirty="0"/>
              <a:t>, ко</a:t>
            </a:r>
            <a:r>
              <a:rPr lang="ru-RU" sz="3200" b="1" i="1" u="sng" dirty="0"/>
              <a:t>рова</a:t>
            </a:r>
            <a:r>
              <a:rPr lang="ru-RU" sz="3200" b="1" dirty="0"/>
              <a:t>.</a:t>
            </a:r>
          </a:p>
          <a:p>
            <a:pPr>
              <a:lnSpc>
                <a:spcPct val="150000"/>
              </a:lnSpc>
            </a:pPr>
            <a:endParaRPr lang="ru-RU" sz="24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030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8072" y="674004"/>
            <a:ext cx="10095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Придумывание слов с определенным количеством слогов.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177" y="201400"/>
            <a:ext cx="9736156" cy="10242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304392">
            <a:off x="234072" y="2563869"/>
            <a:ext cx="2583136" cy="16520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284536" y="2400197"/>
            <a:ext cx="3306599" cy="26168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0377" y="1228524"/>
            <a:ext cx="6211870" cy="5632383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6278244" y="6435950"/>
            <a:ext cx="449636" cy="240146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8447" y="5942573"/>
            <a:ext cx="469433" cy="25605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715319" y="2281381"/>
            <a:ext cx="469433" cy="273499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0158" y="2055316"/>
            <a:ext cx="487722" cy="29263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8820727" y="5936928"/>
            <a:ext cx="498764" cy="2560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0053" y="2281381"/>
            <a:ext cx="518205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5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7990" y="240146"/>
            <a:ext cx="8377539" cy="64008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542" y="992493"/>
            <a:ext cx="2904713" cy="410830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000509" y="1745673"/>
            <a:ext cx="489527" cy="2678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9430" y="5163247"/>
            <a:ext cx="506012" cy="2865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3103" y="5673331"/>
            <a:ext cx="506012" cy="28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0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6327" y="837196"/>
            <a:ext cx="1172094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Составление </a:t>
            </a:r>
            <a:r>
              <a:rPr lang="ru-RU" sz="2800" dirty="0"/>
              <a:t>предложений по сюжетной картинке и определение количества слов в </a:t>
            </a:r>
            <a:r>
              <a:rPr lang="ru-RU" sz="2800" dirty="0" smtClean="0"/>
              <a:t>нем.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Придумывание </a:t>
            </a:r>
            <a:r>
              <a:rPr lang="ru-RU" sz="2800" dirty="0"/>
              <a:t>предложений с определенным количеством </a:t>
            </a:r>
            <a:r>
              <a:rPr lang="ru-RU" sz="2800" dirty="0" smtClean="0"/>
              <a:t>слов.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Распространение </a:t>
            </a:r>
            <a:r>
              <a:rPr lang="ru-RU" sz="2800" dirty="0"/>
              <a:t>предложений путем увеличения количества </a:t>
            </a:r>
            <a:r>
              <a:rPr lang="ru-RU" sz="2800" dirty="0" smtClean="0"/>
              <a:t>слов.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Составление </a:t>
            </a:r>
            <a:r>
              <a:rPr lang="ru-RU" sz="2800" dirty="0"/>
              <a:t>предложений из слов, данных </a:t>
            </a:r>
            <a:r>
              <a:rPr lang="ru-RU" sz="2800" dirty="0" smtClean="0"/>
              <a:t>вразбивку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Составление </a:t>
            </a:r>
            <a:r>
              <a:rPr lang="ru-RU" sz="2800" dirty="0"/>
              <a:t>предложений с определенным </a:t>
            </a:r>
            <a:r>
              <a:rPr lang="ru-RU" sz="2800" dirty="0" smtClean="0"/>
              <a:t>словом.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Составление </a:t>
            </a:r>
            <a:r>
              <a:rPr lang="ru-RU" sz="2800" dirty="0"/>
              <a:t>графической схемы </a:t>
            </a:r>
            <a:r>
              <a:rPr lang="ru-RU" sz="2800" dirty="0" smtClean="0"/>
              <a:t>предложения.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Придумывание </a:t>
            </a:r>
            <a:r>
              <a:rPr lang="ru-RU" sz="2800" dirty="0"/>
              <a:t>предложений по графической </a:t>
            </a:r>
            <a:r>
              <a:rPr lang="ru-RU" sz="2800" dirty="0" smtClean="0"/>
              <a:t>схеме.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Определение </a:t>
            </a:r>
            <a:r>
              <a:rPr lang="ru-RU" sz="2800" dirty="0"/>
              <a:t>последовательности слов в </a:t>
            </a:r>
            <a:r>
              <a:rPr lang="ru-RU" sz="2800" dirty="0" smtClean="0"/>
              <a:t>предложении.</a:t>
            </a:r>
          </a:p>
          <a:p>
            <a:pPr marL="457200" indent="-457200"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ru-RU" sz="2800" dirty="0" smtClean="0"/>
              <a:t>Выбор </a:t>
            </a:r>
            <a:r>
              <a:rPr lang="ru-RU" sz="2800" dirty="0"/>
              <a:t>карточки, соответствующей количеству слов в предложении.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5855" y="129310"/>
            <a:ext cx="10797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u="sng" dirty="0" smtClean="0">
                <a:solidFill>
                  <a:schemeClr val="accent4"/>
                </a:solidFill>
              </a:rPr>
              <a:t>Развитие анализа и синтеза предложений</a:t>
            </a:r>
            <a:endParaRPr lang="ru-RU" sz="4000" u="sng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2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344" y="171447"/>
            <a:ext cx="11393104" cy="640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14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5523" y="577515"/>
            <a:ext cx="9662077" cy="515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32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9746" y="5110079"/>
            <a:ext cx="5290679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hlinkClick r:id="rId2"/>
              </a:rPr>
              <a:t>https://</a:t>
            </a:r>
            <a:r>
              <a:rPr lang="en-US" sz="3600" dirty="0" smtClean="0">
                <a:hlinkClick r:id="rId2"/>
              </a:rPr>
              <a:t>masterskaya-logo</a:t>
            </a:r>
            <a:r>
              <a:rPr lang="en-US" dirty="0" smtClean="0"/>
              <a:t>.</a:t>
            </a:r>
            <a:endParaRPr lang="ru-RU" dirty="0" smtClean="0"/>
          </a:p>
          <a:p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190" y="1638915"/>
            <a:ext cx="8138495" cy="35561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7377" y="383135"/>
            <a:ext cx="4986944" cy="1872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0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1578" y="6262097"/>
            <a:ext cx="6849376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hlinkClick r:id="rId2"/>
              </a:rPr>
              <a:t>https://www.defectologiya.pro/biblioteka</a:t>
            </a:r>
            <a:r>
              <a:rPr lang="en-US" sz="2800" dirty="0" smtClean="0">
                <a:hlinkClick r:id="rId2"/>
              </a:rPr>
              <a:t>/</a:t>
            </a:r>
            <a:endParaRPr lang="ru-RU" sz="2800" dirty="0" smtClean="0"/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635" y="202130"/>
            <a:ext cx="9093069" cy="29068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6400" y="2233061"/>
            <a:ext cx="6614965" cy="3339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4635" y="3511245"/>
            <a:ext cx="6114083" cy="22715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1527" y="2233061"/>
            <a:ext cx="2527294" cy="357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04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0173" y="2237662"/>
            <a:ext cx="78422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/>
                <a:solidFill>
                  <a:schemeClr val="accent4"/>
                </a:solidFill>
                <a:effectLst/>
              </a:rPr>
              <a:t>Спасибо за внимание!</a:t>
            </a:r>
            <a:endParaRPr lang="ru-RU" sz="5400" b="1" cap="none" spc="0" dirty="0">
              <a:ln/>
              <a:solidFill>
                <a:schemeClr val="accent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6727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646</TotalTime>
  <Words>950</Words>
  <Application>Microsoft Office PowerPoint</Application>
  <PresentationFormat>Широкоэкранный</PresentationFormat>
  <Paragraphs>127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Palatino Linotype</vt:lpstr>
      <vt:lpstr>Times New Roman</vt:lpstr>
      <vt:lpstr>Wingdings</vt:lpstr>
      <vt:lpstr>Gallery</vt:lpstr>
      <vt:lpstr>Логопедическая работа по развитию языкового анализа и синтеза. Современные подходы.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Логопедическая работа по развитию языкового анализа и синтеза. Современные подходы.</dc:title>
  <dc:creator>Любовь</dc:creator>
  <cp:lastModifiedBy>SiS_Admin</cp:lastModifiedBy>
  <cp:revision>56</cp:revision>
  <dcterms:created xsi:type="dcterms:W3CDTF">2025-02-06T13:49:51Z</dcterms:created>
  <dcterms:modified xsi:type="dcterms:W3CDTF">2025-12-23T11:32:36Z</dcterms:modified>
</cp:coreProperties>
</file>