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67" r:id="rId6"/>
    <p:sldId id="259" r:id="rId7"/>
    <p:sldId id="261" r:id="rId8"/>
    <p:sldId id="262" r:id="rId9"/>
    <p:sldId id="268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015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58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52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498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77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88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62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35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95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545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2879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78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67339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765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94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46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6605D-9AF5-4B55-995C-E589DA533C19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061F68-0E77-4011-AC76-9A8AC5860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15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32514" y="4355633"/>
            <a:ext cx="4941489" cy="1065454"/>
          </a:xfrm>
        </p:spPr>
        <p:txBody>
          <a:bodyPr/>
          <a:lstStyle/>
          <a:p>
            <a:r>
              <a:rPr lang="ru-RU" dirty="0"/>
              <a:t>Выполнила: Голубева Татьяна Николаевна, учитель-логопед МБОУ «Школа №7», </a:t>
            </a:r>
            <a:r>
              <a:rPr lang="en-US" dirty="0"/>
              <a:t>                  </a:t>
            </a:r>
            <a:r>
              <a:rPr lang="ru-RU" dirty="0"/>
              <a:t> </a:t>
            </a:r>
            <a:r>
              <a:rPr lang="en-US" dirty="0"/>
              <a:t>I    </a:t>
            </a:r>
            <a:r>
              <a:rPr lang="ru-RU" dirty="0"/>
              <a:t>квалификационная </a:t>
            </a:r>
            <a:r>
              <a:rPr lang="en-US" dirty="0"/>
              <a:t>  </a:t>
            </a:r>
            <a:r>
              <a:rPr lang="ru-RU" dirty="0"/>
              <a:t>категория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507067" y="794657"/>
            <a:ext cx="7766936" cy="23853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«Диагностика письменной речи младших школьников»</a:t>
            </a:r>
            <a:endParaRPr lang="ru-RU" dirty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15342" y="6140885"/>
            <a:ext cx="4941489" cy="6191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1600" dirty="0"/>
              <a:t>г</a:t>
            </a:r>
            <a:r>
              <a:rPr lang="ru-RU" sz="1600" dirty="0" smtClean="0"/>
              <a:t>. Богородск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sz="1600" dirty="0" smtClean="0"/>
              <a:t>2025 год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43569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97077" y="255589"/>
            <a:ext cx="8608180" cy="3118981"/>
          </a:xfrm>
        </p:spPr>
        <p:txBody>
          <a:bodyPr>
            <a:normAutofit fontScale="92500" lnSpcReduction="10000"/>
          </a:bodyPr>
          <a:lstStyle/>
          <a:p>
            <a:r>
              <a:rPr lang="ru-RU" sz="3500" dirty="0"/>
              <a:t>Диагностика состояния письменной речи включает в себя обследование процессов письма и чтения. </a:t>
            </a:r>
          </a:p>
          <a:p>
            <a:r>
              <a:rPr lang="ru-RU" sz="3500" dirty="0"/>
              <a:t>В современной логопедии существуют разные методики обследования письменной речи младших школьников.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3" y="3668485"/>
            <a:ext cx="4322532" cy="2431424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36" y="3668485"/>
            <a:ext cx="3969735" cy="243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24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57200"/>
            <a:ext cx="8596668" cy="22625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Методика </a:t>
            </a:r>
            <a:r>
              <a:rPr lang="ru-RU" dirty="0" err="1" smtClean="0"/>
              <a:t>Садовниковой</a:t>
            </a:r>
            <a:r>
              <a:rPr lang="ru-RU" dirty="0" smtClean="0"/>
              <a:t> И.Н.</a:t>
            </a:r>
            <a:br>
              <a:rPr lang="ru-RU" dirty="0" smtClean="0"/>
            </a:br>
            <a:r>
              <a:rPr lang="ru-RU" dirty="0" smtClean="0"/>
              <a:t>Методика </a:t>
            </a:r>
            <a:r>
              <a:rPr lang="ru-RU" dirty="0" err="1" smtClean="0"/>
              <a:t>Фотековой</a:t>
            </a:r>
            <a:r>
              <a:rPr lang="ru-RU" dirty="0" smtClean="0"/>
              <a:t> Т.А. </a:t>
            </a:r>
            <a:r>
              <a:rPr lang="ru-RU" dirty="0" err="1" smtClean="0"/>
              <a:t>Ахутиной</a:t>
            </a:r>
            <a:r>
              <a:rPr lang="ru-RU" dirty="0" smtClean="0"/>
              <a:t> Т.В.</a:t>
            </a:r>
            <a:br>
              <a:rPr lang="ru-RU" dirty="0" smtClean="0"/>
            </a:br>
            <a:r>
              <a:rPr lang="ru-RU" dirty="0" smtClean="0"/>
              <a:t>Методика Иншаковой О.Б.               Методика </a:t>
            </a:r>
            <a:r>
              <a:rPr lang="ru-RU" dirty="0" err="1" smtClean="0"/>
              <a:t>Азовой</a:t>
            </a:r>
            <a:r>
              <a:rPr lang="ru-RU" dirty="0" smtClean="0"/>
              <a:t> О.И.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862" y="2545583"/>
            <a:ext cx="6702999" cy="410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189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Методика </a:t>
            </a:r>
            <a:r>
              <a:rPr lang="ru-RU" dirty="0" err="1" smtClean="0"/>
              <a:t>Садовниковой</a:t>
            </a:r>
            <a:r>
              <a:rPr lang="ru-RU" dirty="0" smtClean="0"/>
              <a:t> И.Н.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88831"/>
            <a:ext cx="4826319" cy="4552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Основные задачи проверки навыков письма.</a:t>
            </a:r>
          </a:p>
          <a:p>
            <a:r>
              <a:rPr lang="ru-RU" sz="2400" dirty="0" smtClean="0"/>
              <a:t>- выявление степени овладения грамотой с учётом этапа обучения и требований школьной программы на момент обследования</a:t>
            </a:r>
          </a:p>
          <a:p>
            <a:r>
              <a:rPr lang="ru-RU" sz="2400" dirty="0" smtClean="0"/>
              <a:t>- выявление нарушений письма (характер специфических ошибок, степень выраженности)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076" y="1488832"/>
            <a:ext cx="3005011" cy="443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562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815" y="659593"/>
            <a:ext cx="8668155" cy="5610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Требования к речевому материалу</a:t>
            </a:r>
            <a:r>
              <a:rPr lang="en-US" sz="2800" dirty="0"/>
              <a:t>:</a:t>
            </a:r>
            <a:endParaRPr lang="ru-RU" sz="2800" dirty="0"/>
          </a:p>
          <a:p>
            <a:r>
              <a:rPr lang="ru-RU" sz="2800" dirty="0"/>
              <a:t>-речевой материал включает звуки всех фонетических групп</a:t>
            </a:r>
          </a:p>
          <a:p>
            <a:r>
              <a:rPr lang="ru-RU" sz="2800" dirty="0"/>
              <a:t>-речевой материал предусматривает позиционную близость звуков, имеющих акустико-артикуляционное </a:t>
            </a:r>
            <a:r>
              <a:rPr lang="ru-RU" sz="2800" dirty="0" smtClean="0"/>
              <a:t>сходство, а </a:t>
            </a:r>
            <a:r>
              <a:rPr lang="ru-RU" sz="2800" dirty="0"/>
              <a:t>также букв</a:t>
            </a:r>
            <a:r>
              <a:rPr lang="ru-RU" sz="2800" dirty="0" smtClean="0"/>
              <a:t>, смешиваемых </a:t>
            </a:r>
            <a:r>
              <a:rPr lang="ru-RU" sz="2800" dirty="0"/>
              <a:t>по кинетическому сходству.</a:t>
            </a:r>
          </a:p>
          <a:p>
            <a:r>
              <a:rPr lang="ru-RU" sz="2800" dirty="0"/>
              <a:t>-речевой материал включает слова различной сложности </a:t>
            </a:r>
            <a:r>
              <a:rPr lang="ru-RU" sz="2800" dirty="0" err="1"/>
              <a:t>слого</a:t>
            </a:r>
            <a:r>
              <a:rPr lang="ru-RU" sz="2800" dirty="0"/>
              <a:t>-ритмической структуры.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98445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4747"/>
          </a:xfrm>
        </p:spPr>
        <p:txBody>
          <a:bodyPr/>
          <a:lstStyle/>
          <a:p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54347"/>
            <a:ext cx="8596668" cy="4994695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Списать слова и предложения с рукописного текста.</a:t>
            </a:r>
          </a:p>
          <a:p>
            <a:r>
              <a:rPr lang="ru-RU" sz="2000" dirty="0" smtClean="0"/>
              <a:t>Списать слова и предложения с печатного текста.</a:t>
            </a:r>
          </a:p>
          <a:p>
            <a:r>
              <a:rPr lang="ru-RU" sz="2000" dirty="0" smtClean="0"/>
              <a:t>Записать под диктовку строчные и прописные буквы.</a:t>
            </a:r>
          </a:p>
          <a:p>
            <a:r>
              <a:rPr lang="ru-RU" sz="2000" dirty="0" smtClean="0"/>
              <a:t>Диктант слогов.</a:t>
            </a:r>
          </a:p>
          <a:p>
            <a:r>
              <a:rPr lang="ru-RU" sz="2000" dirty="0" smtClean="0"/>
              <a:t>Диктант слов различной структуры.</a:t>
            </a:r>
          </a:p>
          <a:p>
            <a:r>
              <a:rPr lang="ru-RU" sz="2000" dirty="0" smtClean="0"/>
              <a:t>Записать предложение после однократного прослушивания.</a:t>
            </a:r>
          </a:p>
          <a:p>
            <a:r>
              <a:rPr lang="ru-RU" sz="2000" dirty="0" smtClean="0"/>
              <a:t>Слуховой диктант(по классам)</a:t>
            </a:r>
          </a:p>
          <a:p>
            <a:r>
              <a:rPr lang="ru-RU" sz="2000" dirty="0" smtClean="0"/>
              <a:t>Дать подписи к предметным картинкам (слова) к сюжетным картинкам (предложения)</a:t>
            </a:r>
          </a:p>
          <a:p>
            <a:r>
              <a:rPr lang="ru-RU" sz="2000" dirty="0" smtClean="0"/>
              <a:t>Составить и записать рассказ по серии сюжетных картинок (2-4 класс)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86557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8483"/>
          </a:xfrm>
        </p:spPr>
        <p:txBody>
          <a:bodyPr/>
          <a:lstStyle/>
          <a:p>
            <a:r>
              <a:rPr lang="ru-RU" dirty="0" smtClean="0"/>
              <a:t>Методика </a:t>
            </a:r>
            <a:r>
              <a:rPr lang="ru-RU" dirty="0" err="1" smtClean="0"/>
              <a:t>ФотековойТ.А</a:t>
            </a:r>
            <a:r>
              <a:rPr lang="ru-RU" dirty="0" smtClean="0"/>
              <a:t> </a:t>
            </a:r>
            <a:r>
              <a:rPr lang="ru-RU" dirty="0" err="1" smtClean="0"/>
              <a:t>АхутинойТ.В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533" y="1736046"/>
            <a:ext cx="6416456" cy="4742392"/>
          </a:xfrm>
        </p:spPr>
        <p:txBody>
          <a:bodyPr>
            <a:noAutofit/>
          </a:bodyPr>
          <a:lstStyle/>
          <a:p>
            <a:r>
              <a:rPr lang="ru-RU" dirty="0" smtClean="0"/>
              <a:t>3 этапа диагностики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1 этап – исследуются предпосылки письменной речи.</a:t>
            </a:r>
          </a:p>
          <a:p>
            <a:r>
              <a:rPr lang="ru-RU" dirty="0" smtClean="0"/>
              <a:t>2 этап – оценка письма.</a:t>
            </a:r>
          </a:p>
          <a:p>
            <a:r>
              <a:rPr lang="ru-RU" dirty="0" smtClean="0"/>
              <a:t>3 этап – проверка навыков чтения.</a:t>
            </a:r>
          </a:p>
          <a:p>
            <a:pPr marL="0" indent="0">
              <a:buNone/>
            </a:pPr>
            <a:r>
              <a:rPr lang="ru-RU" dirty="0" smtClean="0"/>
              <a:t>    Вся методика состоит из 206 проб, 134 пробы – проверка экспрессивной речи, 60     проб – проверка </a:t>
            </a:r>
            <a:r>
              <a:rPr lang="ru-RU" dirty="0" err="1" smtClean="0"/>
              <a:t>импрессивной</a:t>
            </a:r>
            <a:r>
              <a:rPr lang="ru-RU" dirty="0" smtClean="0"/>
              <a:t> речи, 12 проб – проверка письменной речи.</a:t>
            </a:r>
          </a:p>
          <a:p>
            <a:pPr marL="0" indent="0">
              <a:buNone/>
            </a:pPr>
            <a:r>
              <a:rPr lang="ru-RU" dirty="0" smtClean="0"/>
              <a:t>    Для каждой серии и группы заданий разработана своя система бальной оценки с учётом характера, степени тяжести и количества допускаемых ошибок.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F0"/>
                </a:solidFill>
              </a:rPr>
              <a:t>https://vk</a:t>
            </a:r>
            <a:r>
              <a:rPr lang="ru-RU" dirty="0" smtClean="0">
                <a:solidFill>
                  <a:srgbClr val="00B0F0"/>
                </a:solidFill>
              </a:rPr>
              <a:t>.</a:t>
            </a:r>
            <a:r>
              <a:rPr lang="en-US" dirty="0" smtClean="0">
                <a:solidFill>
                  <a:srgbClr val="00B0F0"/>
                </a:solidFill>
              </a:rPr>
              <a:t>com</a:t>
            </a:r>
            <a:r>
              <a:rPr lang="ru-RU" dirty="0" smtClean="0">
                <a:solidFill>
                  <a:srgbClr val="00B0F0"/>
                </a:solidFill>
              </a:rPr>
              <a:t>.</a:t>
            </a:r>
            <a:r>
              <a:rPr lang="en-US" dirty="0" smtClean="0">
                <a:solidFill>
                  <a:srgbClr val="00B0F0"/>
                </a:solidFill>
              </a:rPr>
              <a:t>/</a:t>
            </a:r>
            <a:r>
              <a:rPr lang="en-US" dirty="0" err="1" smtClean="0">
                <a:solidFill>
                  <a:srgbClr val="00B0F0"/>
                </a:solidFill>
              </a:rPr>
              <a:t>logopedrnd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89" y="1947018"/>
            <a:ext cx="2651521" cy="376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93452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Методика Иншаковой О.Б.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44128"/>
            <a:ext cx="5602696" cy="44127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1.Перед проведением письменных работ детям нужно подробно объяснить процедуру проведения обследования.</a:t>
            </a:r>
          </a:p>
          <a:p>
            <a:pPr marL="0" indent="0">
              <a:buNone/>
            </a:pPr>
            <a:r>
              <a:rPr lang="ru-RU" dirty="0" smtClean="0"/>
              <a:t>2.Первоклассники в начале обучения выполняют письменные задания на нелинованных листах. Обучающиеся 2-4 классов и первоклассники в конце года пишут работы на обычных тетрадных листах.</a:t>
            </a:r>
          </a:p>
          <a:p>
            <a:pPr marL="0" indent="0">
              <a:buNone/>
            </a:pPr>
            <a:r>
              <a:rPr lang="ru-RU" dirty="0" smtClean="0"/>
              <a:t>3. Под диктовку предлагаются только специально отобранные тексты повышенной сложности, но соответствующие возрастным и программным требованиям.</a:t>
            </a:r>
          </a:p>
          <a:p>
            <a:pPr marL="0" indent="0">
              <a:buNone/>
            </a:pPr>
            <a:r>
              <a:rPr lang="ru-RU" dirty="0" smtClean="0"/>
              <a:t>4.Диктант должен проводить один и тот же специалист(учитель или логопед).</a:t>
            </a:r>
          </a:p>
        </p:txBody>
      </p:sp>
      <p:pic>
        <p:nvPicPr>
          <p:cNvPr id="4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626" y="1544128"/>
            <a:ext cx="3064540" cy="434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37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3213" y="840747"/>
            <a:ext cx="8596668" cy="536164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/>
              <a:t>5. Текст диктанта читается громко, с одинаковой скоростью, чёткой артикуляцией, но без проговаривания сложных для написания мест в словах. Диктант после написания проверяется.</a:t>
            </a:r>
          </a:p>
          <a:p>
            <a:pPr marL="0" indent="0">
              <a:buNone/>
            </a:pPr>
            <a:r>
              <a:rPr lang="ru-RU" sz="2400" dirty="0"/>
              <a:t>6. Для списывания с печатного и рукописного текстов каждый ученик использует индивидуальные карточки с образцами контрольного текста.</a:t>
            </a:r>
          </a:p>
          <a:p>
            <a:pPr marL="0" indent="0">
              <a:buNone/>
            </a:pPr>
            <a:r>
              <a:rPr lang="ru-RU" sz="2400" dirty="0"/>
              <a:t>7. Каждый ребёнок сидит один и не пытается подглядывать к соседу.</a:t>
            </a:r>
          </a:p>
          <a:p>
            <a:pPr marL="0" indent="0">
              <a:buNone/>
            </a:pPr>
            <a:r>
              <a:rPr lang="ru-RU" sz="2400" dirty="0"/>
              <a:t>8. Время выполнения работы ограничивается и не продлевается для не успевших. </a:t>
            </a:r>
          </a:p>
          <a:p>
            <a:pPr marL="0" indent="0">
              <a:buNone/>
            </a:pPr>
            <a:r>
              <a:rPr lang="ru-RU" sz="2400" dirty="0"/>
              <a:t>9. Дети, нуждающиеся в помощи педагога и не справившиеся с заданием фиксируются. </a:t>
            </a:r>
            <a:endParaRPr lang="ru-RU" sz="2400" dirty="0" smtClean="0"/>
          </a:p>
          <a:p>
            <a:pPr marL="0" indent="0">
              <a:buNone/>
            </a:pPr>
            <a:r>
              <a:rPr lang="en-US" sz="2400" dirty="0" err="1">
                <a:solidFill>
                  <a:srgbClr val="00B0F0"/>
                </a:solidFill>
              </a:rPr>
              <a:t>nsportal</a:t>
            </a:r>
            <a:r>
              <a:rPr lang="ru-RU" sz="2400" dirty="0">
                <a:solidFill>
                  <a:srgbClr val="00B0F0"/>
                </a:solidFill>
              </a:rPr>
              <a:t>.</a:t>
            </a:r>
            <a:r>
              <a:rPr lang="en-US" sz="2400" dirty="0" err="1">
                <a:solidFill>
                  <a:srgbClr val="00B0F0"/>
                </a:solidFill>
              </a:rPr>
              <a:t>ru</a:t>
            </a:r>
            <a:r>
              <a:rPr lang="ru-RU" sz="2400" dirty="0">
                <a:solidFill>
                  <a:srgbClr val="00B0F0"/>
                </a:solidFill>
              </a:rPr>
              <a:t> Образовательная социальная сеть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883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3758238"/>
          </a:xfrm>
        </p:spPr>
        <p:txBody>
          <a:bodyPr/>
          <a:lstStyle/>
          <a:p>
            <a:r>
              <a:rPr lang="ru-RU" dirty="0" smtClean="0"/>
              <a:t>Автор методики для обследования письма предлагает 2 вида задания</a:t>
            </a:r>
            <a:r>
              <a:rPr lang="en-US" dirty="0" smtClean="0"/>
              <a:t>:</a:t>
            </a:r>
            <a:endParaRPr lang="en-US" dirty="0"/>
          </a:p>
          <a:p>
            <a:r>
              <a:rPr lang="ru-RU" dirty="0" smtClean="0"/>
              <a:t>Контрольное списывание текста. </a:t>
            </a:r>
          </a:p>
          <a:p>
            <a:r>
              <a:rPr lang="ru-RU" dirty="0" smtClean="0"/>
              <a:t>Диктант.</a:t>
            </a:r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482" y="1894115"/>
            <a:ext cx="7049221" cy="4701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369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52400"/>
            <a:ext cx="8596668" cy="1320800"/>
          </a:xfrm>
        </p:spPr>
        <p:txBody>
          <a:bodyPr/>
          <a:lstStyle/>
          <a:p>
            <a:r>
              <a:rPr lang="ru-RU" dirty="0" smtClean="0"/>
              <a:t>Методика </a:t>
            </a:r>
            <a:r>
              <a:rPr lang="ru-RU" dirty="0" err="1" smtClean="0"/>
              <a:t>Азовой</a:t>
            </a:r>
            <a:r>
              <a:rPr lang="ru-RU" dirty="0" smtClean="0"/>
              <a:t> О.И.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836488"/>
            <a:ext cx="5647266" cy="5912655"/>
          </a:xfrm>
        </p:spPr>
        <p:txBody>
          <a:bodyPr>
            <a:normAutofit fontScale="85000" lnSpcReduction="10000"/>
          </a:bodyPr>
          <a:lstStyle/>
          <a:p>
            <a:r>
              <a:rPr lang="ru-RU" sz="1900" dirty="0" smtClean="0"/>
              <a:t>Автор  – кандидат педагогических наук Московского психолого-социального института. Методика составлена с учётом требований программы по ФГОС и направлена на обследование письменной речи младших школьников с </a:t>
            </a:r>
            <a:r>
              <a:rPr lang="ru-RU" sz="1900" dirty="0" err="1" smtClean="0"/>
              <a:t>дизорфографией</a:t>
            </a:r>
            <a:r>
              <a:rPr lang="ru-RU" sz="1900" dirty="0" smtClean="0"/>
              <a:t>. Материал подобран в соответствии с возрастными возможностями школьников.</a:t>
            </a:r>
          </a:p>
          <a:p>
            <a:pPr marL="0" indent="0" algn="ctr">
              <a:buNone/>
            </a:pPr>
            <a:r>
              <a:rPr lang="ru-RU" sz="1900" dirty="0" smtClean="0"/>
              <a:t>Обследование чтения.</a:t>
            </a:r>
          </a:p>
          <a:p>
            <a:r>
              <a:rPr lang="ru-RU" sz="1900" dirty="0" smtClean="0"/>
              <a:t>Слова сложной слоговой структуры.</a:t>
            </a:r>
          </a:p>
          <a:p>
            <a:r>
              <a:rPr lang="ru-RU" sz="1900" dirty="0" smtClean="0"/>
              <a:t>Предложения, состоящие из слов сложной слоговой структуры.</a:t>
            </a:r>
          </a:p>
          <a:p>
            <a:r>
              <a:rPr lang="ru-RU" sz="1900" dirty="0" smtClean="0"/>
              <a:t>Тексты, состоящие из слов сложной слоговой структуры (для 3-4 классов + критерии оценок).</a:t>
            </a:r>
          </a:p>
          <a:p>
            <a:pPr marL="0" indent="0" algn="ctr">
              <a:buNone/>
            </a:pPr>
            <a:r>
              <a:rPr lang="ru-RU" sz="1900" dirty="0" smtClean="0"/>
              <a:t>Обследование письма.</a:t>
            </a:r>
          </a:p>
          <a:p>
            <a:r>
              <a:rPr lang="ru-RU" sz="1900" dirty="0" smtClean="0"/>
              <a:t>Слуховые диктанты.</a:t>
            </a:r>
          </a:p>
          <a:p>
            <a:r>
              <a:rPr lang="ru-RU" sz="1900" dirty="0" smtClean="0"/>
              <a:t>Диктанты словарных слов.</a:t>
            </a:r>
          </a:p>
          <a:p>
            <a:r>
              <a:rPr lang="ru-RU" sz="1900" dirty="0" smtClean="0"/>
              <a:t>Упражнения по восстановлению пропущенных букв.</a:t>
            </a:r>
          </a:p>
          <a:p>
            <a:r>
              <a:rPr lang="ru-RU" sz="1900" dirty="0" smtClean="0"/>
              <a:t>Изложения.</a:t>
            </a:r>
          </a:p>
          <a:p>
            <a:r>
              <a:rPr lang="ru-RU" sz="1900" dirty="0" smtClean="0"/>
              <a:t>Сочинения.</a:t>
            </a:r>
          </a:p>
          <a:p>
            <a:pPr marL="0" indent="0" algn="ctr">
              <a:buNone/>
            </a:pPr>
            <a:r>
              <a:rPr lang="ru-RU" dirty="0" smtClean="0"/>
              <a:t>                                               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6962" t="10666" r="44403" b="13142"/>
          <a:stretch/>
        </p:blipFill>
        <p:spPr>
          <a:xfrm>
            <a:off x="6486699" y="1331686"/>
            <a:ext cx="3001435" cy="449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8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Программа диагностики письменной речи младших школьников.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00B0F0"/>
                </a:solidFill>
              </a:rPr>
              <a:t>infourok</a:t>
            </a:r>
            <a:r>
              <a:rPr lang="ru-RU" dirty="0" smtClean="0">
                <a:solidFill>
                  <a:srgbClr val="00B0F0"/>
                </a:solidFill>
              </a:rPr>
              <a:t>.</a:t>
            </a:r>
            <a:r>
              <a:rPr lang="en-US" dirty="0" err="1" smtClean="0">
                <a:solidFill>
                  <a:srgbClr val="00B0F0"/>
                </a:solidFill>
              </a:rPr>
              <a:t>ru</a:t>
            </a:r>
            <a:r>
              <a:rPr lang="ru-RU" dirty="0" smtClean="0">
                <a:solidFill>
                  <a:srgbClr val="00B0F0"/>
                </a:solidFill>
              </a:rPr>
              <a:t> </a:t>
            </a:r>
            <a:r>
              <a:rPr lang="ru-RU" dirty="0" err="1" smtClean="0">
                <a:solidFill>
                  <a:srgbClr val="00B0F0"/>
                </a:solidFill>
              </a:rPr>
              <a:t>Логопедия.Дефектология</a:t>
            </a:r>
            <a:r>
              <a:rPr lang="ru-RU" dirty="0" smtClean="0">
                <a:solidFill>
                  <a:srgbClr val="00B0F0"/>
                </a:solidFill>
              </a:rPr>
              <a:t>.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2683921"/>
            <a:ext cx="7083425" cy="397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56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Спасибо за внимание!</a:t>
            </a:r>
            <a:endParaRPr lang="ru-RU" sz="7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440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162</TotalTime>
  <Words>591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Trebuchet MS</vt:lpstr>
      <vt:lpstr>Wingdings 3</vt:lpstr>
      <vt:lpstr>Аспект</vt:lpstr>
      <vt:lpstr>«Диагностика письменной речи младших школьников»</vt:lpstr>
      <vt:lpstr>Презентация PowerPoint</vt:lpstr>
      <vt:lpstr>Методика Садовниковой И.Н. Методика Фотековой Т.А. Ахутиной Т.В. Методика Иншаковой О.Б.               Методика Азовой О.И.  </vt:lpstr>
      <vt:lpstr>Методика Садовниковой И.Н.</vt:lpstr>
      <vt:lpstr>Презентация PowerPoint</vt:lpstr>
      <vt:lpstr>Задания</vt:lpstr>
      <vt:lpstr>Методика ФотековойТ.А АхутинойТ.В.</vt:lpstr>
      <vt:lpstr>Методика Иншаковой О.Б. </vt:lpstr>
      <vt:lpstr>Презентация PowerPoint</vt:lpstr>
      <vt:lpstr>Презентация PowerPoint</vt:lpstr>
      <vt:lpstr>Методика Азовой О.И. </vt:lpstr>
      <vt:lpstr>Программа диагностики письменной речи младших школьников.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«Диагностика письменной речи младших школьников»</dc:title>
  <dc:creator>артем</dc:creator>
  <cp:lastModifiedBy>артем</cp:lastModifiedBy>
  <cp:revision>24</cp:revision>
  <dcterms:created xsi:type="dcterms:W3CDTF">2025-04-13T13:18:46Z</dcterms:created>
  <dcterms:modified xsi:type="dcterms:W3CDTF">2025-04-21T17:56:35Z</dcterms:modified>
</cp:coreProperties>
</file>