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75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5D78F2-98B9-4387-98C2-0D1C7BD77E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2682D64-E941-41AF-B030-657948BB23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BEA0FA6-6A6C-4C4A-AA74-2E3413A92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6D0EA-89FD-4BE4-A827-E664A55DA544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1BD4F7-F4D1-4F42-9E20-AC3054821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306D754-DA3D-4841-B111-6A97346C3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617B7-3A36-4864-8435-E4F5A21760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2880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4675C6-3094-4EE2-B932-8620C186A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E0B7D29-5314-4E54-BCB3-6475B62287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6A2DC9B-FD26-439A-AE51-2AB75C155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6D0EA-89FD-4BE4-A827-E664A55DA544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D7F9324-1943-4862-AFAB-E870543D0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0EF3AD-25B6-442E-B8D3-A68C9C10C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617B7-3A36-4864-8435-E4F5A21760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2820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FDA08A-4937-4BA1-B837-536C6E282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4D138E3-B621-41E7-BB7D-2C14C05185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8E19593-CBBE-4332-8C30-C00E8E4F7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6D0EA-89FD-4BE4-A827-E664A55DA544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B17B745-372C-4A64-A231-D1B798BC6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65E8C5-6387-49E1-83A9-C78F2054A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617B7-3A36-4864-8435-E4F5A21760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0438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55F162-1775-4B14-AF8D-3A71DE863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356BB47-64A3-4FF0-BD7C-C465B01410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C78E118-E614-405E-942B-BFDA81A59E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A6B68F9-E55A-4715-A92E-D9548EA088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6D0EA-89FD-4BE4-A827-E664A55DA544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2E7C2DD-31CA-4BE3-AA1C-085C4225C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48FC8C3-DAEA-4FB3-ACB8-674872048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617B7-3A36-4864-8435-E4F5A21760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35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6329EA-72EA-4E97-AC0C-2A8FB9095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D15413D-0191-43A5-8236-C3901D2F3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0CEE2EE-B40A-4123-B84B-BC46FEE12B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39946E6-8127-4BD0-A8BE-47FE0A9BBE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2C1B778-C2A0-4DAC-83E5-42C8AFD456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1717FF6-6105-4915-A23E-FAED68D96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6D0EA-89FD-4BE4-A827-E664A55DA544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80C4010-ECE8-4B89-B899-11CD11FE3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A39C034-C029-4780-8313-497036328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617B7-3A36-4864-8435-E4F5A21760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9431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752A12-66A7-45DA-8827-CFE193679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C464B2D-F141-4A4A-8FC5-156DD32C1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6D0EA-89FD-4BE4-A827-E664A55DA544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B015BF3-D4D2-4FE6-881D-0E379D8A8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6F6C091-E20A-447D-B74A-19533828B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617B7-3A36-4864-8435-E4F5A21760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838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858FCD6-72E5-49CE-A3C6-69257A4DE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6D0EA-89FD-4BE4-A827-E664A55DA544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3D0293E-94B5-4B99-A218-032F16575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D2F8F75-901C-4939-8305-A92B6D7EA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617B7-3A36-4864-8435-E4F5A21760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7559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F32A57-83B2-4DFF-887F-6A18B5AD8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EBE29B4-BB6E-49EB-9AE3-84E52FA091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9652B8B-AA53-430D-AB4E-434370706F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7FDD467-1240-451A-8FE1-93B16E5DE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6D0EA-89FD-4BE4-A827-E664A55DA544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19A5C99-B60F-4388-8A25-7AE138DD2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26F91CE-CF20-4AF4-96BE-EA11F90F3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617B7-3A36-4864-8435-E4F5A21760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802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8E8A57-E93D-43AB-8480-AF8BFAEEB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3A3F8F9-F57A-4656-AF50-B56850B8BF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159F61A-2956-4E77-B487-4C106FB0DD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3CF36C3-A280-4DB1-8790-2F128D0AA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6D0EA-89FD-4BE4-A827-E664A55DA544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87D2014-24C0-4F98-B321-6D922B5FD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8DCB0ED-BF5C-4942-9AB2-DAAE1951D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617B7-3A36-4864-8435-E4F5A21760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8454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2C3AA7-9617-4962-814D-4258502E9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DCF927E-6A79-414F-9D81-9DF6B44117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9FF2E50-3916-4C13-AA9D-1587BEA71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6D0EA-89FD-4BE4-A827-E664A55DA544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B88BA91-353F-4381-B724-149B4B9AE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5AD921E-BEA9-47BE-8152-AE8DDE1A4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617B7-3A36-4864-8435-E4F5A21760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9426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ED44982-CD95-48CD-ABF2-55F45E9603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AECF8A0-6F23-406B-A2E6-D7FF9508E6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8F2FAFC-3078-4FE8-AD0D-6794465A2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6D0EA-89FD-4BE4-A827-E664A55DA544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C8D06BB-A36F-4E10-8542-6A41629ED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453D85A-472B-4D04-AB52-0905CEDD7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617B7-3A36-4864-8435-E4F5A21760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0504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334A02-FD3E-43C7-AB31-34A0C3971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D051850-F1EC-4813-87A0-824442042D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0A5680C-20A4-42AB-855E-74D673B77F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86D0EA-89FD-4BE4-A827-E664A55DA544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DF4CB66-ACCB-43AA-86FA-0C9083291B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CABE61-40EA-4CA9-9643-F3F41561C6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E617B7-3A36-4864-8435-E4F5A21760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6526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Picture background">
            <a:extLst>
              <a:ext uri="{FF2B5EF4-FFF2-40B4-BE49-F238E27FC236}">
                <a16:creationId xmlns:a16="http://schemas.microsoft.com/office/drawing/2014/main" id="{B9D2B584-D29B-4DB9-98EB-60302535A7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FD9785-D714-4238-B844-4831AEF055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041400"/>
            <a:ext cx="11125200" cy="2387600"/>
          </a:xfrm>
        </p:spPr>
        <p:txBody>
          <a:bodyPr>
            <a:normAutofit/>
          </a:bodyPr>
          <a:lstStyle/>
          <a:p>
            <a:pPr indent="450215">
              <a:lnSpc>
                <a:spcPct val="115000"/>
              </a:lnSpc>
              <a:spcAft>
                <a:spcPts val="1000"/>
              </a:spcAft>
            </a:pP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Анализ деятельности районного методического объединения</a:t>
            </a:r>
            <a:br>
              <a:rPr lang="ru-RU" sz="3600" dirty="0">
                <a:solidFill>
                  <a:schemeClr val="accent1">
                    <a:lumMod val="50000"/>
                  </a:schemeClr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учителей-логопедов    за 2024/2025 учебный год</a:t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400" dirty="0">
              <a:solidFill>
                <a:schemeClr val="accent1">
                  <a:lumMod val="50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F3BBDC6-F0EF-4EFC-A799-1D24CFE854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72250" y="3602038"/>
            <a:ext cx="4876800" cy="1655762"/>
          </a:xfrm>
        </p:spPr>
        <p:txBody>
          <a:bodyPr/>
          <a:lstStyle/>
          <a:p>
            <a:pPr algn="l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Monotype Corsiva" panose="03010101010201010101" pitchFamily="66" charset="0"/>
              </a:rPr>
              <a:t>Подготовила: Евдокимова И.В.</a:t>
            </a:r>
          </a:p>
          <a:p>
            <a:pPr algn="l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Monotype Corsiva" panose="03010101010201010101" pitchFamily="66" charset="0"/>
              </a:rPr>
              <a:t>Учитель-логопед МБОУ  «Школа №6»</a:t>
            </a:r>
          </a:p>
        </p:txBody>
      </p:sp>
    </p:spTree>
    <p:extLst>
      <p:ext uri="{BB962C8B-B14F-4D97-AF65-F5344CB8AC3E}">
        <p14:creationId xmlns:p14="http://schemas.microsoft.com/office/powerpoint/2010/main" val="8519272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Picture background">
            <a:extLst>
              <a:ext uri="{FF2B5EF4-FFF2-40B4-BE49-F238E27FC236}">
                <a16:creationId xmlns:a16="http://schemas.microsoft.com/office/drawing/2014/main" id="{B9D2B584-D29B-4DB9-98EB-60302535A7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FD9785-D714-4238-B844-4831AEF055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1050" y="1352550"/>
            <a:ext cx="10877550" cy="5429250"/>
          </a:xfrm>
        </p:spPr>
        <p:txBody>
          <a:bodyPr>
            <a:normAutofit fontScale="90000"/>
          </a:bodyPr>
          <a:lstStyle/>
          <a:p>
            <a:pPr indent="450215" algn="l"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Цель: совершенствование профессионализма учителей-логопедов с целью повышения качества образовательного и воспитательного процессов.</a:t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accent1">
                    <a:lumMod val="50000"/>
                  </a:schemeClr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  Задачи: </a:t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accent1">
                    <a:lumMod val="50000"/>
                  </a:schemeClr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     1. Формировать педагогическую компетенцию в вопросах оказания логопедической помощи детям с ОВЗ с применением инновационных технология.</a:t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accent1">
                    <a:lumMod val="50000"/>
                  </a:schemeClr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     2. Обобщить и распространить передовой педагогический опыт современными приёмами диагностики, коррекции детей с нарушениями речи.</a:t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accent1">
                    <a:lumMod val="50000"/>
                  </a:schemeClr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     3. Рассмотреть актуальные проблемы в коррекционной педагогике, в логопедической работе с детьми школьного возраста.</a:t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accent1">
                    <a:lumMod val="50000"/>
                  </a:schemeClr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     4. Мотивировать педагогов на внедрение в свою деятельность инновационных коррекционно-развивающих технологий.</a:t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2400" dirty="0">
                <a:solidFill>
                  <a:schemeClr val="accent1">
                    <a:lumMod val="50000"/>
                  </a:schemeClr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400" dirty="0">
              <a:solidFill>
                <a:schemeClr val="accent1">
                  <a:lumMod val="50000"/>
                </a:schemeClr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00101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Picture background">
            <a:extLst>
              <a:ext uri="{FF2B5EF4-FFF2-40B4-BE49-F238E27FC236}">
                <a16:creationId xmlns:a16="http://schemas.microsoft.com/office/drawing/2014/main" id="{B9D2B584-D29B-4DB9-98EB-60302535A7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FD9785-D714-4238-B844-4831AEF055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1475" y="1755774"/>
            <a:ext cx="11125200" cy="5102225"/>
          </a:xfrm>
        </p:spPr>
        <p:txBody>
          <a:bodyPr>
            <a:noAutofit/>
          </a:bodyPr>
          <a:lstStyle/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br>
              <a:rPr lang="ru-RU" sz="2000" dirty="0">
                <a:solidFill>
                  <a:schemeClr val="accent1">
                    <a:lumMod val="50000"/>
                  </a:schemeClr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000" dirty="0">
              <a:solidFill>
                <a:schemeClr val="accent1">
                  <a:lumMod val="50000"/>
                </a:schemeClr>
              </a:solidFill>
              <a:latin typeface="Monotype Corsiva" panose="03010101010201010101" pitchFamily="66" charset="0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2238EFEB-66C8-4F9C-B2EE-7BB94DF204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9634949"/>
              </p:ext>
            </p:extLst>
          </p:nvPr>
        </p:nvGraphicFramePr>
        <p:xfrm>
          <a:off x="847725" y="1594040"/>
          <a:ext cx="9496425" cy="4703941"/>
        </p:xfrm>
        <a:graphic>
          <a:graphicData uri="http://schemas.openxmlformats.org/drawingml/2006/table">
            <a:tbl>
              <a:tblPr firstRow="1" firstCol="1" bandRow="1"/>
              <a:tblGrid>
                <a:gridCol w="2057097">
                  <a:extLst>
                    <a:ext uri="{9D8B030D-6E8A-4147-A177-3AD203B41FA5}">
                      <a16:colId xmlns:a16="http://schemas.microsoft.com/office/drawing/2014/main" val="744805208"/>
                    </a:ext>
                  </a:extLst>
                </a:gridCol>
                <a:gridCol w="3179989">
                  <a:extLst>
                    <a:ext uri="{9D8B030D-6E8A-4147-A177-3AD203B41FA5}">
                      <a16:colId xmlns:a16="http://schemas.microsoft.com/office/drawing/2014/main" val="3210995235"/>
                    </a:ext>
                  </a:extLst>
                </a:gridCol>
                <a:gridCol w="4259339">
                  <a:extLst>
                    <a:ext uri="{9D8B030D-6E8A-4147-A177-3AD203B41FA5}">
                      <a16:colId xmlns:a16="http://schemas.microsoft.com/office/drawing/2014/main" val="840139065"/>
                    </a:ext>
                  </a:extLst>
                </a:gridCol>
              </a:tblGrid>
              <a:tr h="59450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Форма проведения</a:t>
                      </a:r>
                    </a:p>
                  </a:txBody>
                  <a:tcPr marL="66008" marR="660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Дата и место проведения</a:t>
                      </a:r>
                    </a:p>
                  </a:txBody>
                  <a:tcPr marL="66008" marR="660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Тема</a:t>
                      </a:r>
                    </a:p>
                  </a:txBody>
                  <a:tcPr marL="66008" marR="660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0675737"/>
                  </a:ext>
                </a:extLst>
              </a:tr>
              <a:tr h="9993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Семинар- заседание</a:t>
                      </a:r>
                    </a:p>
                  </a:txBody>
                  <a:tcPr marL="66008" marR="660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26.08.2024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МБОУ «Школа 6»</a:t>
                      </a:r>
                    </a:p>
                  </a:txBody>
                  <a:tcPr marL="66008" marR="660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Родительское просвещение. Эффективное взаимодействие семьи и школы</a:t>
                      </a:r>
                    </a:p>
                  </a:txBody>
                  <a:tcPr marL="66008" marR="660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1071957"/>
                  </a:ext>
                </a:extLst>
              </a:tr>
              <a:tr h="9993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Семинар-заседание</a:t>
                      </a:r>
                    </a:p>
                  </a:txBody>
                  <a:tcPr marL="66008" marR="660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19.11.2024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МБОУ «Школа 6»</a:t>
                      </a:r>
                    </a:p>
                  </a:txBody>
                  <a:tcPr marL="66008" marR="660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Специфика организации коррекционной деятельности для обучающихся с ОВЗ</a:t>
                      </a:r>
                    </a:p>
                  </a:txBody>
                  <a:tcPr marL="66008" marR="660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2028896"/>
                  </a:ext>
                </a:extLst>
              </a:tr>
              <a:tr h="7167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Семинар-заседание</a:t>
                      </a:r>
                    </a:p>
                  </a:txBody>
                  <a:tcPr marL="66008" marR="660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18.02.2024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МБОУ «Школа 6»</a:t>
                      </a:r>
                    </a:p>
                  </a:txBody>
                  <a:tcPr marL="66008" marR="660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Современные подходы к преодолению трудностей в обучении</a:t>
                      </a:r>
                    </a:p>
                  </a:txBody>
                  <a:tcPr marL="66008" marR="660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596393"/>
                  </a:ext>
                </a:extLst>
              </a:tr>
              <a:tr h="10414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Семинар-заседание</a:t>
                      </a:r>
                    </a:p>
                  </a:txBody>
                  <a:tcPr marL="66008" marR="660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22.04.2025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МБОУ «Школа 6»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6008" marR="660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Актуальные вопросы в практической деятельности учителя-логопеда</a:t>
                      </a:r>
                    </a:p>
                  </a:txBody>
                  <a:tcPr marL="66008" marR="660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8599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35021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Picture background">
            <a:extLst>
              <a:ext uri="{FF2B5EF4-FFF2-40B4-BE49-F238E27FC236}">
                <a16:creationId xmlns:a16="http://schemas.microsoft.com/office/drawing/2014/main" id="{B9D2B584-D29B-4DB9-98EB-60302535A7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FD9785-D714-4238-B844-4831AEF055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1475" y="1755774"/>
            <a:ext cx="11125200" cy="5102225"/>
          </a:xfrm>
        </p:spPr>
        <p:txBody>
          <a:bodyPr>
            <a:noAutofit/>
          </a:bodyPr>
          <a:lstStyle/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br>
              <a:rPr lang="ru-RU" sz="2000" dirty="0">
                <a:solidFill>
                  <a:schemeClr val="accent1">
                    <a:lumMod val="50000"/>
                  </a:schemeClr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000" dirty="0">
              <a:solidFill>
                <a:schemeClr val="accent1">
                  <a:lumMod val="50000"/>
                </a:schemeClr>
              </a:solidFill>
              <a:latin typeface="Monotype Corsiva" panose="03010101010201010101" pitchFamily="66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962B38FE-7CE0-4DAD-8F24-8E589B92C8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8428741"/>
              </p:ext>
            </p:extLst>
          </p:nvPr>
        </p:nvGraphicFramePr>
        <p:xfrm>
          <a:off x="1076325" y="1755773"/>
          <a:ext cx="9753600" cy="4906459"/>
        </p:xfrm>
        <a:graphic>
          <a:graphicData uri="http://schemas.openxmlformats.org/drawingml/2006/table">
            <a:tbl>
              <a:tblPr firstRow="1" firstCol="1" bandRow="1"/>
              <a:tblGrid>
                <a:gridCol w="857863">
                  <a:extLst>
                    <a:ext uri="{9D8B030D-6E8A-4147-A177-3AD203B41FA5}">
                      <a16:colId xmlns:a16="http://schemas.microsoft.com/office/drawing/2014/main" val="2827804105"/>
                    </a:ext>
                  </a:extLst>
                </a:gridCol>
                <a:gridCol w="5472684">
                  <a:extLst>
                    <a:ext uri="{9D8B030D-6E8A-4147-A177-3AD203B41FA5}">
                      <a16:colId xmlns:a16="http://schemas.microsoft.com/office/drawing/2014/main" val="3523414391"/>
                    </a:ext>
                  </a:extLst>
                </a:gridCol>
                <a:gridCol w="3423053">
                  <a:extLst>
                    <a:ext uri="{9D8B030D-6E8A-4147-A177-3AD203B41FA5}">
                      <a16:colId xmlns:a16="http://schemas.microsoft.com/office/drawing/2014/main" val="3406565638"/>
                    </a:ext>
                  </a:extLst>
                </a:gridCol>
              </a:tblGrid>
              <a:tr h="8373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п/п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ФИО педагога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Квалификация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3670670"/>
                  </a:ext>
                </a:extLst>
              </a:tr>
              <a:tr h="2759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Зиновьева Марина Григорьевна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Первая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8720678"/>
                  </a:ext>
                </a:extLst>
              </a:tr>
              <a:tr h="3011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Камалиева</a:t>
                      </a:r>
                      <a:r>
                        <a:rPr lang="ru-RU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Вероника Владимировна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Первая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9828568"/>
                  </a:ext>
                </a:extLst>
              </a:tr>
              <a:tr h="3159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Торова</a:t>
                      </a:r>
                      <a:r>
                        <a:rPr lang="ru-RU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Елена Владимировна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Первая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4828406"/>
                  </a:ext>
                </a:extLst>
              </a:tr>
              <a:tr h="2996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Кукушкина Оксана Вадимовна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Первая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7791233"/>
                  </a:ext>
                </a:extLst>
              </a:tr>
              <a:tr h="3144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Евдокимова Ирина Витальевна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Первая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09110"/>
                  </a:ext>
                </a:extLst>
              </a:tr>
              <a:tr h="2603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Голубева Татьяна Николаевна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Первая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6686626"/>
                  </a:ext>
                </a:extLst>
              </a:tr>
              <a:tr h="2492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Полушкина Татьяна Михайловна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Без категории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1945407"/>
                  </a:ext>
                </a:extLst>
              </a:tr>
              <a:tr h="3159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Фукалова Валентина Евгеньевна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Первая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623661"/>
                  </a:ext>
                </a:extLst>
              </a:tr>
              <a:tr h="2996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Герасимова Татьяна Анатольевна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Первая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7568552"/>
                  </a:ext>
                </a:extLst>
              </a:tr>
              <a:tr h="3144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Богатырева Индира Ринатовна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Первая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977027"/>
                  </a:ext>
                </a:extLst>
              </a:tr>
              <a:tr h="3085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Герасимчук Евгения Юрьевна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Первая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6868890"/>
                  </a:ext>
                </a:extLst>
              </a:tr>
              <a:tr h="3026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Неяглова Любовь Михайловна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Высшая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71015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02655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Picture background">
            <a:extLst>
              <a:ext uri="{FF2B5EF4-FFF2-40B4-BE49-F238E27FC236}">
                <a16:creationId xmlns:a16="http://schemas.microsoft.com/office/drawing/2014/main" id="{B9D2B584-D29B-4DB9-98EB-60302535A7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FD9785-D714-4238-B844-4831AEF055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1475" y="1755774"/>
            <a:ext cx="11125200" cy="5102225"/>
          </a:xfrm>
        </p:spPr>
        <p:txBody>
          <a:bodyPr>
            <a:noAutofit/>
          </a:bodyPr>
          <a:lstStyle/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br>
              <a:rPr lang="ru-RU" sz="2000" dirty="0">
                <a:solidFill>
                  <a:schemeClr val="accent1">
                    <a:lumMod val="50000"/>
                  </a:schemeClr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000" dirty="0">
              <a:solidFill>
                <a:schemeClr val="accent1">
                  <a:lumMod val="50000"/>
                </a:schemeClr>
              </a:solidFill>
              <a:latin typeface="Monotype Corsiva" panose="03010101010201010101" pitchFamily="66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93B4A027-92BD-4523-B890-A92174D8A2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8530051"/>
              </p:ext>
            </p:extLst>
          </p:nvPr>
        </p:nvGraphicFramePr>
        <p:xfrm>
          <a:off x="1190625" y="1609725"/>
          <a:ext cx="9782175" cy="4952999"/>
        </p:xfrm>
        <a:graphic>
          <a:graphicData uri="http://schemas.openxmlformats.org/drawingml/2006/table">
            <a:tbl>
              <a:tblPr firstRow="1" firstCol="1" bandRow="1"/>
              <a:tblGrid>
                <a:gridCol w="2428424">
                  <a:extLst>
                    <a:ext uri="{9D8B030D-6E8A-4147-A177-3AD203B41FA5}">
                      <a16:colId xmlns:a16="http://schemas.microsoft.com/office/drawing/2014/main" val="696071021"/>
                    </a:ext>
                  </a:extLst>
                </a:gridCol>
                <a:gridCol w="7353751">
                  <a:extLst>
                    <a:ext uri="{9D8B030D-6E8A-4147-A177-3AD203B41FA5}">
                      <a16:colId xmlns:a16="http://schemas.microsoft.com/office/drawing/2014/main" val="2889075381"/>
                    </a:ext>
                  </a:extLst>
                </a:gridCol>
              </a:tblGrid>
              <a:tr h="11411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заседание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август- сентябрь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buFont typeface="+mj-lt"/>
                        <a:buAutoNum type="arabicPeriod"/>
                      </a:pPr>
                      <a:r>
                        <a:rPr lang="ru-RU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Сообщение: </a:t>
                      </a:r>
                      <a:r>
                        <a:rPr lang="ru-RU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Полушкина Т.М.</a:t>
                      </a:r>
                      <a:endParaRPr lang="ru-RU" sz="20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Monotype Corsiva" panose="03010101010201010101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buFont typeface="+mj-lt"/>
                        <a:buAutoNum type="arabicPeriod"/>
                      </a:pPr>
                      <a:r>
                        <a:rPr lang="ru-RU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Сообщение: </a:t>
                      </a:r>
                      <a:r>
                        <a:rPr lang="ru-RU" sz="2000" b="1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Торова</a:t>
                      </a:r>
                      <a:r>
                        <a:rPr lang="ru-RU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Е.В.</a:t>
                      </a:r>
                      <a:endParaRPr lang="ru-RU" sz="20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Monotype Corsiva" panose="03010101010201010101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AutoNum type="arabicPeriod"/>
                      </a:pPr>
                      <a:r>
                        <a:rPr lang="ru-RU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Сообщение: </a:t>
                      </a:r>
                      <a:r>
                        <a:rPr lang="ru-RU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Евдокимова И.В.</a:t>
                      </a:r>
                      <a:endParaRPr lang="ru-RU" sz="20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Monotype Corsiva" panose="03010101010201010101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4351095"/>
                  </a:ext>
                </a:extLst>
              </a:tr>
              <a:tr h="11411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заседание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ноябрь-декабрь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buFont typeface="+mj-lt"/>
                        <a:buAutoNum type="arabicPeriod"/>
                      </a:pPr>
                      <a:r>
                        <a:rPr lang="ru-RU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Сообщение: </a:t>
                      </a:r>
                      <a:r>
                        <a:rPr lang="ru-RU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Богатырева И.Р.</a:t>
                      </a:r>
                      <a:r>
                        <a:rPr lang="ru-RU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buFont typeface="+mj-lt"/>
                        <a:buAutoNum type="arabicPeriod"/>
                      </a:pPr>
                      <a:r>
                        <a:rPr lang="ru-RU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Сообщение: </a:t>
                      </a:r>
                      <a:r>
                        <a:rPr lang="ru-RU" sz="2000" b="1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Неяглова</a:t>
                      </a:r>
                      <a:r>
                        <a:rPr lang="ru-RU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Л.М.</a:t>
                      </a:r>
                      <a:endParaRPr lang="ru-RU" sz="20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Monotype Corsiva" panose="03010101010201010101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AutoNum type="arabicPeriod"/>
                      </a:pPr>
                      <a:r>
                        <a:rPr lang="ru-RU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Сообщение: </a:t>
                      </a:r>
                      <a:r>
                        <a:rPr lang="ru-RU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Евдокимова И.В.</a:t>
                      </a:r>
                      <a:r>
                        <a:rPr lang="ru-RU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0887678"/>
                  </a:ext>
                </a:extLst>
              </a:tr>
              <a:tr h="11411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заседание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январь-февраль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buFont typeface="+mj-lt"/>
                        <a:buAutoNum type="arabicPeriod"/>
                      </a:pPr>
                      <a:r>
                        <a:rPr lang="ru-RU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Сообщение: </a:t>
                      </a:r>
                      <a:r>
                        <a:rPr lang="ru-RU" sz="2000" b="1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Камалиева</a:t>
                      </a:r>
                      <a:r>
                        <a:rPr lang="ru-RU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В. В.</a:t>
                      </a:r>
                      <a:endParaRPr lang="ru-RU" sz="20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Monotype Corsiva" panose="03010101010201010101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buFont typeface="+mj-lt"/>
                        <a:buAutoNum type="arabicPeriod"/>
                      </a:pPr>
                      <a:r>
                        <a:rPr lang="ru-RU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Сообщение: </a:t>
                      </a:r>
                      <a:r>
                        <a:rPr lang="ru-RU" sz="2000" b="1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Фукалова</a:t>
                      </a:r>
                      <a:r>
                        <a:rPr lang="ru-RU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В. Е.</a:t>
                      </a:r>
                      <a:r>
                        <a:rPr lang="ru-RU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AutoNum type="arabicPeriod"/>
                      </a:pPr>
                      <a:r>
                        <a:rPr lang="ru-RU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Сообщение: </a:t>
                      </a:r>
                      <a:r>
                        <a:rPr lang="ru-RU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Голубева Т. Н.</a:t>
                      </a:r>
                      <a:endParaRPr lang="ru-RU" sz="20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Monotype Corsiva" panose="03010101010201010101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6515481"/>
                  </a:ext>
                </a:extLst>
              </a:tr>
              <a:tr h="15296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заседание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апрель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buFont typeface="+mj-lt"/>
                        <a:buAutoNum type="arabicPeriod"/>
                      </a:pPr>
                      <a:r>
                        <a:rPr lang="ru-RU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Сообщение: </a:t>
                      </a:r>
                      <a:r>
                        <a:rPr lang="ru-RU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Герасимова Т.А.</a:t>
                      </a:r>
                      <a:r>
                        <a:rPr lang="ru-RU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buFont typeface="+mj-lt"/>
                        <a:buAutoNum type="arabicPeriod"/>
                      </a:pPr>
                      <a:r>
                        <a:rPr lang="ru-RU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Сообщения: </a:t>
                      </a:r>
                      <a:r>
                        <a:rPr lang="ru-RU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Голубева Т.Н.</a:t>
                      </a:r>
                      <a:endParaRPr lang="ru-RU" sz="20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Monotype Corsiva" panose="03010101010201010101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buFont typeface="+mj-lt"/>
                        <a:buAutoNum type="arabicPeriod"/>
                      </a:pPr>
                      <a:r>
                        <a:rPr lang="ru-RU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Сообщение: </a:t>
                      </a:r>
                      <a:r>
                        <a:rPr lang="ru-RU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Зиновьева М. Г. </a:t>
                      </a:r>
                      <a:endParaRPr lang="ru-RU" sz="20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Monotype Corsiva" panose="03010101010201010101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AutoNum type="arabicPeriod"/>
                      </a:pPr>
                      <a:r>
                        <a:rPr lang="ru-RU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Сообщение: </a:t>
                      </a:r>
                      <a:r>
                        <a:rPr lang="ru-RU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Евдокимова И. В.</a:t>
                      </a:r>
                      <a:r>
                        <a:rPr lang="ru-RU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13371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42483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Picture background">
            <a:extLst>
              <a:ext uri="{FF2B5EF4-FFF2-40B4-BE49-F238E27FC236}">
                <a16:creationId xmlns:a16="http://schemas.microsoft.com/office/drawing/2014/main" id="{B9D2B584-D29B-4DB9-98EB-60302535A7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FD9785-D714-4238-B844-4831AEF055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1475" y="1755774"/>
            <a:ext cx="11125200" cy="5102225"/>
          </a:xfrm>
        </p:spPr>
        <p:txBody>
          <a:bodyPr>
            <a:noAutofit/>
          </a:bodyPr>
          <a:lstStyle/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br>
              <a:rPr lang="ru-RU" sz="2000" dirty="0">
                <a:solidFill>
                  <a:schemeClr val="accent1">
                    <a:lumMod val="50000"/>
                  </a:schemeClr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000" dirty="0">
              <a:solidFill>
                <a:schemeClr val="accent1">
                  <a:lumMod val="50000"/>
                </a:schemeClr>
              </a:solidFill>
              <a:latin typeface="Monotype Corsiva" panose="03010101010201010101" pitchFamily="66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540233E4-9CAA-464F-BBEB-BED4DC5664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2045014"/>
              </p:ext>
            </p:extLst>
          </p:nvPr>
        </p:nvGraphicFramePr>
        <p:xfrm>
          <a:off x="171450" y="1231010"/>
          <a:ext cx="11868146" cy="5311521"/>
        </p:xfrm>
        <a:graphic>
          <a:graphicData uri="http://schemas.openxmlformats.org/drawingml/2006/table">
            <a:tbl>
              <a:tblPr firstRow="1" firstCol="1" bandRow="1"/>
              <a:tblGrid>
                <a:gridCol w="909077">
                  <a:extLst>
                    <a:ext uri="{9D8B030D-6E8A-4147-A177-3AD203B41FA5}">
                      <a16:colId xmlns:a16="http://schemas.microsoft.com/office/drawing/2014/main" val="757751743"/>
                    </a:ext>
                  </a:extLst>
                </a:gridCol>
                <a:gridCol w="994212">
                  <a:extLst>
                    <a:ext uri="{9D8B030D-6E8A-4147-A177-3AD203B41FA5}">
                      <a16:colId xmlns:a16="http://schemas.microsoft.com/office/drawing/2014/main" val="968742696"/>
                    </a:ext>
                  </a:extLst>
                </a:gridCol>
                <a:gridCol w="909077">
                  <a:extLst>
                    <a:ext uri="{9D8B030D-6E8A-4147-A177-3AD203B41FA5}">
                      <a16:colId xmlns:a16="http://schemas.microsoft.com/office/drawing/2014/main" val="1741396134"/>
                    </a:ext>
                  </a:extLst>
                </a:gridCol>
                <a:gridCol w="826275">
                  <a:extLst>
                    <a:ext uri="{9D8B030D-6E8A-4147-A177-3AD203B41FA5}">
                      <a16:colId xmlns:a16="http://schemas.microsoft.com/office/drawing/2014/main" val="3609182565"/>
                    </a:ext>
                  </a:extLst>
                </a:gridCol>
                <a:gridCol w="265901">
                  <a:extLst>
                    <a:ext uri="{9D8B030D-6E8A-4147-A177-3AD203B41FA5}">
                      <a16:colId xmlns:a16="http://schemas.microsoft.com/office/drawing/2014/main" val="3781261531"/>
                    </a:ext>
                  </a:extLst>
                </a:gridCol>
                <a:gridCol w="1901540">
                  <a:extLst>
                    <a:ext uri="{9D8B030D-6E8A-4147-A177-3AD203B41FA5}">
                      <a16:colId xmlns:a16="http://schemas.microsoft.com/office/drawing/2014/main" val="950238004"/>
                    </a:ext>
                  </a:extLst>
                </a:gridCol>
                <a:gridCol w="1901540">
                  <a:extLst>
                    <a:ext uri="{9D8B030D-6E8A-4147-A177-3AD203B41FA5}">
                      <a16:colId xmlns:a16="http://schemas.microsoft.com/office/drawing/2014/main" val="1162749764"/>
                    </a:ext>
                  </a:extLst>
                </a:gridCol>
                <a:gridCol w="923070">
                  <a:extLst>
                    <a:ext uri="{9D8B030D-6E8A-4147-A177-3AD203B41FA5}">
                      <a16:colId xmlns:a16="http://schemas.microsoft.com/office/drawing/2014/main" val="2636443553"/>
                    </a:ext>
                  </a:extLst>
                </a:gridCol>
                <a:gridCol w="923070">
                  <a:extLst>
                    <a:ext uri="{9D8B030D-6E8A-4147-A177-3AD203B41FA5}">
                      <a16:colId xmlns:a16="http://schemas.microsoft.com/office/drawing/2014/main" val="1246303136"/>
                    </a:ext>
                  </a:extLst>
                </a:gridCol>
                <a:gridCol w="909077">
                  <a:extLst>
                    <a:ext uri="{9D8B030D-6E8A-4147-A177-3AD203B41FA5}">
                      <a16:colId xmlns:a16="http://schemas.microsoft.com/office/drawing/2014/main" val="1893498196"/>
                    </a:ext>
                  </a:extLst>
                </a:gridCol>
                <a:gridCol w="909077">
                  <a:extLst>
                    <a:ext uri="{9D8B030D-6E8A-4147-A177-3AD203B41FA5}">
                      <a16:colId xmlns:a16="http://schemas.microsoft.com/office/drawing/2014/main" val="165847760"/>
                    </a:ext>
                  </a:extLst>
                </a:gridCol>
                <a:gridCol w="496230">
                  <a:extLst>
                    <a:ext uri="{9D8B030D-6E8A-4147-A177-3AD203B41FA5}">
                      <a16:colId xmlns:a16="http://schemas.microsoft.com/office/drawing/2014/main" val="1832266684"/>
                    </a:ext>
                  </a:extLst>
                </a:gridCol>
              </a:tblGrid>
              <a:tr h="156099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п/п</a:t>
                      </a:r>
                    </a:p>
                  </a:txBody>
                  <a:tcPr marL="54330" marR="54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ФИО учителя</a:t>
                      </a:r>
                    </a:p>
                  </a:txBody>
                  <a:tcPr marL="54330" marR="54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0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Показатели активности</a:t>
                      </a:r>
                    </a:p>
                  </a:txBody>
                  <a:tcPr marL="54330" marR="54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2137880"/>
                  </a:ext>
                </a:extLst>
              </a:tr>
              <a:tr h="23220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Сообщение на РМО</a:t>
                      </a:r>
                    </a:p>
                  </a:txBody>
                  <a:tcPr marL="54330" marR="54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Открытый урок,  мероприятие</a:t>
                      </a:r>
                    </a:p>
                  </a:txBody>
                  <a:tcPr marL="54330" marR="54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Наставничество</a:t>
                      </a:r>
                    </a:p>
                  </a:txBody>
                  <a:tcPr marL="54330" marR="54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Повышение квалификации</a:t>
                      </a:r>
                    </a:p>
                  </a:txBody>
                  <a:tcPr marL="54330" marR="54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Прохождение курсов ПК</a:t>
                      </a:r>
                    </a:p>
                  </a:txBody>
                  <a:tcPr marL="54330" marR="54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Выступление на районных семинарах</a:t>
                      </a:r>
                    </a:p>
                  </a:txBody>
                  <a:tcPr marL="54330" marR="54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Статья в  научно-методическом издании</a:t>
                      </a:r>
                    </a:p>
                  </a:txBody>
                  <a:tcPr marL="54330" marR="54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Руководитель ШМО (для учителей)</a:t>
                      </a:r>
                    </a:p>
                  </a:txBody>
                  <a:tcPr marL="54330" marR="54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Участие в конкурсах </a:t>
                      </a:r>
                      <a:r>
                        <a:rPr lang="ru-RU" sz="18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проф.мастерства</a:t>
                      </a:r>
                      <a:endParaRPr lang="ru-RU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Monotype Corsiva" panose="03010101010201010101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30" marR="54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Примечание</a:t>
                      </a:r>
                    </a:p>
                  </a:txBody>
                  <a:tcPr marL="54330" marR="54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3311772"/>
                  </a:ext>
                </a:extLst>
              </a:tr>
              <a:tr h="1560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4330" marR="54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Monotype Corsiva" panose="03010101010201010101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30" marR="54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4330" marR="54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4330" marR="54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4330" marR="54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4330" marR="54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4330" marR="54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4330" marR="54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4330" marR="54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4330" marR="54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4330" marR="54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4330" marR="54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7509641"/>
                  </a:ext>
                </a:extLst>
              </a:tr>
              <a:tr h="1560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54330" marR="54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Monotype Corsiva" panose="03010101010201010101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30" marR="54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4330" marR="54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4330" marR="54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4330" marR="54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4330" marR="54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4330" marR="54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4330" marR="54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4330" marR="54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4330" marR="54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4330" marR="54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4330" marR="54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861080"/>
                  </a:ext>
                </a:extLst>
              </a:tr>
              <a:tr h="1560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54330" marR="54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Monotype Corsiva" panose="03010101010201010101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30" marR="54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4330" marR="54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4330" marR="54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4330" marR="54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4330" marR="54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4330" marR="54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4330" marR="54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4330" marR="54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4330" marR="54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4330" marR="54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Monotype Corsiva" panose="03010101010201010101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4330" marR="54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5823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546013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444</Words>
  <Application>Microsoft Office PowerPoint</Application>
  <PresentationFormat>Широкоэкранный</PresentationFormat>
  <Paragraphs>139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Monotype Corsiva</vt:lpstr>
      <vt:lpstr>Тема Office</vt:lpstr>
      <vt:lpstr>Анализ деятельности районного методического объединения учителей-логопедов    за 2024/2025 учебный год </vt:lpstr>
      <vt:lpstr>Цель: совершенствование профессионализма учителей-логопедов с целью повышения качества образовательного и воспитательного процессов.    Задачи:        1. Формировать педагогическую компетенцию в вопросах оказания логопедической помощи детям с ОВЗ с применением инновационных технология.       2. Обобщить и распространить передовой педагогический опыт современными приёмами диагностики, коррекции детей с нарушениями речи.       3. Рассмотреть актуальные проблемы в коррекционной педагогике, в логопедической работе с детьми школьного возраста.       4. Мотивировать педагогов на внедрение в свою деятельность инновационных коррекционно-развивающих технологий.  </vt:lpstr>
      <vt:lpstr>    </vt:lpstr>
      <vt:lpstr>    </vt:lpstr>
      <vt:lpstr>    </vt:lpstr>
      <vt:lpstr>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Анализ деятельности районного методического объединения учителей-логопедов    за 2024/2025 учебный год </dc:title>
  <dc:creator>user</dc:creator>
  <cp:lastModifiedBy>user</cp:lastModifiedBy>
  <cp:revision>5</cp:revision>
  <dcterms:created xsi:type="dcterms:W3CDTF">2025-04-21T11:55:49Z</dcterms:created>
  <dcterms:modified xsi:type="dcterms:W3CDTF">2025-04-21T12:30:11Z</dcterms:modified>
</cp:coreProperties>
</file>