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19"/>
  </p:notesMasterIdLst>
  <p:handoutMasterIdLst>
    <p:handoutMasterId r:id="rId20"/>
  </p:handoutMasterIdLst>
  <p:sldIdLst>
    <p:sldId id="258" r:id="rId2"/>
    <p:sldId id="261" r:id="rId3"/>
    <p:sldId id="259" r:id="rId4"/>
    <p:sldId id="260" r:id="rId5"/>
    <p:sldId id="268" r:id="rId6"/>
    <p:sldId id="269" r:id="rId7"/>
    <p:sldId id="270" r:id="rId8"/>
    <p:sldId id="271" r:id="rId9"/>
    <p:sldId id="272" r:id="rId10"/>
    <p:sldId id="262" r:id="rId11"/>
    <p:sldId id="273" r:id="rId12"/>
    <p:sldId id="263" r:id="rId13"/>
    <p:sldId id="275" r:id="rId14"/>
    <p:sldId id="274" r:id="rId15"/>
    <p:sldId id="264" r:id="rId16"/>
    <p:sldId id="266" r:id="rId17"/>
    <p:sldId id="267" r:id="rId18"/>
  </p:sldIdLst>
  <p:sldSz cx="12188825" cy="6858000"/>
  <p:notesSz cx="6858000" cy="9144000"/>
  <p:defaultTextStyle>
    <a:defPPr rtl="0">
      <a:defRPr lang="ru-ru"/>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6182" autoAdjust="0"/>
  </p:normalViewPr>
  <p:slideViewPr>
    <p:cSldViewPr showGuides="1">
      <p:cViewPr varScale="1">
        <p:scale>
          <a:sx n="76" d="100"/>
          <a:sy n="76" d="100"/>
        </p:scale>
        <p:origin x="126" y="768"/>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89" d="100"/>
          <a:sy n="89" d="100"/>
        </p:scale>
        <p:origin x="37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ru-RU">
              <a:solidFill>
                <a:schemeClr val="tx2"/>
              </a:solidFill>
              <a:latin typeface="Calibri" panose="020F0502020204030204" pitchFamily="34" charset="0"/>
            </a:endParaRPr>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C695E33A-A902-4131-AA8F-9B2DF5EB0D25}" type="datetime1">
              <a:rPr lang="ru-RU" smtClean="0">
                <a:solidFill>
                  <a:schemeClr val="tx2"/>
                </a:solidFill>
                <a:latin typeface="Calibri" panose="020F0502020204030204" pitchFamily="34" charset="0"/>
              </a:rPr>
              <a:t>24.08.2024</a:t>
            </a:fld>
            <a:endParaRPr lang="ru-RU">
              <a:solidFill>
                <a:schemeClr val="tx2"/>
              </a:solidFill>
              <a:latin typeface="Calibri" panose="020F0502020204030204" pitchFamily="34" charset="0"/>
            </a:endParaRPr>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ru-RU">
              <a:solidFill>
                <a:schemeClr val="tx2"/>
              </a:solidFill>
              <a:latin typeface="Calibri" panose="020F0502020204030204" pitchFamily="34" charset="0"/>
            </a:endParaRPr>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CFD77566-CD65-4859-9FA1-43956DC85B8C}" type="slidenum">
              <a:rPr lang="ru-RU" smtClean="0">
                <a:solidFill>
                  <a:schemeClr val="tx2"/>
                </a:solidFill>
                <a:latin typeface="Calibri" panose="020F0502020204030204" pitchFamily="34" charset="0"/>
              </a:rPr>
              <a:t>‹#›</a:t>
            </a:fld>
            <a:endParaRPr lang="ru-RU">
              <a:solidFill>
                <a:schemeClr val="tx2"/>
              </a:solidFill>
              <a:latin typeface="Calibri" panose="020F0502020204030204" pitchFamily="34" charset="0"/>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latin typeface="Calibri" panose="020F0502020204030204" pitchFamily="34" charset="0"/>
              </a:defRPr>
            </a:lvl1pPr>
          </a:lstStyle>
          <a:p>
            <a:endParaRPr lang="ru-RU" noProof="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latin typeface="Calibri" panose="020F0502020204030204" pitchFamily="34" charset="0"/>
              </a:defRPr>
            </a:lvl1pPr>
          </a:lstStyle>
          <a:p>
            <a:fld id="{14648FAF-D68E-4D63-B71F-8AF8669E62A6}" type="datetime1">
              <a:rPr lang="ru-RU" noProof="0" smtClean="0"/>
              <a:t>24.08.2024</a:t>
            </a:fld>
            <a:endParaRPr lang="ru-RU" noProof="0"/>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latin typeface="Calibri" panose="020F0502020204030204" pitchFamily="34" charset="0"/>
              </a:defRPr>
            </a:lvl1pPr>
          </a:lstStyle>
          <a:p>
            <a:endParaRPr lang="ru-RU" noProof="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latin typeface="Calibri" panose="020F0502020204030204" pitchFamily="34" charset="0"/>
              </a:defRPr>
            </a:lvl1pPr>
          </a:lstStyle>
          <a:p>
            <a:fld id="{B8796F01-7154-41E0-B48B-A6921757531A}" type="slidenum">
              <a:rPr lang="ru-RU" noProof="0" smtClean="0"/>
              <a:pPr/>
              <a:t>‹#›</a:t>
            </a:fld>
            <a:endParaRPr lang="ru-RU" noProof="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2"/>
        </a:solidFill>
        <a:latin typeface="Calibri" panose="020F0502020204030204" pitchFamily="34" charset="0"/>
        <a:ea typeface="+mn-ea"/>
        <a:cs typeface="+mn-cs"/>
      </a:defRPr>
    </a:lvl1pPr>
    <a:lvl2pPr marL="609493" algn="l" defTabSz="1218987" rtl="0" eaLnBrk="1" latinLnBrk="0" hangingPunct="1">
      <a:defRPr sz="1600" kern="1200">
        <a:solidFill>
          <a:schemeClr val="tx2"/>
        </a:solidFill>
        <a:latin typeface="Calibri" panose="020F0502020204030204" pitchFamily="34" charset="0"/>
        <a:ea typeface="+mn-ea"/>
        <a:cs typeface="+mn-cs"/>
      </a:defRPr>
    </a:lvl2pPr>
    <a:lvl3pPr marL="1218987" algn="l" defTabSz="1218987" rtl="0" eaLnBrk="1" latinLnBrk="0" hangingPunct="1">
      <a:defRPr sz="1600" kern="1200">
        <a:solidFill>
          <a:schemeClr val="tx2"/>
        </a:solidFill>
        <a:latin typeface="Calibri" panose="020F0502020204030204" pitchFamily="34" charset="0"/>
        <a:ea typeface="+mn-ea"/>
        <a:cs typeface="+mn-cs"/>
      </a:defRPr>
    </a:lvl3pPr>
    <a:lvl4pPr marL="1828480" algn="l" defTabSz="1218987" rtl="0" eaLnBrk="1" latinLnBrk="0" hangingPunct="1">
      <a:defRPr sz="1600" kern="1200">
        <a:solidFill>
          <a:schemeClr val="tx2"/>
        </a:solidFill>
        <a:latin typeface="Calibri" panose="020F0502020204030204" pitchFamily="34" charset="0"/>
        <a:ea typeface="+mn-ea"/>
        <a:cs typeface="+mn-cs"/>
      </a:defRPr>
    </a:lvl4pPr>
    <a:lvl5pPr marL="2437973" algn="l" defTabSz="1218987" rtl="0" eaLnBrk="1" latinLnBrk="0" hangingPunct="1">
      <a:defRPr sz="1600" kern="1200">
        <a:solidFill>
          <a:schemeClr val="tx2"/>
        </a:solidFill>
        <a:latin typeface="Calibri" panose="020F0502020204030204" pitchFamily="34" charset="0"/>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a:latin typeface="Calibri" panose="020F0502020204030204" pitchFamily="34" charset="0"/>
            </a:endParaRPr>
          </a:p>
        </p:txBody>
      </p:sp>
      <p:sp>
        <p:nvSpPr>
          <p:cNvPr id="4" name="Номер слайда 3"/>
          <p:cNvSpPr>
            <a:spLocks noGrp="1"/>
          </p:cNvSpPr>
          <p:nvPr>
            <p:ph type="sldNum" sz="quarter" idx="10"/>
          </p:nvPr>
        </p:nvSpPr>
        <p:spPr/>
        <p:txBody>
          <a:bodyPr rtlCol="0"/>
          <a:lstStyle/>
          <a:p>
            <a:pPr rtl="0"/>
            <a:fld id="{FBBF81A0-ADA6-4623-BE4F-40CFB8BBCB3D}" type="slidenum">
              <a:rPr lang="ru-RU" smtClean="0">
                <a:latin typeface="Calibri" panose="020F0502020204030204" pitchFamily="34" charset="0"/>
              </a:rPr>
              <a:t>1</a:t>
            </a:fld>
            <a:endParaRPr lang="ru-RU">
              <a:latin typeface="Calibri" panose="020F0502020204030204" pitchFamily="34" charset="0"/>
            </a:endParaRPr>
          </a:p>
        </p:txBody>
      </p:sp>
    </p:spTree>
    <p:extLst>
      <p:ext uri="{BB962C8B-B14F-4D97-AF65-F5344CB8AC3E}">
        <p14:creationId xmlns:p14="http://schemas.microsoft.com/office/powerpoint/2010/main" val="28559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2</a:t>
            </a:fld>
            <a:endParaRPr lang="ru-RU" noProof="0"/>
          </a:p>
        </p:txBody>
      </p:sp>
    </p:spTree>
    <p:extLst>
      <p:ext uri="{BB962C8B-B14F-4D97-AF65-F5344CB8AC3E}">
        <p14:creationId xmlns:p14="http://schemas.microsoft.com/office/powerpoint/2010/main" val="3059237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smtClean="0"/>
              <a:pPr/>
              <a:t>3</a:t>
            </a:fld>
            <a:endParaRPr lang="ru-RU"/>
          </a:p>
        </p:txBody>
      </p:sp>
    </p:spTree>
    <p:extLst>
      <p:ext uri="{BB962C8B-B14F-4D97-AF65-F5344CB8AC3E}">
        <p14:creationId xmlns:p14="http://schemas.microsoft.com/office/powerpoint/2010/main" val="2511855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4</a:t>
            </a:fld>
            <a:endParaRPr lang="ru-RU" noProof="0"/>
          </a:p>
        </p:txBody>
      </p:sp>
    </p:spTree>
    <p:extLst>
      <p:ext uri="{BB962C8B-B14F-4D97-AF65-F5344CB8AC3E}">
        <p14:creationId xmlns:p14="http://schemas.microsoft.com/office/powerpoint/2010/main" val="2129079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5</a:t>
            </a:fld>
            <a:endParaRPr lang="ru-RU" noProof="0"/>
          </a:p>
        </p:txBody>
      </p:sp>
    </p:spTree>
    <p:extLst>
      <p:ext uri="{BB962C8B-B14F-4D97-AF65-F5344CB8AC3E}">
        <p14:creationId xmlns:p14="http://schemas.microsoft.com/office/powerpoint/2010/main" val="3982132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6</a:t>
            </a:fld>
            <a:endParaRPr lang="ru-RU" noProof="0"/>
          </a:p>
        </p:txBody>
      </p:sp>
    </p:spTree>
    <p:extLst>
      <p:ext uri="{BB962C8B-B14F-4D97-AF65-F5344CB8AC3E}">
        <p14:creationId xmlns:p14="http://schemas.microsoft.com/office/powerpoint/2010/main" val="1973581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7</a:t>
            </a:fld>
            <a:endParaRPr lang="ru-RU" noProof="0"/>
          </a:p>
        </p:txBody>
      </p:sp>
    </p:spTree>
    <p:extLst>
      <p:ext uri="{BB962C8B-B14F-4D97-AF65-F5344CB8AC3E}">
        <p14:creationId xmlns:p14="http://schemas.microsoft.com/office/powerpoint/2010/main" val="1657773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8</a:t>
            </a:fld>
            <a:endParaRPr lang="ru-RU" noProof="0"/>
          </a:p>
        </p:txBody>
      </p:sp>
    </p:spTree>
    <p:extLst>
      <p:ext uri="{BB962C8B-B14F-4D97-AF65-F5344CB8AC3E}">
        <p14:creationId xmlns:p14="http://schemas.microsoft.com/office/powerpoint/2010/main" val="1952736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9</a:t>
            </a:fld>
            <a:endParaRPr lang="ru-RU" noProof="0"/>
          </a:p>
        </p:txBody>
      </p:sp>
    </p:spTree>
    <p:extLst>
      <p:ext uri="{BB962C8B-B14F-4D97-AF65-F5344CB8AC3E}">
        <p14:creationId xmlns:p14="http://schemas.microsoft.com/office/powerpoint/2010/main" val="1985600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10</a:t>
            </a:fld>
            <a:endParaRPr lang="ru-RU" noProof="0"/>
          </a:p>
        </p:txBody>
      </p:sp>
    </p:spTree>
    <p:extLst>
      <p:ext uri="{BB962C8B-B14F-4D97-AF65-F5344CB8AC3E}">
        <p14:creationId xmlns:p14="http://schemas.microsoft.com/office/powerpoint/2010/main" val="1795126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11</a:t>
            </a:fld>
            <a:endParaRPr lang="ru-RU" noProof="0"/>
          </a:p>
        </p:txBody>
      </p:sp>
    </p:spTree>
    <p:extLst>
      <p:ext uri="{BB962C8B-B14F-4D97-AF65-F5344CB8AC3E}">
        <p14:creationId xmlns:p14="http://schemas.microsoft.com/office/powerpoint/2010/main" val="1315990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12</a:t>
            </a:fld>
            <a:endParaRPr lang="ru-RU" noProof="0"/>
          </a:p>
        </p:txBody>
      </p:sp>
    </p:spTree>
    <p:extLst>
      <p:ext uri="{BB962C8B-B14F-4D97-AF65-F5344CB8AC3E}">
        <p14:creationId xmlns:p14="http://schemas.microsoft.com/office/powerpoint/2010/main" val="3023278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13</a:t>
            </a:fld>
            <a:endParaRPr lang="ru-RU" noProof="0"/>
          </a:p>
        </p:txBody>
      </p:sp>
    </p:spTree>
    <p:extLst>
      <p:ext uri="{BB962C8B-B14F-4D97-AF65-F5344CB8AC3E}">
        <p14:creationId xmlns:p14="http://schemas.microsoft.com/office/powerpoint/2010/main" val="4206458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14</a:t>
            </a:fld>
            <a:endParaRPr lang="ru-RU" noProof="0"/>
          </a:p>
        </p:txBody>
      </p:sp>
    </p:spTree>
    <p:extLst>
      <p:ext uri="{BB962C8B-B14F-4D97-AF65-F5344CB8AC3E}">
        <p14:creationId xmlns:p14="http://schemas.microsoft.com/office/powerpoint/2010/main" val="2926993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15</a:t>
            </a:fld>
            <a:endParaRPr lang="ru-RU" noProof="0"/>
          </a:p>
        </p:txBody>
      </p:sp>
    </p:spTree>
    <p:extLst>
      <p:ext uri="{BB962C8B-B14F-4D97-AF65-F5344CB8AC3E}">
        <p14:creationId xmlns:p14="http://schemas.microsoft.com/office/powerpoint/2010/main" val="3979681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16</a:t>
            </a:fld>
            <a:endParaRPr lang="ru-RU" noProof="0"/>
          </a:p>
        </p:txBody>
      </p:sp>
    </p:spTree>
    <p:extLst>
      <p:ext uri="{BB962C8B-B14F-4D97-AF65-F5344CB8AC3E}">
        <p14:creationId xmlns:p14="http://schemas.microsoft.com/office/powerpoint/2010/main" val="1553997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B8796F01-7154-41E0-B48B-A6921757531A}" type="slidenum">
              <a:rPr lang="ru-RU" noProof="0" smtClean="0"/>
              <a:pPr/>
              <a:t>17</a:t>
            </a:fld>
            <a:endParaRPr lang="ru-RU" noProof="0"/>
          </a:p>
        </p:txBody>
      </p:sp>
    </p:spTree>
    <p:extLst>
      <p:ext uri="{BB962C8B-B14F-4D97-AF65-F5344CB8AC3E}">
        <p14:creationId xmlns:p14="http://schemas.microsoft.com/office/powerpoint/2010/main" val="21502339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Группа 13" descr="Стопка книг"/>
          <p:cNvGrpSpPr/>
          <p:nvPr userDrawn="1"/>
        </p:nvGrpSpPr>
        <p:grpSpPr>
          <a:xfrm>
            <a:off x="0" y="0"/>
            <a:ext cx="12190572" cy="6858000"/>
            <a:chOff x="0" y="0"/>
            <a:chExt cx="12190572" cy="6858000"/>
          </a:xfrm>
        </p:grpSpPr>
        <p:sp>
          <p:nvSpPr>
            <p:cNvPr id="13" name="Прямоугольник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noProof="0">
                <a:latin typeface="Calibri" panose="020F0502020204030204" pitchFamily="34" charset="0"/>
              </a:endParaRPr>
            </a:p>
          </p:txBody>
        </p:sp>
        <p:grpSp>
          <p:nvGrpSpPr>
            <p:cNvPr id="12" name="Группа 11"/>
            <p:cNvGrpSpPr/>
            <p:nvPr/>
          </p:nvGrpSpPr>
          <p:grpSpPr>
            <a:xfrm>
              <a:off x="0" y="0"/>
              <a:ext cx="4726044" cy="6858000"/>
              <a:chOff x="0" y="0"/>
              <a:chExt cx="4726044" cy="6858000"/>
            </a:xfrm>
          </p:grpSpPr>
          <p:pic>
            <p:nvPicPr>
              <p:cNvPr id="9" name="Рисунок 8" descr="Стопка книг"/>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Прямоугольник 9"/>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latin typeface="Calibri" panose="020F0502020204030204" pitchFamily="34" charset="0"/>
                </a:endParaRPr>
              </a:p>
            </p:txBody>
          </p:sp>
        </p:grpSp>
      </p:grpSp>
      <p:sp>
        <p:nvSpPr>
          <p:cNvPr id="2" name="Заголовок 1"/>
          <p:cNvSpPr>
            <a:spLocks noGrp="1"/>
          </p:cNvSpPr>
          <p:nvPr>
            <p:ph type="ctrTitle"/>
          </p:nvPr>
        </p:nvSpPr>
        <p:spPr>
          <a:xfrm>
            <a:off x="4879346" y="1498601"/>
            <a:ext cx="7008574" cy="3298825"/>
          </a:xfrm>
        </p:spPr>
        <p:txBody>
          <a:bodyPr rtlCol="0">
            <a:normAutofit/>
          </a:bodyPr>
          <a:lstStyle>
            <a:lvl1pPr algn="l">
              <a:lnSpc>
                <a:spcPct val="90000"/>
              </a:lnSpc>
              <a:defRPr sz="5400" b="0" cap="none" spc="0" baseline="0">
                <a:ln w="0"/>
                <a:solidFill>
                  <a:schemeClr val="tx2"/>
                </a:solidFill>
                <a:effectLst/>
                <a:latin typeface="Calibri" panose="020F0502020204030204" pitchFamily="34" charset="0"/>
              </a:defRPr>
            </a:lvl1pPr>
          </a:lstStyle>
          <a:p>
            <a:pPr rtl="0"/>
            <a:r>
              <a:rPr lang="ru-RU" noProof="0"/>
              <a:t>Образец заголовка</a:t>
            </a:r>
          </a:p>
        </p:txBody>
      </p:sp>
      <p:sp>
        <p:nvSpPr>
          <p:cNvPr id="3" name="Подзаголовок 2"/>
          <p:cNvSpPr>
            <a:spLocks noGrp="1"/>
          </p:cNvSpPr>
          <p:nvPr>
            <p:ph type="subTitle" idx="1"/>
          </p:nvPr>
        </p:nvSpPr>
        <p:spPr>
          <a:xfrm>
            <a:off x="4879346"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latin typeface="Calibri" panose="020F0502020204030204" pitchFamily="34" charset="0"/>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ru-RU" noProof="0"/>
              <a:t>Образец подзаголовка</a:t>
            </a:r>
          </a:p>
        </p:txBody>
      </p:sp>
      <p:sp>
        <p:nvSpPr>
          <p:cNvPr id="5" name="Дата 4"/>
          <p:cNvSpPr>
            <a:spLocks noGrp="1"/>
          </p:cNvSpPr>
          <p:nvPr>
            <p:ph type="dt" sz="half" idx="10"/>
          </p:nvPr>
        </p:nvSpPr>
        <p:spPr/>
        <p:txBody>
          <a:bodyPr rtlCol="0"/>
          <a:lstStyle>
            <a:lvl1pPr>
              <a:defRPr>
                <a:latin typeface="Calibri" panose="020F0502020204030204" pitchFamily="34" charset="0"/>
              </a:defRPr>
            </a:lvl1pPr>
          </a:lstStyle>
          <a:p>
            <a:fld id="{2C4DA005-6FEA-455D-837C-11B0D7484343}" type="datetime1">
              <a:rPr lang="ru-RU" noProof="0" smtClean="0"/>
              <a:t>24.08.2024</a:t>
            </a:fld>
            <a:endParaRPr lang="ru-RU" noProof="0"/>
          </a:p>
        </p:txBody>
      </p:sp>
      <p:sp>
        <p:nvSpPr>
          <p:cNvPr id="7" name="Нижний колонтитул 6"/>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11" name="Номер слайда 10"/>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u-RU" noProof="0" smtClean="0"/>
              <a:pPr/>
              <a:t>‹#›</a:t>
            </a:fld>
            <a:endParaRPr lang="ru-RU" noProof="0"/>
          </a:p>
        </p:txBody>
      </p:sp>
    </p:spTree>
    <p:extLst>
      <p:ext uri="{BB962C8B-B14F-4D97-AF65-F5344CB8AC3E}">
        <p14:creationId xmlns:p14="http://schemas.microsoft.com/office/powerpoint/2010/main" val="4405174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defRPr>
            </a:lvl1pPr>
          </a:lstStyle>
          <a:p>
            <a:pPr rtl="0"/>
            <a:r>
              <a:rPr lang="ru-RU" noProof="0"/>
              <a:t>Образец заголовка</a:t>
            </a:r>
          </a:p>
        </p:txBody>
      </p:sp>
      <p:sp>
        <p:nvSpPr>
          <p:cNvPr id="3" name="Объект 2"/>
          <p:cNvSpPr>
            <a:spLocks noGrp="1"/>
          </p:cNvSpPr>
          <p:nvPr>
            <p:ph idx="1" hasCustomPrompt="1"/>
          </p:nvPr>
        </p:nvSpPr>
        <p:spPr/>
        <p:txBody>
          <a:bodyPr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vl6pPr>
              <a:defRPr/>
            </a:lvl6pPr>
            <a:lvl7pPr>
              <a:defRPr baseline="0"/>
            </a:lvl7pPr>
            <a:lvl8pPr>
              <a:defRPr baseline="0"/>
            </a:lvl8pPr>
            <a:lvl9pPr>
              <a:defRPr baseline="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10"/>
          </p:nvPr>
        </p:nvSpPr>
        <p:spPr/>
        <p:txBody>
          <a:bodyPr rtlCol="0"/>
          <a:lstStyle>
            <a:lvl1pPr>
              <a:defRPr>
                <a:latin typeface="Calibri" panose="020F0502020204030204" pitchFamily="34" charset="0"/>
              </a:defRPr>
            </a:lvl1pPr>
          </a:lstStyle>
          <a:p>
            <a:fld id="{51564AE4-1635-43DA-948E-95C0D2FC5C6D}" type="datetime1">
              <a:rPr lang="ru-RU" noProof="0" smtClean="0"/>
              <a:t>24.08.2024</a:t>
            </a:fld>
            <a:endParaRPr lang="ru-RU" noProof="0"/>
          </a:p>
        </p:txBody>
      </p:sp>
      <p:sp>
        <p:nvSpPr>
          <p:cNvPr id="5" name="Нижний колонтитул 4"/>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6" name="Номер слайда 5"/>
          <p:cNvSpPr>
            <a:spLocks noGrp="1"/>
          </p:cNvSpPr>
          <p:nvPr>
            <p:ph type="sldNum" sz="quarter" idx="12"/>
          </p:nvPr>
        </p:nvSpPr>
        <p:spPr/>
        <p:txBody>
          <a:bodyPr rtlCol="0"/>
          <a:lstStyle>
            <a:lvl1pPr>
              <a:defRPr>
                <a:latin typeface="Calibri" panose="020F0502020204030204" pitchFamily="34" charset="0"/>
              </a:defRPr>
            </a:lvl1pPr>
          </a:lstStyle>
          <a:p>
            <a:fld id="{DA60BA0E-20D0-4E7C-B286-26C960A6788F}" type="slidenum">
              <a:rPr lang="ru-RU" noProof="0" smtClean="0"/>
              <a:pPr/>
              <a:t>‹#›</a:t>
            </a:fld>
            <a:endParaRPr lang="ru-RU" noProof="0"/>
          </a:p>
        </p:txBody>
      </p:sp>
    </p:spTree>
    <p:extLst>
      <p:ext uri="{BB962C8B-B14F-4D97-AF65-F5344CB8AC3E}">
        <p14:creationId xmlns:p14="http://schemas.microsoft.com/office/powerpoint/2010/main" val="235897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Заголовок раздела">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Группа 11"/>
          <p:cNvGrpSpPr/>
          <p:nvPr/>
        </p:nvGrpSpPr>
        <p:grpSpPr>
          <a:xfrm>
            <a:off x="1620" y="0"/>
            <a:ext cx="12188952" cy="6858000"/>
            <a:chOff x="1620" y="0"/>
            <a:chExt cx="12188952" cy="6858000"/>
          </a:xfrm>
        </p:grpSpPr>
        <p:sp>
          <p:nvSpPr>
            <p:cNvPr id="4" name="Прямоугольник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noProof="0">
                <a:latin typeface="Calibri" panose="020F0502020204030204" pitchFamily="34" charset="0"/>
              </a:endParaRPr>
            </a:p>
          </p:txBody>
        </p:sp>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Прямоугольник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b="0" noProof="0">
                <a:solidFill>
                  <a:schemeClr val="tx2"/>
                </a:solidFill>
                <a:latin typeface="Calibri" panose="020F0502020204030204" pitchFamily="34" charset="0"/>
              </a:endParaRPr>
            </a:p>
          </p:txBody>
        </p:sp>
      </p:grpSp>
      <p:pic>
        <p:nvPicPr>
          <p:cNvPr id="5" name="Рисунок 4" descr="Стопка книг"/>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Заголовок 1"/>
          <p:cNvSpPr>
            <a:spLocks noGrp="1"/>
          </p:cNvSpPr>
          <p:nvPr>
            <p:ph type="ctrTitle"/>
          </p:nvPr>
        </p:nvSpPr>
        <p:spPr>
          <a:xfrm>
            <a:off x="237149" y="1498601"/>
            <a:ext cx="7008574" cy="3298825"/>
          </a:xfrm>
        </p:spPr>
        <p:txBody>
          <a:bodyPr rtlCol="0">
            <a:normAutofit/>
          </a:bodyPr>
          <a:lstStyle>
            <a:lvl1pPr algn="l">
              <a:lnSpc>
                <a:spcPct val="90000"/>
              </a:lnSpc>
              <a:defRPr sz="5400" b="0" cap="none" spc="0" baseline="0">
                <a:ln w="0"/>
                <a:solidFill>
                  <a:schemeClr val="tx2"/>
                </a:solidFill>
                <a:effectLst/>
                <a:latin typeface="Calibri" panose="020F0502020204030204" pitchFamily="34" charset="0"/>
              </a:defRPr>
            </a:lvl1pPr>
          </a:lstStyle>
          <a:p>
            <a:pPr rtl="0"/>
            <a:r>
              <a:rPr lang="ru-RU" noProof="0"/>
              <a:t>Образец заголовка</a:t>
            </a:r>
          </a:p>
        </p:txBody>
      </p:sp>
      <p:sp>
        <p:nvSpPr>
          <p:cNvPr id="8" name="Подзаголовок 2"/>
          <p:cNvSpPr>
            <a:spLocks noGrp="1"/>
          </p:cNvSpPr>
          <p:nvPr>
            <p:ph type="subTitle" idx="1"/>
          </p:nvPr>
        </p:nvSpPr>
        <p:spPr>
          <a:xfrm>
            <a:off x="237149"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latin typeface="Calibri" panose="020F0502020204030204" pitchFamily="34" charset="0"/>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ru-RU" noProof="0"/>
              <a:t>Образец подзаголовка</a:t>
            </a:r>
          </a:p>
        </p:txBody>
      </p:sp>
      <p:sp>
        <p:nvSpPr>
          <p:cNvPr id="2" name="Дата 1"/>
          <p:cNvSpPr>
            <a:spLocks noGrp="1"/>
          </p:cNvSpPr>
          <p:nvPr>
            <p:ph type="dt" sz="half" idx="10"/>
          </p:nvPr>
        </p:nvSpPr>
        <p:spPr/>
        <p:txBody>
          <a:bodyPr rtlCol="0"/>
          <a:lstStyle>
            <a:lvl1pPr>
              <a:defRPr>
                <a:latin typeface="Calibri" panose="020F0502020204030204" pitchFamily="34" charset="0"/>
              </a:defRPr>
            </a:lvl1pPr>
          </a:lstStyle>
          <a:p>
            <a:fld id="{480798E2-A37B-465D-AE43-4B189777EF23}" type="datetime1">
              <a:rPr lang="ru-RU" noProof="0" smtClean="0"/>
              <a:t>24.08.2024</a:t>
            </a:fld>
            <a:endParaRPr lang="ru-RU" noProof="0"/>
          </a:p>
        </p:txBody>
      </p:sp>
      <p:sp>
        <p:nvSpPr>
          <p:cNvPr id="3" name="Нижний колонтитул 2"/>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9" name="Номер слайда 8"/>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u-RU" noProof="0" smtClean="0"/>
              <a:pPr/>
              <a:t>‹#›</a:t>
            </a:fld>
            <a:endParaRPr lang="ru-RU" noProof="0"/>
          </a:p>
        </p:txBody>
      </p:sp>
    </p:spTree>
    <p:extLst>
      <p:ext uri="{BB962C8B-B14F-4D97-AF65-F5344CB8AC3E}">
        <p14:creationId xmlns:p14="http://schemas.microsoft.com/office/powerpoint/2010/main" val="727235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defRPr>
            </a:lvl1pPr>
          </a:lstStyle>
          <a:p>
            <a:pPr rtl="0"/>
            <a:r>
              <a:rPr lang="ru-RU" noProof="0"/>
              <a:t>Образец заголовка</a:t>
            </a:r>
          </a:p>
        </p:txBody>
      </p:sp>
      <p:sp>
        <p:nvSpPr>
          <p:cNvPr id="3" name="Объект 2"/>
          <p:cNvSpPr>
            <a:spLocks noGrp="1"/>
          </p:cNvSpPr>
          <p:nvPr>
            <p:ph sz="half" idx="1" hasCustomPrompt="1"/>
          </p:nvPr>
        </p:nvSpPr>
        <p:spPr>
          <a:xfrm>
            <a:off x="1117309" y="1701800"/>
            <a:ext cx="4977104" cy="4470400"/>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Объект 3"/>
          <p:cNvSpPr>
            <a:spLocks noGrp="1"/>
          </p:cNvSpPr>
          <p:nvPr>
            <p:ph sz="half" idx="2" hasCustomPrompt="1"/>
          </p:nvPr>
        </p:nvSpPr>
        <p:spPr>
          <a:xfrm>
            <a:off x="6297559" y="1701800"/>
            <a:ext cx="4977104" cy="4470400"/>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Дата 4"/>
          <p:cNvSpPr>
            <a:spLocks noGrp="1"/>
          </p:cNvSpPr>
          <p:nvPr>
            <p:ph type="dt" sz="half" idx="10"/>
          </p:nvPr>
        </p:nvSpPr>
        <p:spPr/>
        <p:txBody>
          <a:bodyPr rtlCol="0"/>
          <a:lstStyle>
            <a:lvl1pPr>
              <a:defRPr>
                <a:latin typeface="Calibri" panose="020F0502020204030204" pitchFamily="34" charset="0"/>
              </a:defRPr>
            </a:lvl1pPr>
          </a:lstStyle>
          <a:p>
            <a:fld id="{773D16D7-FCE8-4388-BC96-3A796553CFFB}" type="datetime1">
              <a:rPr lang="ru-RU" noProof="0" smtClean="0"/>
              <a:t>24.08.2024</a:t>
            </a:fld>
            <a:endParaRPr lang="ru-RU" noProof="0"/>
          </a:p>
        </p:txBody>
      </p:sp>
      <p:sp>
        <p:nvSpPr>
          <p:cNvPr id="6" name="Нижний колонтитул 5"/>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7" name="Номер слайда 6"/>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u-RU" noProof="0" smtClean="0"/>
              <a:pPr/>
              <a:t>‹#›</a:t>
            </a:fld>
            <a:endParaRPr lang="ru-RU" noProof="0"/>
          </a:p>
        </p:txBody>
      </p:sp>
    </p:spTree>
    <p:extLst>
      <p:ext uri="{BB962C8B-B14F-4D97-AF65-F5344CB8AC3E}">
        <p14:creationId xmlns:p14="http://schemas.microsoft.com/office/powerpoint/2010/main" val="27017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defRPr>
            </a:lvl1pPr>
          </a:lstStyle>
          <a:p>
            <a:pPr rtl="0"/>
            <a:r>
              <a:rPr lang="ru-RU" noProof="0"/>
              <a:t>Образец заголовка</a:t>
            </a:r>
          </a:p>
        </p:txBody>
      </p:sp>
      <p:sp>
        <p:nvSpPr>
          <p:cNvPr id="3" name="Текст 2"/>
          <p:cNvSpPr>
            <a:spLocks noGrp="1"/>
          </p:cNvSpPr>
          <p:nvPr>
            <p:ph type="body" idx="1" hasCustomPrompt="1"/>
          </p:nvPr>
        </p:nvSpPr>
        <p:spPr>
          <a:xfrm>
            <a:off x="1121372" y="1608836"/>
            <a:ext cx="4973041" cy="512064"/>
          </a:xfrm>
        </p:spPr>
        <p:txBody>
          <a:bodyPr rtlCol="0" anchor="b">
            <a:noAutofit/>
          </a:bodyPr>
          <a:lstStyle>
            <a:lvl1pPr marL="0" indent="0">
              <a:spcBef>
                <a:spcPts val="0"/>
              </a:spcBef>
              <a:buNone/>
              <a:defRPr sz="2400" b="1">
                <a:latin typeface="Calibri" panose="020F0502020204030204" pitchFamily="34" charset="0"/>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ru-RU" noProof="0"/>
              <a:t>Щелкните, чтобы изменить стили текста образца слайда</a:t>
            </a:r>
          </a:p>
        </p:txBody>
      </p:sp>
      <p:sp>
        <p:nvSpPr>
          <p:cNvPr id="4" name="Объект 3"/>
          <p:cNvSpPr>
            <a:spLocks noGrp="1"/>
          </p:cNvSpPr>
          <p:nvPr>
            <p:ph sz="half" idx="2" hasCustomPrompt="1"/>
          </p:nvPr>
        </p:nvSpPr>
        <p:spPr>
          <a:xfrm>
            <a:off x="1117309" y="2209800"/>
            <a:ext cx="4977104" cy="3962400"/>
          </a:xfrm>
        </p:spPr>
        <p:txBody>
          <a:bodyPr rtlCol="0">
            <a:normAutofit/>
          </a:bodyPr>
          <a:lstStyle>
            <a:lvl1pPr>
              <a:defRPr sz="2000">
                <a:latin typeface="Calibri" panose="020F0502020204030204" pitchFamily="34" charset="0"/>
              </a:defRPr>
            </a:lvl1pPr>
            <a:lvl2pPr>
              <a:defRPr sz="18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5" name="Текст 4"/>
          <p:cNvSpPr>
            <a:spLocks noGrp="1"/>
          </p:cNvSpPr>
          <p:nvPr>
            <p:ph type="body" sz="quarter" idx="3" hasCustomPrompt="1"/>
          </p:nvPr>
        </p:nvSpPr>
        <p:spPr>
          <a:xfrm>
            <a:off x="6301622" y="1608836"/>
            <a:ext cx="4973041" cy="512064"/>
          </a:xfrm>
        </p:spPr>
        <p:txBody>
          <a:bodyPr rtlCol="0" anchor="b">
            <a:noAutofit/>
          </a:bodyPr>
          <a:lstStyle>
            <a:lvl1pPr marL="0" indent="0">
              <a:spcBef>
                <a:spcPts val="0"/>
              </a:spcBef>
              <a:buNone/>
              <a:defRPr sz="2400" b="1">
                <a:latin typeface="Calibri" panose="020F0502020204030204" pitchFamily="34" charset="0"/>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ru-RU" noProof="0"/>
              <a:t>Щелкните, чтобы изменить стили текста образца слайда</a:t>
            </a:r>
          </a:p>
        </p:txBody>
      </p:sp>
      <p:sp>
        <p:nvSpPr>
          <p:cNvPr id="6" name="Объект 5"/>
          <p:cNvSpPr>
            <a:spLocks noGrp="1"/>
          </p:cNvSpPr>
          <p:nvPr>
            <p:ph sz="quarter" idx="4" hasCustomPrompt="1"/>
          </p:nvPr>
        </p:nvSpPr>
        <p:spPr>
          <a:xfrm>
            <a:off x="6297559" y="2209800"/>
            <a:ext cx="4977104" cy="3962400"/>
          </a:xfrm>
        </p:spPr>
        <p:txBody>
          <a:bodyPr rtlCol="0">
            <a:normAutofit/>
          </a:bodyPr>
          <a:lstStyle>
            <a:lvl1pPr>
              <a:defRPr sz="2000">
                <a:latin typeface="Calibri" panose="020F0502020204030204" pitchFamily="34" charset="0"/>
              </a:defRPr>
            </a:lvl1pPr>
            <a:lvl2pPr>
              <a:defRPr sz="18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p:cNvSpPr>
            <a:spLocks noGrp="1"/>
          </p:cNvSpPr>
          <p:nvPr>
            <p:ph type="dt" sz="half" idx="10"/>
          </p:nvPr>
        </p:nvSpPr>
        <p:spPr/>
        <p:txBody>
          <a:bodyPr rtlCol="0"/>
          <a:lstStyle>
            <a:lvl1pPr>
              <a:defRPr>
                <a:latin typeface="Calibri" panose="020F0502020204030204" pitchFamily="34" charset="0"/>
              </a:defRPr>
            </a:lvl1pPr>
          </a:lstStyle>
          <a:p>
            <a:fld id="{DFCC8EA0-AEAA-4FA7-BA63-5BC7DD49388C}" type="datetime1">
              <a:rPr lang="ru-RU" noProof="0" smtClean="0"/>
              <a:t>24.08.2024</a:t>
            </a:fld>
            <a:endParaRPr lang="ru-RU" noProof="0"/>
          </a:p>
        </p:txBody>
      </p:sp>
      <p:sp>
        <p:nvSpPr>
          <p:cNvPr id="8" name="Нижний колонтитул 7"/>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9" name="Номер слайда 8"/>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u-RU" noProof="0" smtClean="0"/>
              <a:pPr/>
              <a:t>‹#›</a:t>
            </a:fld>
            <a:endParaRPr lang="ru-RU" noProof="0"/>
          </a:p>
        </p:txBody>
      </p:sp>
    </p:spTree>
    <p:extLst>
      <p:ext uri="{BB962C8B-B14F-4D97-AF65-F5344CB8AC3E}">
        <p14:creationId xmlns:p14="http://schemas.microsoft.com/office/powerpoint/2010/main" val="1474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defRPr>
            </a:lvl1pPr>
          </a:lstStyle>
          <a:p>
            <a:pPr rtl="0"/>
            <a:r>
              <a:rPr lang="ru-RU" noProof="0"/>
              <a:t>Образец заголовка</a:t>
            </a:r>
          </a:p>
        </p:txBody>
      </p:sp>
      <p:sp>
        <p:nvSpPr>
          <p:cNvPr id="3" name="Дата 2"/>
          <p:cNvSpPr>
            <a:spLocks noGrp="1"/>
          </p:cNvSpPr>
          <p:nvPr>
            <p:ph type="dt" sz="half" idx="10"/>
          </p:nvPr>
        </p:nvSpPr>
        <p:spPr/>
        <p:txBody>
          <a:bodyPr rtlCol="0"/>
          <a:lstStyle>
            <a:lvl1pPr>
              <a:defRPr>
                <a:latin typeface="Calibri" panose="020F0502020204030204" pitchFamily="34" charset="0"/>
              </a:defRPr>
            </a:lvl1pPr>
          </a:lstStyle>
          <a:p>
            <a:fld id="{F5CCC636-5A9F-4760-B2C7-A0C50296A35F}" type="datetime1">
              <a:rPr lang="ru-RU" noProof="0" smtClean="0"/>
              <a:t>24.08.2024</a:t>
            </a:fld>
            <a:endParaRPr lang="ru-RU" noProof="0"/>
          </a:p>
        </p:txBody>
      </p:sp>
      <p:sp>
        <p:nvSpPr>
          <p:cNvPr id="4" name="Нижний колонтитул 3"/>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5" name="Номер слайда 4"/>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u-RU" noProof="0" smtClean="0"/>
              <a:pPr/>
              <a:t>‹#›</a:t>
            </a:fld>
            <a:endParaRPr lang="ru-RU" noProof="0"/>
          </a:p>
        </p:txBody>
      </p:sp>
    </p:spTree>
    <p:extLst>
      <p:ext uri="{BB962C8B-B14F-4D97-AF65-F5344CB8AC3E}">
        <p14:creationId xmlns:p14="http://schemas.microsoft.com/office/powerpoint/2010/main" val="181024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lvl1pPr>
              <a:defRPr>
                <a:latin typeface="Calibri" panose="020F0502020204030204" pitchFamily="34" charset="0"/>
              </a:defRPr>
            </a:lvl1pPr>
          </a:lstStyle>
          <a:p>
            <a:fld id="{4E555DF2-F37D-45A5-9B87-35C3843FB32C}" type="datetime1">
              <a:rPr lang="ru-RU" noProof="0" smtClean="0"/>
              <a:t>24.08.2024</a:t>
            </a:fld>
            <a:endParaRPr lang="ru-RU" noProof="0"/>
          </a:p>
        </p:txBody>
      </p:sp>
      <p:sp>
        <p:nvSpPr>
          <p:cNvPr id="3" name="Нижний колонтитул 2"/>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4" name="Номер слайда 3"/>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u-RU" noProof="0" smtClean="0"/>
              <a:pPr/>
              <a:t>‹#›</a:t>
            </a:fld>
            <a:endParaRPr lang="ru-RU" noProof="0"/>
          </a:p>
        </p:txBody>
      </p:sp>
    </p:spTree>
    <p:extLst>
      <p:ext uri="{BB962C8B-B14F-4D97-AF65-F5344CB8AC3E}">
        <p14:creationId xmlns:p14="http://schemas.microsoft.com/office/powerpoint/2010/main" val="6644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noProof="0">
              <a:latin typeface="Calibri" panose="020F0502020204030204" pitchFamily="34" charset="0"/>
            </a:endParaRPr>
          </a:p>
        </p:txBody>
      </p:sp>
      <p:sp>
        <p:nvSpPr>
          <p:cNvPr id="2" name="Заголовок 1"/>
          <p:cNvSpPr>
            <a:spLocks noGrp="1"/>
          </p:cNvSpPr>
          <p:nvPr>
            <p:ph type="title"/>
          </p:nvPr>
        </p:nvSpPr>
        <p:spPr>
          <a:xfrm>
            <a:off x="455612" y="1701800"/>
            <a:ext cx="3351927" cy="2844800"/>
          </a:xfrm>
        </p:spPr>
        <p:txBody>
          <a:bodyPr rtlCol="0" anchor="b">
            <a:normAutofit/>
          </a:bodyPr>
          <a:lstStyle>
            <a:lvl1pPr algn="l">
              <a:defRPr sz="2000" b="1">
                <a:effectLst/>
                <a:latin typeface="Calibri" panose="020F0502020204030204" pitchFamily="34" charset="0"/>
              </a:defRPr>
            </a:lvl1pPr>
          </a:lstStyle>
          <a:p>
            <a:pPr rtl="0"/>
            <a:r>
              <a:rPr lang="ru-RU" noProof="0"/>
              <a:t>Образец заголовка</a:t>
            </a:r>
          </a:p>
        </p:txBody>
      </p:sp>
      <p:sp>
        <p:nvSpPr>
          <p:cNvPr id="3" name="Объект 2"/>
          <p:cNvSpPr>
            <a:spLocks noGrp="1"/>
          </p:cNvSpPr>
          <p:nvPr>
            <p:ph idx="1" hasCustomPrompt="1"/>
          </p:nvPr>
        </p:nvSpPr>
        <p:spPr>
          <a:xfrm>
            <a:off x="4469236" y="482600"/>
            <a:ext cx="6805427" cy="5892800"/>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Текст 3"/>
          <p:cNvSpPr>
            <a:spLocks noGrp="1"/>
          </p:cNvSpPr>
          <p:nvPr>
            <p:ph type="body" sz="half" idx="2" hasCustomPrompt="1"/>
          </p:nvPr>
        </p:nvSpPr>
        <p:spPr>
          <a:xfrm>
            <a:off x="455612" y="4648200"/>
            <a:ext cx="3351927" cy="1727200"/>
          </a:xfrm>
        </p:spPr>
        <p:txBody>
          <a:bodyPr rtlCol="0">
            <a:normAutofit/>
          </a:bodyPr>
          <a:lstStyle>
            <a:lvl1pPr marL="0" indent="0">
              <a:spcBef>
                <a:spcPts val="1200"/>
              </a:spcBef>
              <a:buNone/>
              <a:defRPr sz="1600">
                <a:latin typeface="Calibri" panose="020F0502020204030204" pitchFamily="34" charset="0"/>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lvl1pPr>
              <a:defRPr>
                <a:latin typeface="Calibri" panose="020F0502020204030204" pitchFamily="34" charset="0"/>
              </a:defRPr>
            </a:lvl1pPr>
          </a:lstStyle>
          <a:p>
            <a:fld id="{4224DCB0-7EB9-46BB-AB75-55060ED8B36A}" type="datetime1">
              <a:rPr lang="ru-RU" noProof="0" smtClean="0"/>
              <a:t>24.08.2024</a:t>
            </a:fld>
            <a:endParaRPr lang="ru-RU" noProof="0"/>
          </a:p>
        </p:txBody>
      </p:sp>
      <p:sp>
        <p:nvSpPr>
          <p:cNvPr id="6" name="Нижний колонтитул 5"/>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7" name="Номер слайда 6"/>
          <p:cNvSpPr>
            <a:spLocks noGrp="1"/>
          </p:cNvSpPr>
          <p:nvPr>
            <p:ph type="sldNum" sz="quarter" idx="12"/>
          </p:nvPr>
        </p:nvSpPr>
        <p:spPr/>
        <p:txBody>
          <a:bodyPr rtlCol="0"/>
          <a:lstStyle>
            <a:lvl1pPr>
              <a:defRPr>
                <a:latin typeface="Calibri" panose="020F0502020204030204" pitchFamily="34" charset="0"/>
              </a:defRPr>
            </a:lvl1pPr>
          </a:lstStyle>
          <a:p>
            <a:fld id="{2DFBB78A-01B4-41F2-96B0-677A4A282832}" type="slidenum">
              <a:rPr lang="ru-RU" noProof="0" smtClean="0"/>
              <a:pPr/>
              <a:t>‹#›</a:t>
            </a:fld>
            <a:endParaRPr lang="ru-RU" noProof="0"/>
          </a:p>
        </p:txBody>
      </p:sp>
    </p:spTree>
    <p:extLst>
      <p:ext uri="{BB962C8B-B14F-4D97-AF65-F5344CB8AC3E}">
        <p14:creationId xmlns:p14="http://schemas.microsoft.com/office/powerpoint/2010/main" val="28012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noProof="0">
              <a:latin typeface="Calibri" panose="020F0502020204030204" pitchFamily="34" charset="0"/>
            </a:endParaRPr>
          </a:p>
        </p:txBody>
      </p:sp>
      <p:sp>
        <p:nvSpPr>
          <p:cNvPr id="2" name="Заголовок 1"/>
          <p:cNvSpPr>
            <a:spLocks noGrp="1"/>
          </p:cNvSpPr>
          <p:nvPr>
            <p:ph type="title"/>
          </p:nvPr>
        </p:nvSpPr>
        <p:spPr>
          <a:xfrm>
            <a:off x="2437765" y="4800600"/>
            <a:ext cx="7313295" cy="762000"/>
          </a:xfrm>
        </p:spPr>
        <p:txBody>
          <a:bodyPr rtlCol="0" anchor="b">
            <a:normAutofit/>
          </a:bodyPr>
          <a:lstStyle>
            <a:lvl1pPr algn="l">
              <a:defRPr sz="2000" b="1">
                <a:effectLst/>
                <a:latin typeface="Calibri" panose="020F0502020204030204" pitchFamily="34" charset="0"/>
              </a:defRPr>
            </a:lvl1pPr>
          </a:lstStyle>
          <a:p>
            <a:pPr rtl="0"/>
            <a:r>
              <a:rPr lang="ru-RU" noProof="0"/>
              <a:t>Образец заголовка</a:t>
            </a:r>
          </a:p>
        </p:txBody>
      </p:sp>
      <p:sp>
        <p:nvSpPr>
          <p:cNvPr id="3" name="Рисунок 2" descr="Пустой заполнитель, вместо которого можно добавить изображение. Щелкните заполнитель и выберите изображение, которое необходимо добавить"/>
          <p:cNvSpPr>
            <a:spLocks noGrp="1"/>
          </p:cNvSpPr>
          <p:nvPr>
            <p:ph type="pic" idx="1" hasCustomPrompt="1"/>
          </p:nvPr>
        </p:nvSpPr>
        <p:spPr>
          <a:xfrm>
            <a:off x="2437765" y="279401"/>
            <a:ext cx="7313295" cy="4448175"/>
          </a:xfrm>
        </p:spPr>
        <p:txBody>
          <a:bodyPr rtlCol="0">
            <a:normAutofit/>
          </a:bodyPr>
          <a:lstStyle>
            <a:lvl1pPr marL="0" indent="0">
              <a:buNone/>
              <a:defRPr sz="2800">
                <a:latin typeface="Calibri" panose="020F0502020204030204" pitchFamily="34" charset="0"/>
              </a:defRPr>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rtl="0"/>
            <a:r>
              <a:rPr lang="ru-RU" noProof="0"/>
              <a:t>Щелкните значок, чтобы добавить фото</a:t>
            </a:r>
          </a:p>
        </p:txBody>
      </p:sp>
      <p:sp>
        <p:nvSpPr>
          <p:cNvPr id="4" name="Текст 3"/>
          <p:cNvSpPr>
            <a:spLocks noGrp="1"/>
          </p:cNvSpPr>
          <p:nvPr>
            <p:ph type="body" sz="half" idx="2" hasCustomPrompt="1"/>
          </p:nvPr>
        </p:nvSpPr>
        <p:spPr>
          <a:xfrm>
            <a:off x="2437765" y="5562600"/>
            <a:ext cx="7313295" cy="812800"/>
          </a:xfrm>
        </p:spPr>
        <p:txBody>
          <a:bodyPr rtlCol="0">
            <a:normAutofit/>
          </a:bodyPr>
          <a:lstStyle>
            <a:lvl1pPr marL="0" indent="0">
              <a:spcBef>
                <a:spcPts val="0"/>
              </a:spcBef>
              <a:buNone/>
              <a:defRPr sz="1600">
                <a:latin typeface="Calibri" panose="020F0502020204030204" pitchFamily="34" charset="0"/>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ru-RU" noProof="0"/>
              <a:t>Щелкните, чтобы изменить стили текста образца слайда</a:t>
            </a:r>
          </a:p>
        </p:txBody>
      </p:sp>
      <p:sp>
        <p:nvSpPr>
          <p:cNvPr id="5" name="Дата 4"/>
          <p:cNvSpPr>
            <a:spLocks noGrp="1"/>
          </p:cNvSpPr>
          <p:nvPr>
            <p:ph type="dt" sz="half" idx="10"/>
          </p:nvPr>
        </p:nvSpPr>
        <p:spPr/>
        <p:txBody>
          <a:bodyPr rtlCol="0"/>
          <a:lstStyle>
            <a:lvl1pPr>
              <a:defRPr>
                <a:latin typeface="Calibri" panose="020F0502020204030204" pitchFamily="34" charset="0"/>
              </a:defRPr>
            </a:lvl1pPr>
          </a:lstStyle>
          <a:p>
            <a:fld id="{5DD65154-D9C5-462F-A17F-9219139566A3}" type="datetime1">
              <a:rPr lang="ru-RU" noProof="0" smtClean="0"/>
              <a:t>24.08.2024</a:t>
            </a:fld>
            <a:endParaRPr lang="ru-RU" noProof="0"/>
          </a:p>
        </p:txBody>
      </p:sp>
      <p:sp>
        <p:nvSpPr>
          <p:cNvPr id="6" name="Нижний колонтитул 5"/>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7" name="Номер слайда 6"/>
          <p:cNvSpPr>
            <a:spLocks noGrp="1"/>
          </p:cNvSpPr>
          <p:nvPr>
            <p:ph type="sldNum" sz="quarter" idx="12"/>
          </p:nvPr>
        </p:nvSpPr>
        <p:spPr/>
        <p:txBody>
          <a:bodyPr rtlCol="0"/>
          <a:lstStyle>
            <a:lvl1pPr>
              <a:defRPr>
                <a:latin typeface="Calibri" panose="020F0502020204030204" pitchFamily="34" charset="0"/>
              </a:defRPr>
            </a:lvl1pPr>
          </a:lstStyle>
          <a:p>
            <a:fld id="{2DFBB78A-01B4-41F2-96B0-677A4A282832}" type="slidenum">
              <a:rPr lang="ru-RU" noProof="0" smtClean="0"/>
              <a:pPr/>
              <a:t>‹#›</a:t>
            </a:fld>
            <a:endParaRPr lang="ru-RU" noProof="0"/>
          </a:p>
        </p:txBody>
      </p:sp>
    </p:spTree>
    <p:extLst>
      <p:ext uri="{BB962C8B-B14F-4D97-AF65-F5344CB8AC3E}">
        <p14:creationId xmlns:p14="http://schemas.microsoft.com/office/powerpoint/2010/main" val="14781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lvl1pPr>
              <a:defRPr>
                <a:latin typeface="Calibri" panose="020F0502020204030204" pitchFamily="34" charset="0"/>
              </a:defRPr>
            </a:lvl1pPr>
          </a:lstStyle>
          <a:p>
            <a:pPr rtl="0"/>
            <a:r>
              <a:rPr lang="ru-RU" noProof="0"/>
              <a:t>Образец заголовка</a:t>
            </a:r>
          </a:p>
        </p:txBody>
      </p:sp>
      <p:sp>
        <p:nvSpPr>
          <p:cNvPr id="3" name="Вертикальный текст 2"/>
          <p:cNvSpPr>
            <a:spLocks noGrp="1"/>
          </p:cNvSpPr>
          <p:nvPr>
            <p:ph type="body" orient="vert" idx="1" hasCustomPrompt="1"/>
          </p:nvPr>
        </p:nvSpPr>
        <p:spPr/>
        <p:txBody>
          <a:bodyPr vert="eaVert"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10"/>
          </p:nvPr>
        </p:nvSpPr>
        <p:spPr/>
        <p:txBody>
          <a:bodyPr rtlCol="0"/>
          <a:lstStyle>
            <a:lvl1pPr>
              <a:defRPr>
                <a:latin typeface="Calibri" panose="020F0502020204030204" pitchFamily="34" charset="0"/>
              </a:defRPr>
            </a:lvl1pPr>
          </a:lstStyle>
          <a:p>
            <a:fld id="{B901A54D-AC64-4676-8B0F-D298DF690246}" type="datetime1">
              <a:rPr lang="ru-RU" noProof="0" smtClean="0"/>
              <a:t>24.08.2024</a:t>
            </a:fld>
            <a:endParaRPr lang="ru-RU" noProof="0"/>
          </a:p>
        </p:txBody>
      </p:sp>
      <p:sp>
        <p:nvSpPr>
          <p:cNvPr id="5" name="Нижний колонтитул 4"/>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6" name="Номер слайда 5"/>
          <p:cNvSpPr>
            <a:spLocks noGrp="1"/>
          </p:cNvSpPr>
          <p:nvPr>
            <p:ph type="sldNum" sz="quarter" idx="12"/>
          </p:nvPr>
        </p:nvSpPr>
        <p:spPr/>
        <p:txBody>
          <a:bodyPr rtlCol="0"/>
          <a:lstStyle>
            <a:lvl1pPr>
              <a:defRPr>
                <a:latin typeface="Calibri" panose="020F0502020204030204" pitchFamily="34" charset="0"/>
              </a:defRPr>
            </a:lvl1pPr>
          </a:lstStyle>
          <a:p>
            <a:fld id="{591C5AD9-787D-40FA-8A4D-16A055B9AF81}" type="slidenum">
              <a:rPr lang="ru-RU" noProof="0" smtClean="0"/>
              <a:pPr/>
              <a:t>‹#›</a:t>
            </a:fld>
            <a:endParaRPr lang="ru-RU" noProof="0"/>
          </a:p>
        </p:txBody>
      </p:sp>
    </p:spTree>
    <p:extLst>
      <p:ext uri="{BB962C8B-B14F-4D97-AF65-F5344CB8AC3E}">
        <p14:creationId xmlns:p14="http://schemas.microsoft.com/office/powerpoint/2010/main" val="296022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852633" y="274638"/>
            <a:ext cx="1422030" cy="5897561"/>
          </a:xfrm>
        </p:spPr>
        <p:txBody>
          <a:bodyPr vert="eaVert" rtlCol="0"/>
          <a:lstStyle>
            <a:lvl1pPr>
              <a:defRPr>
                <a:latin typeface="Calibri" panose="020F0502020204030204" pitchFamily="34" charset="0"/>
              </a:defRPr>
            </a:lvl1pPr>
          </a:lstStyle>
          <a:p>
            <a:pPr rtl="0"/>
            <a:r>
              <a:rPr lang="ru-RU" noProof="0"/>
              <a:t>Образец заголовка</a:t>
            </a:r>
          </a:p>
        </p:txBody>
      </p:sp>
      <p:sp>
        <p:nvSpPr>
          <p:cNvPr id="3" name="Вертикальный текст 2"/>
          <p:cNvSpPr>
            <a:spLocks noGrp="1"/>
          </p:cNvSpPr>
          <p:nvPr>
            <p:ph type="body" orient="vert" idx="1" hasCustomPrompt="1"/>
          </p:nvPr>
        </p:nvSpPr>
        <p:spPr>
          <a:xfrm>
            <a:off x="1117309" y="274638"/>
            <a:ext cx="8532178" cy="5897561"/>
          </a:xfrm>
        </p:spPr>
        <p:txBody>
          <a:bodyPr vert="eaVert"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10"/>
          </p:nvPr>
        </p:nvSpPr>
        <p:spPr/>
        <p:txBody>
          <a:bodyPr rtlCol="0"/>
          <a:lstStyle>
            <a:lvl1pPr>
              <a:defRPr>
                <a:latin typeface="Calibri" panose="020F0502020204030204" pitchFamily="34" charset="0"/>
              </a:defRPr>
            </a:lvl1pPr>
          </a:lstStyle>
          <a:p>
            <a:fld id="{DFAA28C1-D16F-4F05-85BA-523568B99D13}" type="datetime1">
              <a:rPr lang="ru-RU" noProof="0" smtClean="0"/>
              <a:t>24.08.2024</a:t>
            </a:fld>
            <a:endParaRPr lang="ru-RU" noProof="0"/>
          </a:p>
        </p:txBody>
      </p:sp>
      <p:sp>
        <p:nvSpPr>
          <p:cNvPr id="5" name="Нижний колонтитул 4"/>
          <p:cNvSpPr>
            <a:spLocks noGrp="1"/>
          </p:cNvSpPr>
          <p:nvPr>
            <p:ph type="ftr" sz="quarter" idx="11"/>
          </p:nvPr>
        </p:nvSpPr>
        <p:spPr/>
        <p:txBody>
          <a:bodyPr rtlCol="0"/>
          <a:lstStyle>
            <a:lvl1pPr>
              <a:defRPr>
                <a:latin typeface="Calibri" panose="020F0502020204030204" pitchFamily="34" charset="0"/>
              </a:defRPr>
            </a:lvl1pPr>
          </a:lstStyle>
          <a:p>
            <a:r>
              <a:rPr lang="ru-RU" noProof="0"/>
              <a:t>Добавить нижний колонтитул</a:t>
            </a:r>
          </a:p>
        </p:txBody>
      </p:sp>
      <p:sp>
        <p:nvSpPr>
          <p:cNvPr id="6" name="Номер слайда 5"/>
          <p:cNvSpPr>
            <a:spLocks noGrp="1"/>
          </p:cNvSpPr>
          <p:nvPr>
            <p:ph type="sldNum" sz="quarter" idx="12"/>
          </p:nvPr>
        </p:nvSpPr>
        <p:spPr/>
        <p:txBody>
          <a:bodyPr rtlCol="0"/>
          <a:lstStyle>
            <a:lvl1pPr>
              <a:defRPr>
                <a:latin typeface="Calibri" panose="020F0502020204030204" pitchFamily="34" charset="0"/>
              </a:defRPr>
            </a:lvl1pPr>
          </a:lstStyle>
          <a:p>
            <a:fld id="{591C5AD9-787D-40FA-8A4D-16A055B9AF81}" type="slidenum">
              <a:rPr lang="ru-RU" noProof="0" smtClean="0"/>
              <a:pPr/>
              <a:t>‹#›</a:t>
            </a:fld>
            <a:endParaRPr lang="ru-RU" noProof="0"/>
          </a:p>
        </p:txBody>
      </p:sp>
    </p:spTree>
    <p:extLst>
      <p:ext uri="{BB962C8B-B14F-4D97-AF65-F5344CB8AC3E}">
        <p14:creationId xmlns:p14="http://schemas.microsoft.com/office/powerpoint/2010/main" val="2398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Группа 6"/>
          <p:cNvGrpSpPr/>
          <p:nvPr/>
        </p:nvGrpSpPr>
        <p:grpSpPr>
          <a:xfrm>
            <a:off x="1620" y="0"/>
            <a:ext cx="12188952" cy="6858000"/>
            <a:chOff x="1620" y="0"/>
            <a:chExt cx="12188952" cy="6858000"/>
          </a:xfrm>
        </p:grpSpPr>
        <p:sp>
          <p:nvSpPr>
            <p:cNvPr id="10" name="Прямоугольник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noProof="0">
                <a:latin typeface="Calibri" panose="020F0502020204030204" pitchFamily="34" charset="0"/>
              </a:endParaRPr>
            </a:p>
          </p:txBody>
        </p:sp>
        <p:sp>
          <p:nvSpPr>
            <p:cNvPr id="8" name="Прямоугольник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u-RU" noProof="0">
                <a:latin typeface="Calibri" panose="020F0502020204030204" pitchFamily="34" charset="0"/>
              </a:endParaRPr>
            </a:p>
          </p:txBody>
        </p:sp>
      </p:grpSp>
      <p:sp>
        <p:nvSpPr>
          <p:cNvPr id="2" name="Заголовок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ru-RU" noProof="0"/>
              <a:t>Образец заголовка</a:t>
            </a:r>
          </a:p>
        </p:txBody>
      </p:sp>
      <p:sp>
        <p:nvSpPr>
          <p:cNvPr id="3" name="Текст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latin typeface="Calibri" panose="020F0502020204030204" pitchFamily="34" charset="0"/>
              </a:defRPr>
            </a:lvl1pPr>
          </a:lstStyle>
          <a:p>
            <a:fld id="{85479D01-6828-4805-89BD-F0BAA96C6083}" type="datetime1">
              <a:rPr lang="ru-RU" noProof="0" smtClean="0"/>
              <a:t>24.08.2024</a:t>
            </a:fld>
            <a:endParaRPr lang="ru-RU" noProof="0"/>
          </a:p>
        </p:txBody>
      </p:sp>
      <p:sp>
        <p:nvSpPr>
          <p:cNvPr id="5" name="Нижний колонтитул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latin typeface="Calibri" panose="020F0502020204030204" pitchFamily="34" charset="0"/>
              </a:defRPr>
            </a:lvl1pPr>
          </a:lstStyle>
          <a:p>
            <a:r>
              <a:rPr lang="ru-RU" noProof="0"/>
              <a:t>Добавить нижний колонтитул</a:t>
            </a:r>
          </a:p>
        </p:txBody>
      </p:sp>
      <p:sp>
        <p:nvSpPr>
          <p:cNvPr id="6" name="Номер слайда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latin typeface="Calibri" panose="020F0502020204030204" pitchFamily="34" charset="0"/>
              </a:defRPr>
            </a:lvl1pPr>
          </a:lstStyle>
          <a:p>
            <a:fld id="{EB37DED6-D4C7-42EE-AB49-D2E39E64FDE4}" type="slidenum">
              <a:rPr lang="ru-RU" noProof="0" smtClean="0"/>
              <a:pPr/>
              <a:t>‹#›</a:t>
            </a:fld>
            <a:endParaRPr lang="ru-RU" noProof="0"/>
          </a:p>
        </p:txBody>
      </p:sp>
    </p:spTree>
    <p:extLst>
      <p:ext uri="{BB962C8B-B14F-4D97-AF65-F5344CB8AC3E}">
        <p14:creationId xmlns:p14="http://schemas.microsoft.com/office/powerpoint/2010/main" val="414278595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Calibri" panose="020F0502020204030204" pitchFamily="34" charset="0"/>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Calibri" panose="020F0502020204030204" pitchFamily="34" charset="0"/>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Calibri" panose="020F0502020204030204" pitchFamily="34" charset="0"/>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4ECEDC9-0635-4236-B84F-903DC0A58935}"/>
              </a:ext>
            </a:extLst>
          </p:cNvPr>
          <p:cNvSpPr txBox="1">
            <a:spLocks/>
          </p:cNvSpPr>
          <p:nvPr/>
        </p:nvSpPr>
        <p:spPr>
          <a:xfrm>
            <a:off x="4954684" y="2134839"/>
            <a:ext cx="6912768" cy="1524098"/>
          </a:xfrm>
          <a:prstGeom prst="rect">
            <a:avLst/>
          </a:prstGeom>
        </p:spPr>
        <p:txBody>
          <a:bodyPr vert="horz" lIns="121899" tIns="60949" rIns="121899" bIns="60949" rtlCol="0" anchor="b">
            <a:normAutofit fontScale="97500"/>
          </a:bodyPr>
          <a:lstStyle>
            <a:lvl1pPr algn="l" defTabSz="1218987" rtl="0" eaLnBrk="1" latinLnBrk="0" hangingPunct="1">
              <a:lnSpc>
                <a:spcPct val="90000"/>
              </a:lnSpc>
              <a:spcBef>
                <a:spcPct val="0"/>
              </a:spcBef>
              <a:buNone/>
              <a:tabLst/>
              <a:defRPr sz="5400" b="0" kern="1200" cap="none" spc="0" baseline="0">
                <a:ln w="0"/>
                <a:solidFill>
                  <a:schemeClr val="tx2"/>
                </a:solidFill>
                <a:effectLst/>
                <a:latin typeface="Calibri" panose="020F0502020204030204" pitchFamily="34" charset="0"/>
                <a:ea typeface="+mj-ea"/>
                <a:cs typeface="+mj-cs"/>
              </a:defRPr>
            </a:lvl1pPr>
          </a:lstStyle>
          <a:p>
            <a:pPr algn="ctr">
              <a:lnSpc>
                <a:spcPct val="150000"/>
              </a:lnSpc>
            </a:pPr>
            <a:r>
              <a:rPr lang="ru-RU" sz="3200" b="1" dirty="0">
                <a:solidFill>
                  <a:schemeClr val="accent2">
                    <a:lumMod val="75000"/>
                  </a:schemeClr>
                </a:solidFill>
                <a:latin typeface="+mj-lt"/>
                <a:cs typeface="Calibri" panose="020F0502020204030204" pitchFamily="34" charset="0"/>
              </a:rPr>
              <a:t>Роль семьи в речевом развитии </a:t>
            </a:r>
          </a:p>
          <a:p>
            <a:pPr algn="ctr">
              <a:lnSpc>
                <a:spcPct val="150000"/>
              </a:lnSpc>
            </a:pPr>
            <a:r>
              <a:rPr lang="ru-RU" sz="3200" b="1" dirty="0">
                <a:solidFill>
                  <a:schemeClr val="accent2">
                    <a:lumMod val="75000"/>
                  </a:schemeClr>
                </a:solidFill>
                <a:latin typeface="+mj-lt"/>
                <a:cs typeface="Calibri" panose="020F0502020204030204" pitchFamily="34" charset="0"/>
              </a:rPr>
              <a:t>ребенка</a:t>
            </a:r>
            <a:endParaRPr lang="en-US" sz="4400" dirty="0">
              <a:latin typeface="+mj-lt"/>
              <a:cs typeface="Calibri" panose="020F0502020204030204" pitchFamily="34" charset="0"/>
            </a:endParaRPr>
          </a:p>
        </p:txBody>
      </p:sp>
      <p:sp>
        <p:nvSpPr>
          <p:cNvPr id="9" name="Subtitle 2">
            <a:extLst>
              <a:ext uri="{FF2B5EF4-FFF2-40B4-BE49-F238E27FC236}">
                <a16:creationId xmlns:a16="http://schemas.microsoft.com/office/drawing/2014/main" id="{00736108-CE6E-4D72-9388-673633FDCC23}"/>
              </a:ext>
            </a:extLst>
          </p:cNvPr>
          <p:cNvSpPr txBox="1">
            <a:spLocks/>
          </p:cNvSpPr>
          <p:nvPr/>
        </p:nvSpPr>
        <p:spPr>
          <a:xfrm>
            <a:off x="5612592" y="4089003"/>
            <a:ext cx="6400800" cy="1752600"/>
          </a:xfrm>
          <a:prstGeom prst="rect">
            <a:avLst/>
          </a:prstGeom>
        </p:spPr>
        <p:txBody>
          <a:bodyPr vert="horz" lIns="121899" tIns="60949" rIns="121899" bIns="60949" rtlCol="0">
            <a:normAutofit/>
          </a:bodyPr>
          <a:lstStyle>
            <a:lvl1pPr marL="0" indent="0" algn="l" defTabSz="1218987" rtl="0" eaLnBrk="1" latinLnBrk="0" hangingPunct="1">
              <a:lnSpc>
                <a:spcPct val="95000"/>
              </a:lnSpc>
              <a:spcBef>
                <a:spcPts val="0"/>
              </a:spcBef>
              <a:buClr>
                <a:schemeClr val="accent6">
                  <a:lumMod val="50000"/>
                </a:schemeClr>
              </a:buClr>
              <a:buSzPct val="100000"/>
              <a:buFont typeface="Arial" pitchFamily="34" charset="0"/>
              <a:buNone/>
              <a:defRPr sz="2800" b="0" kern="1200" cap="none" spc="0">
                <a:ln w="0"/>
                <a:solidFill>
                  <a:schemeClr val="accent2">
                    <a:lumMod val="50000"/>
                  </a:schemeClr>
                </a:solidFill>
                <a:effectLst/>
                <a:latin typeface="Calibri" panose="020F0502020204030204" pitchFamily="34" charset="0"/>
                <a:ea typeface="+mn-ea"/>
                <a:cs typeface="+mn-cs"/>
              </a:defRPr>
            </a:lvl1pPr>
            <a:lvl2pPr marL="609493" indent="0" algn="ctr" defTabSz="1218987" rtl="0" eaLnBrk="1" latinLnBrk="0" hangingPunct="1">
              <a:lnSpc>
                <a:spcPct val="95000"/>
              </a:lnSpc>
              <a:spcBef>
                <a:spcPts val="1066"/>
              </a:spcBef>
              <a:buClr>
                <a:schemeClr val="accent6">
                  <a:lumMod val="50000"/>
                </a:schemeClr>
              </a:buClr>
              <a:buSzPct val="100000"/>
              <a:buFont typeface="Century Gothic" pitchFamily="34" charset="0"/>
              <a:buNone/>
              <a:defRPr sz="2000" kern="1200">
                <a:solidFill>
                  <a:schemeClr val="tx1">
                    <a:tint val="75000"/>
                  </a:schemeClr>
                </a:solidFill>
                <a:latin typeface="Calibri" panose="020F0502020204030204" pitchFamily="34" charset="0"/>
                <a:ea typeface="+mn-ea"/>
                <a:cs typeface="+mn-cs"/>
              </a:defRPr>
            </a:lvl2pPr>
            <a:lvl3pPr marL="1218987" indent="0" algn="ctr" defTabSz="1218987" rtl="0" eaLnBrk="1" latinLnBrk="0" hangingPunct="1">
              <a:lnSpc>
                <a:spcPct val="95000"/>
              </a:lnSpc>
              <a:spcBef>
                <a:spcPts val="1066"/>
              </a:spcBef>
              <a:buClr>
                <a:schemeClr val="accent6">
                  <a:lumMod val="50000"/>
                </a:schemeClr>
              </a:buClr>
              <a:buSzPct val="100000"/>
              <a:buFont typeface="Century Gothic" pitchFamily="34" charset="0"/>
              <a:buNone/>
              <a:defRPr sz="1800" kern="1200">
                <a:solidFill>
                  <a:schemeClr val="tx1">
                    <a:tint val="75000"/>
                  </a:schemeClr>
                </a:solidFill>
                <a:latin typeface="Calibri" panose="020F0502020204030204" pitchFamily="34" charset="0"/>
                <a:ea typeface="+mn-ea"/>
                <a:cs typeface="+mn-cs"/>
              </a:defRPr>
            </a:lvl3pPr>
            <a:lvl4pPr marL="1828480" indent="0" algn="ctr" defTabSz="1218987" rtl="0" eaLnBrk="1" latinLnBrk="0" hangingPunct="1">
              <a:lnSpc>
                <a:spcPct val="95000"/>
              </a:lnSpc>
              <a:spcBef>
                <a:spcPts val="1066"/>
              </a:spcBef>
              <a:buClr>
                <a:schemeClr val="accent6">
                  <a:lumMod val="50000"/>
                </a:schemeClr>
              </a:buClr>
              <a:buSzPct val="100000"/>
              <a:buFont typeface="Century Gothic" pitchFamily="34" charset="0"/>
              <a:buNone/>
              <a:defRPr sz="1800" kern="1200">
                <a:solidFill>
                  <a:schemeClr val="tx1">
                    <a:tint val="75000"/>
                  </a:schemeClr>
                </a:solidFill>
                <a:latin typeface="Calibri" panose="020F0502020204030204" pitchFamily="34" charset="0"/>
                <a:ea typeface="+mn-ea"/>
                <a:cs typeface="+mn-cs"/>
              </a:defRPr>
            </a:lvl4pPr>
            <a:lvl5pPr marL="2437973" indent="0" algn="ctr" defTabSz="1218987" rtl="0" eaLnBrk="1" latinLnBrk="0" hangingPunct="1">
              <a:lnSpc>
                <a:spcPct val="95000"/>
              </a:lnSpc>
              <a:spcBef>
                <a:spcPts val="1066"/>
              </a:spcBef>
              <a:buClr>
                <a:schemeClr val="accent6">
                  <a:lumMod val="50000"/>
                </a:schemeClr>
              </a:buClr>
              <a:buSzPct val="100000"/>
              <a:buFont typeface="Century Gothic" pitchFamily="34" charset="0"/>
              <a:buNone/>
              <a:defRPr sz="1800" kern="1200">
                <a:solidFill>
                  <a:schemeClr val="tx1">
                    <a:tint val="75000"/>
                  </a:schemeClr>
                </a:solidFill>
                <a:latin typeface="Calibri" panose="020F0502020204030204" pitchFamily="34" charset="0"/>
                <a:ea typeface="+mn-ea"/>
                <a:cs typeface="+mn-cs"/>
              </a:defRPr>
            </a:lvl5pPr>
            <a:lvl6pPr marL="3047467" indent="0" algn="ctr"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1">
                    <a:tint val="75000"/>
                  </a:schemeClr>
                </a:solidFill>
                <a:latin typeface="+mn-lt"/>
                <a:ea typeface="+mn-ea"/>
                <a:cs typeface="+mn-cs"/>
              </a:defRPr>
            </a:lvl6pPr>
            <a:lvl7pPr marL="3656960" indent="0" algn="ctr"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1">
                    <a:tint val="75000"/>
                  </a:schemeClr>
                </a:solidFill>
                <a:latin typeface="+mn-lt"/>
                <a:ea typeface="+mn-ea"/>
                <a:cs typeface="+mn-cs"/>
              </a:defRPr>
            </a:lvl7pPr>
            <a:lvl8pPr marL="4266453" indent="0" algn="ctr"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1">
                    <a:tint val="75000"/>
                  </a:schemeClr>
                </a:solidFill>
                <a:latin typeface="+mn-lt"/>
                <a:ea typeface="+mn-ea"/>
                <a:cs typeface="+mn-cs"/>
              </a:defRPr>
            </a:lvl8pPr>
            <a:lvl9pPr marL="4875947" indent="0" algn="ctr"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1">
                    <a:tint val="75000"/>
                  </a:schemeClr>
                </a:solidFill>
                <a:latin typeface="+mn-lt"/>
                <a:ea typeface="+mn-ea"/>
                <a:cs typeface="+mn-cs"/>
              </a:defRPr>
            </a:lvl9pPr>
          </a:lstStyle>
          <a:p>
            <a:pPr algn="r">
              <a:spcAft>
                <a:spcPts val="1000"/>
              </a:spcAft>
            </a:pPr>
            <a:r>
              <a:rPr lang="ru-RU" sz="1800" b="1" dirty="0" err="1">
                <a:solidFill>
                  <a:schemeClr val="accent3">
                    <a:lumMod val="75000"/>
                  </a:schemeClr>
                </a:solidFill>
                <a:latin typeface="+mn-lt"/>
                <a:cs typeface="Calibri" panose="020F0502020204030204" pitchFamily="34" charset="0"/>
              </a:rPr>
              <a:t>Торова</a:t>
            </a:r>
            <a:r>
              <a:rPr lang="ru-RU" sz="1800" b="1" dirty="0">
                <a:solidFill>
                  <a:schemeClr val="accent3">
                    <a:lumMod val="75000"/>
                  </a:schemeClr>
                </a:solidFill>
                <a:latin typeface="+mn-lt"/>
                <a:cs typeface="Calibri" panose="020F0502020204030204" pitchFamily="34" charset="0"/>
              </a:rPr>
              <a:t> Елена Владимировна</a:t>
            </a:r>
          </a:p>
          <a:p>
            <a:pPr algn="r">
              <a:spcAft>
                <a:spcPts val="1000"/>
              </a:spcAft>
            </a:pPr>
            <a:r>
              <a:rPr lang="ru-RU" sz="1800" b="1" dirty="0">
                <a:solidFill>
                  <a:schemeClr val="accent3">
                    <a:lumMod val="75000"/>
                  </a:schemeClr>
                </a:solidFill>
                <a:latin typeface="+mn-lt"/>
                <a:cs typeface="Calibri" panose="020F0502020204030204" pitchFamily="34" charset="0"/>
              </a:rPr>
              <a:t>учитель-логопед</a:t>
            </a:r>
          </a:p>
          <a:p>
            <a:pPr algn="r">
              <a:spcAft>
                <a:spcPts val="1000"/>
              </a:spcAft>
            </a:pPr>
            <a:r>
              <a:rPr lang="ru-RU" sz="1800" b="1" dirty="0">
                <a:solidFill>
                  <a:schemeClr val="accent3">
                    <a:lumMod val="75000"/>
                  </a:schemeClr>
                </a:solidFill>
                <a:latin typeface="+mn-lt"/>
                <a:cs typeface="Calibri" panose="020F0502020204030204" pitchFamily="34" charset="0"/>
              </a:rPr>
              <a:t>стаж работы 9 лет </a:t>
            </a:r>
          </a:p>
          <a:p>
            <a:pPr algn="r">
              <a:spcAft>
                <a:spcPts val="1000"/>
              </a:spcAft>
            </a:pPr>
            <a:r>
              <a:rPr lang="ru-RU" sz="1800" b="1" dirty="0">
                <a:solidFill>
                  <a:schemeClr val="accent3">
                    <a:lumMod val="75000"/>
                  </a:schemeClr>
                </a:solidFill>
                <a:latin typeface="+mn-lt"/>
                <a:cs typeface="Calibri" panose="020F0502020204030204" pitchFamily="34" charset="0"/>
              </a:rPr>
              <a:t>квалификационная категория </a:t>
            </a:r>
            <a:r>
              <a:rPr lang="en-US" sz="1400" b="1" dirty="0">
                <a:solidFill>
                  <a:schemeClr val="accent3">
                    <a:lumMod val="75000"/>
                  </a:schemeClr>
                </a:solidFill>
                <a:latin typeface="+mn-lt"/>
                <a:cs typeface="Calibri" panose="020F0502020204030204" pitchFamily="34" charset="0"/>
              </a:rPr>
              <a:t>I</a:t>
            </a:r>
            <a:endParaRPr lang="en-US" sz="1400" dirty="0">
              <a:solidFill>
                <a:schemeClr val="accent3">
                  <a:lumMod val="75000"/>
                </a:schemeClr>
              </a:solidFill>
              <a:latin typeface="+mn-lt"/>
              <a:cs typeface="Calibri" panose="020F0502020204030204" pitchFamily="34" charset="0"/>
            </a:endParaRPr>
          </a:p>
        </p:txBody>
      </p:sp>
      <p:sp>
        <p:nvSpPr>
          <p:cNvPr id="10" name="Прямоугольник 9">
            <a:extLst>
              <a:ext uri="{FF2B5EF4-FFF2-40B4-BE49-F238E27FC236}">
                <a16:creationId xmlns:a16="http://schemas.microsoft.com/office/drawing/2014/main" id="{304F3C71-2069-4D8E-9354-B34F14BE66F3}"/>
              </a:ext>
            </a:extLst>
          </p:cNvPr>
          <p:cNvSpPr/>
          <p:nvPr/>
        </p:nvSpPr>
        <p:spPr>
          <a:xfrm>
            <a:off x="4846672" y="653203"/>
            <a:ext cx="7128792" cy="1051570"/>
          </a:xfrm>
          <a:prstGeom prst="rect">
            <a:avLst/>
          </a:prstGeom>
        </p:spPr>
        <p:txBody>
          <a:bodyPr wrap="square">
            <a:spAutoFit/>
          </a:bodyPr>
          <a:lstStyle/>
          <a:p>
            <a:pPr algn="ctr">
              <a:spcAft>
                <a:spcPts val="1000"/>
              </a:spcAft>
            </a:pPr>
            <a:r>
              <a:rPr lang="ru-RU" sz="1800" b="1" dirty="0">
                <a:solidFill>
                  <a:schemeClr val="accent3">
                    <a:lumMod val="75000"/>
                  </a:schemeClr>
                </a:solidFill>
                <a:ea typeface="Times New Roman" panose="02020603050405020304" pitchFamily="18" charset="0"/>
                <a:cs typeface="Times New Roman" panose="02020603050405020304" pitchFamily="18" charset="0"/>
              </a:rPr>
              <a:t>Муниципальное бюджетное общеобразовательное учреждение</a:t>
            </a:r>
            <a:endParaRPr lang="ru-RU" sz="1400" b="1" dirty="0">
              <a:solidFill>
                <a:schemeClr val="accent3">
                  <a:lumMod val="75000"/>
                </a:schemeClr>
              </a:solidFill>
              <a:ea typeface="Times New Roman" panose="02020603050405020304" pitchFamily="18" charset="0"/>
              <a:cs typeface="Times New Roman" panose="02020603050405020304" pitchFamily="18" charset="0"/>
            </a:endParaRPr>
          </a:p>
          <a:p>
            <a:pPr algn="ctr">
              <a:spcAft>
                <a:spcPts val="1000"/>
              </a:spcAft>
            </a:pPr>
            <a:r>
              <a:rPr lang="ru-RU" sz="1800" b="1" dirty="0">
                <a:solidFill>
                  <a:schemeClr val="accent3">
                    <a:lumMod val="75000"/>
                  </a:schemeClr>
                </a:solidFill>
                <a:ea typeface="Times New Roman" panose="02020603050405020304" pitchFamily="18" charset="0"/>
                <a:cs typeface="Times New Roman" panose="02020603050405020304" pitchFamily="18" charset="0"/>
              </a:rPr>
              <a:t>«</a:t>
            </a:r>
            <a:r>
              <a:rPr lang="ru-RU" sz="1800" b="1" dirty="0" err="1">
                <a:solidFill>
                  <a:schemeClr val="accent3">
                    <a:lumMod val="75000"/>
                  </a:schemeClr>
                </a:solidFill>
                <a:ea typeface="Times New Roman" panose="02020603050405020304" pitchFamily="18" charset="0"/>
                <a:cs typeface="Times New Roman" panose="02020603050405020304" pitchFamily="18" charset="0"/>
              </a:rPr>
              <a:t>Шварихинская</a:t>
            </a:r>
            <a:r>
              <a:rPr lang="ru-RU" sz="1800" b="1" dirty="0">
                <a:solidFill>
                  <a:schemeClr val="accent3">
                    <a:lumMod val="75000"/>
                  </a:schemeClr>
                </a:solidFill>
                <a:ea typeface="Times New Roman" panose="02020603050405020304" pitchFamily="18" charset="0"/>
                <a:cs typeface="Times New Roman" panose="02020603050405020304" pitchFamily="18" charset="0"/>
              </a:rPr>
              <a:t> школа»</a:t>
            </a:r>
            <a:endParaRPr lang="ru-RU" sz="1400" b="1" dirty="0">
              <a:solidFill>
                <a:schemeClr val="accent3">
                  <a:lumMod val="75000"/>
                </a:schemeClr>
              </a:solidFill>
              <a:ea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id="{6392D838-4185-4E85-B77F-2BCCCF6C3672}"/>
              </a:ext>
            </a:extLst>
          </p:cNvPr>
          <p:cNvSpPr/>
          <p:nvPr/>
        </p:nvSpPr>
        <p:spPr>
          <a:xfrm>
            <a:off x="7462564" y="6201644"/>
            <a:ext cx="1727200" cy="589905"/>
          </a:xfrm>
          <a:prstGeom prst="rect">
            <a:avLst/>
          </a:prstGeom>
        </p:spPr>
        <p:txBody>
          <a:bodyPr wrap="square">
            <a:spAutoFit/>
          </a:bodyPr>
          <a:lstStyle/>
          <a:p>
            <a:pPr algn="ctr">
              <a:spcAft>
                <a:spcPts val="1000"/>
              </a:spcAft>
            </a:pPr>
            <a:r>
              <a:rPr lang="ru-RU" sz="1200" b="1" dirty="0">
                <a:solidFill>
                  <a:schemeClr val="accent3">
                    <a:lumMod val="75000"/>
                  </a:schemeClr>
                </a:solidFill>
                <a:ea typeface="Times New Roman" panose="02020603050405020304" pitchFamily="18" charset="0"/>
                <a:cs typeface="Times New Roman" panose="02020603050405020304" pitchFamily="18" charset="0"/>
              </a:rPr>
              <a:t>Богородск </a:t>
            </a:r>
            <a:endParaRPr lang="ru-RU" sz="1050" b="1" dirty="0">
              <a:solidFill>
                <a:schemeClr val="accent3">
                  <a:lumMod val="75000"/>
                </a:schemeClr>
              </a:solidFill>
              <a:ea typeface="Times New Roman" panose="02020603050405020304" pitchFamily="18" charset="0"/>
              <a:cs typeface="Times New Roman" panose="02020603050405020304" pitchFamily="18" charset="0"/>
            </a:endParaRPr>
          </a:p>
          <a:p>
            <a:pPr algn="ctr">
              <a:spcAft>
                <a:spcPts val="1000"/>
              </a:spcAft>
            </a:pPr>
            <a:r>
              <a:rPr lang="ru-RU" sz="1200" b="1" dirty="0">
                <a:solidFill>
                  <a:schemeClr val="accent3">
                    <a:lumMod val="75000"/>
                  </a:schemeClr>
                </a:solidFill>
                <a:ea typeface="Times New Roman" panose="02020603050405020304" pitchFamily="18" charset="0"/>
                <a:cs typeface="Times New Roman" panose="02020603050405020304" pitchFamily="18" charset="0"/>
              </a:rPr>
              <a:t>2024</a:t>
            </a:r>
            <a:endParaRPr lang="ru-RU" sz="1050" b="1" dirty="0">
              <a:solidFill>
                <a:schemeClr val="accent3">
                  <a:lumMod val="75000"/>
                </a:schemeClr>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3892" y="917848"/>
            <a:ext cx="10157354" cy="2488704"/>
          </a:xfrm>
        </p:spPr>
        <p:txBody>
          <a:bodyPr rtlCol="0">
            <a:normAutofit fontScale="90000"/>
          </a:bodyPr>
          <a:lstStyle/>
          <a:p>
            <a:pPr algn="r"/>
            <a:r>
              <a:rPr lang="ru-RU" sz="4000" dirty="0"/>
              <a:t>" Навык правильной речи, как все добрые</a:t>
            </a:r>
            <a:br>
              <a:rPr lang="ru-RU" sz="4000" dirty="0"/>
            </a:br>
            <a:r>
              <a:rPr lang="ru-RU" sz="4000" dirty="0"/>
              <a:t>навыки, приобретается в семье"</a:t>
            </a:r>
            <a:br>
              <a:rPr lang="ru-RU" sz="4000" dirty="0"/>
            </a:br>
            <a:r>
              <a:rPr lang="ru-RU" sz="3600" dirty="0"/>
              <a:t>(</a:t>
            </a:r>
            <a:r>
              <a:rPr lang="ru-RU" sz="3100" dirty="0"/>
              <a:t>Елизавета Ивановна Тихеева - </a:t>
            </a:r>
            <a:r>
              <a:rPr lang="ru-RU" sz="1200" b="0" i="0" dirty="0">
                <a:effectLst/>
                <a:latin typeface="YS Text"/>
              </a:rPr>
              <a:t> </a:t>
            </a:r>
            <a:br>
              <a:rPr lang="ru-RU" sz="1200" b="0" i="0" dirty="0">
                <a:effectLst/>
                <a:latin typeface="YS Text"/>
              </a:rPr>
            </a:br>
            <a:r>
              <a:rPr lang="ru-RU" sz="2000" b="0" i="0" dirty="0">
                <a:effectLst/>
                <a:latin typeface="YS Text"/>
                <a:ea typeface="+mn-ea"/>
                <a:cs typeface="+mn-cs"/>
              </a:rPr>
              <a:t>р</a:t>
            </a:r>
            <a:r>
              <a:rPr lang="ru-RU" sz="2000" dirty="0">
                <a:ea typeface="+mn-ea"/>
                <a:cs typeface="+mn-cs"/>
              </a:rPr>
              <a:t>оссийский и советский педагог, крупнейший специалист по дошкольному воспитанию детей</a:t>
            </a:r>
            <a:r>
              <a:rPr lang="ru-RU" sz="3600" dirty="0"/>
              <a:t>)</a:t>
            </a:r>
            <a:br>
              <a:rPr lang="ru-RU" sz="3600" dirty="0"/>
            </a:br>
            <a:endParaRPr lang="ru-RU" dirty="0"/>
          </a:p>
        </p:txBody>
      </p:sp>
      <p:sp>
        <p:nvSpPr>
          <p:cNvPr id="3" name="Объект 2"/>
          <p:cNvSpPr>
            <a:spLocks noGrp="1"/>
          </p:cNvSpPr>
          <p:nvPr>
            <p:ph idx="1"/>
          </p:nvPr>
        </p:nvSpPr>
        <p:spPr>
          <a:xfrm>
            <a:off x="1197868" y="3068960"/>
            <a:ext cx="10157354" cy="3341588"/>
          </a:xfrm>
        </p:spPr>
        <p:txBody>
          <a:bodyPr rtlCol="0"/>
          <a:lstStyle/>
          <a:p>
            <a:r>
              <a:rPr lang="ru-RU" dirty="0"/>
              <a:t>Речь – явление социальное и служит средством общения людей друг с другом. Благодаря речи дети познают окружающий мир, накапливают знания, расширяют круг представлений о предметах и явлениях, овладевают нормами общественного поведения. При помощи речи люди выражают потребности, высказывают свои мысли, чувства, переживания, делятся впечатлениями о своём отношении к предметам и явлениям окружающей действительности. </a:t>
            </a:r>
            <a:endParaRPr lang="ru-RU" dirty="0">
              <a:latin typeface="Calibri" panose="020F0502020204030204" pitchFamily="34" charset="0"/>
            </a:endParaRPr>
          </a:p>
        </p:txBody>
      </p:sp>
    </p:spTree>
    <p:extLst>
      <p:ext uri="{BB962C8B-B14F-4D97-AF65-F5344CB8AC3E}">
        <p14:creationId xmlns:p14="http://schemas.microsoft.com/office/powerpoint/2010/main" val="31057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b="0" i="0" dirty="0">
                <a:solidFill>
                  <a:srgbClr val="333333"/>
                </a:solidFill>
                <a:effectLst/>
                <a:latin typeface="Helvetica Neue"/>
              </a:rPr>
              <a:t>Семья оказывает огромное влияние на развитие речи ребенка</a:t>
            </a:r>
            <a:endParaRPr lang="ru-RU" dirty="0">
              <a:latin typeface="Calibri" panose="020F0502020204030204" pitchFamily="34" charset="0"/>
            </a:endParaRPr>
          </a:p>
        </p:txBody>
      </p:sp>
      <p:sp>
        <p:nvSpPr>
          <p:cNvPr id="3" name="Объект 2"/>
          <p:cNvSpPr>
            <a:spLocks noGrp="1"/>
          </p:cNvSpPr>
          <p:nvPr>
            <p:ph idx="1"/>
          </p:nvPr>
        </p:nvSpPr>
        <p:spPr/>
        <p:txBody>
          <a:bodyPr rtlCol="0">
            <a:normAutofit fontScale="85000" lnSpcReduction="20000"/>
          </a:bodyPr>
          <a:lstStyle/>
          <a:p>
            <a:pPr algn="just"/>
            <a:r>
              <a:rPr lang="ru-RU" b="0" i="0" dirty="0">
                <a:solidFill>
                  <a:srgbClr val="333333"/>
                </a:solidFill>
                <a:effectLst/>
                <a:latin typeface="Helvetica Neue"/>
              </a:rPr>
              <a:t>Речь является одним из важнейших показателей уровня культуры человека, его мышления. Овладение речью – это сложный психический процесс. Речь начинает формироваться лишь тогда, когда головной мозг, артикуляционный аппарат и слух малыша достигнут определённого уровня развития.</a:t>
            </a:r>
          </a:p>
          <a:p>
            <a:pPr algn="just"/>
            <a:r>
              <a:rPr lang="ru-RU" b="0" i="0" dirty="0">
                <a:solidFill>
                  <a:srgbClr val="333333"/>
                </a:solidFill>
                <a:effectLst/>
                <a:latin typeface="Helvetica Neue"/>
              </a:rPr>
              <a:t>Однако без речевого окружения ребёнок никогда не заговорит. Чтобы у него появилась, а в дальнейшем и правильно развивалась речь, нужна речевая среда.</a:t>
            </a:r>
          </a:p>
          <a:p>
            <a:pPr algn="just"/>
            <a:r>
              <a:rPr lang="ru-RU" b="0" i="0" dirty="0">
                <a:solidFill>
                  <a:srgbClr val="333333"/>
                </a:solidFill>
                <a:effectLst/>
                <a:latin typeface="Helvetica Neue"/>
              </a:rPr>
              <a:t>Все навыки приобретаются в семье, в том числе и навык правильной речи. Речь ребенка формируется на примере речи родных и близких ему людей: матери, отца, бабушки, дедушки, старших сестер и братьев.</a:t>
            </a:r>
          </a:p>
          <a:p>
            <a:pPr algn="just"/>
            <a:r>
              <a:rPr lang="ru-RU" b="0" i="0" dirty="0">
                <a:solidFill>
                  <a:srgbClr val="333333"/>
                </a:solidFill>
                <a:effectLst/>
                <a:latin typeface="Helvetica Neue"/>
              </a:rPr>
              <a:t>Именно с близкими взрослыми ребенок встречается на первых этапах своей жизни и именно от них и через них знакомится с окружающим миром, впервые слышит человеческую речь, начинает овладевать предметами и орудиями своей деятельности, а в дальнейшем и постигать сложную систему человеческих взаимоотношений. </a:t>
            </a:r>
          </a:p>
          <a:p>
            <a:pPr marL="0" indent="0" algn="just">
              <a:buNone/>
            </a:pPr>
            <a:endParaRPr lang="ru-RU" b="0" i="0" dirty="0">
              <a:solidFill>
                <a:srgbClr val="333333"/>
              </a:solidFill>
              <a:effectLst/>
              <a:latin typeface="Helvetica Neue"/>
            </a:endParaRPr>
          </a:p>
          <a:p>
            <a:pPr rtl="0"/>
            <a:endParaRPr lang="ru-RU" dirty="0">
              <a:latin typeface="Calibri" panose="020F0502020204030204" pitchFamily="34" charset="0"/>
            </a:endParaRPr>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ru-RU" dirty="0"/>
              <a:t>На первом году жизни </a:t>
            </a:r>
            <a:endParaRPr lang="ru-RU" dirty="0">
              <a:latin typeface="Calibri" panose="020F0502020204030204" pitchFamily="34" charset="0"/>
            </a:endParaRPr>
          </a:p>
        </p:txBody>
      </p:sp>
      <p:sp>
        <p:nvSpPr>
          <p:cNvPr id="3" name="Объект 2"/>
          <p:cNvSpPr>
            <a:spLocks noGrp="1"/>
          </p:cNvSpPr>
          <p:nvPr>
            <p:ph idx="1"/>
          </p:nvPr>
        </p:nvSpPr>
        <p:spPr/>
        <p:txBody>
          <a:bodyPr rtlCol="0"/>
          <a:lstStyle/>
          <a:p>
            <a:pPr rtl="0"/>
            <a:r>
              <a:rPr lang="ru-RU" dirty="0"/>
              <a:t>у ребёнка слуховое и зрительное сосредоточение развивается в том случае, если он систематически слышит речь взрослого и видит его. Во время бодрствования ребёнок должен слышать обращённую к нему речь. К концу первого полугодия ребёнок произносит отдельные звуковые сочетания. Они свидетельствуют подготовительными упражнениями к усвоению речи. Любые действия с игрушками и предметами взрослый должен сопровождать речью. Приучать ребёнка пользоваться словами, вызывать потребность говорить. К концу этого возрастного периода ребёнок пользуется невербальными средствами общения, но речь всё больше становится средством общения.</a:t>
            </a:r>
            <a:endParaRPr lang="ru-RU" dirty="0">
              <a:latin typeface="Calibri" panose="020F0502020204030204" pitchFamily="34" charset="0"/>
            </a:endParaRPr>
          </a:p>
        </p:txBody>
      </p:sp>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ru-RU" dirty="0"/>
              <a:t>К началу второго года жизни </a:t>
            </a:r>
            <a:endParaRPr lang="ru-RU" dirty="0">
              <a:latin typeface="Calibri" panose="020F0502020204030204" pitchFamily="34" charset="0"/>
            </a:endParaRPr>
          </a:p>
        </p:txBody>
      </p:sp>
      <p:sp>
        <p:nvSpPr>
          <p:cNvPr id="3" name="Объект 2"/>
          <p:cNvSpPr>
            <a:spLocks noGrp="1"/>
          </p:cNvSpPr>
          <p:nvPr>
            <p:ph idx="1"/>
          </p:nvPr>
        </p:nvSpPr>
        <p:spPr/>
        <p:txBody>
          <a:bodyPr rtlCol="0">
            <a:normAutofit fontScale="85000" lnSpcReduction="20000"/>
          </a:bodyPr>
          <a:lstStyle/>
          <a:p>
            <a:pPr rtl="0"/>
            <a:r>
              <a:rPr lang="ru-RU" dirty="0"/>
              <a:t>та подготовительная работа по развитию речи, которая осуществлялась на предыдущем этапе, даёт значимые результаты. Малыш подражает речи взрослого, накапливается понятийный речевой аппарат. Он начинает изменять слова, пользуясь некоторыми грамматическими формами. На этом возрастном этапе у ребёнка необходимо развивать понимание речи взрослых, умение точно подражать словам, знакомить с названиями предметов и явлений, выражать свои мысли и желания при помощи коротких слов и предложений, поддерживать стремление общения с окружающими. Возрастающий интерес ребёнка к предметам, их свойствам и действиям с ними побуждает его постоянно обращаться к взрослым. Но получить необходимую помощь он может только с помощью речи. Ребёнок быстро запоминает слова, которые он слышит ежедневно, поэтому необходимо проговаривать каждое действие с игрушками. К концу второго года жизни с ребёнком нужно говорить о тех предметах, которые он не видит в данный момент, но хорошо знает. Это упражняет не только его речь, но и память, учит вслушиваться и понимать речь без наглядного сопровождения. На развитие речи особое влияние оказывает чтение художественной литературы, где ребёнок учится вслушиваться в смысл произведения, развивается слуховое восприятие, представление, идёт интенсивная работа по формированию звуковой культуры речи, активизации словаря</a:t>
            </a:r>
            <a:endParaRPr lang="ru-RU" dirty="0">
              <a:latin typeface="Calibri" panose="020F0502020204030204" pitchFamily="34" charset="0"/>
            </a:endParaRPr>
          </a:p>
        </p:txBody>
      </p:sp>
    </p:spTree>
    <p:extLst>
      <p:ext uri="{BB962C8B-B14F-4D97-AF65-F5344CB8AC3E}">
        <p14:creationId xmlns:p14="http://schemas.microsoft.com/office/powerpoint/2010/main" val="186222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ru-RU" dirty="0"/>
              <a:t>На третьем году жизни</a:t>
            </a:r>
            <a:endParaRPr lang="ru-RU" dirty="0">
              <a:latin typeface="Calibri" panose="020F0502020204030204" pitchFamily="34" charset="0"/>
            </a:endParaRPr>
          </a:p>
        </p:txBody>
      </p:sp>
      <p:sp>
        <p:nvSpPr>
          <p:cNvPr id="3" name="Объект 2"/>
          <p:cNvSpPr>
            <a:spLocks noGrp="1"/>
          </p:cNvSpPr>
          <p:nvPr>
            <p:ph idx="1"/>
          </p:nvPr>
        </p:nvSpPr>
        <p:spPr/>
        <p:txBody>
          <a:bodyPr rtlCol="0">
            <a:normAutofit/>
          </a:bodyPr>
          <a:lstStyle/>
          <a:p>
            <a:pPr rtl="0"/>
            <a:r>
              <a:rPr lang="ru-RU" dirty="0"/>
              <a:t>интенсивно развивается мышление: он сравнивает предметы, учится находить схожие признаки, его интересует то, что он видит. Поэтому он задаёт много вопросов. Это нельзя оставлять без внимания, так как ответы взрослых на вопросы ребёнка развивают речь, а также интеллектуальные способности. В этом возрасте необходимо обогащать словарь детей не только существительными и глаголами, но и прилагательными. Ребёнок учится чётко произносить звуки родного языка, поэтому побуждайте детей к проговариванию за вами отдельных слов, фраз, при чтении художественной литературы делайте паузы, чтобы малыш договаривал слово, фразу. Очень важно, чтобы ребёнок видел чёткую артикуляцию взрослого </a:t>
            </a:r>
            <a:r>
              <a:rPr lang="ru-RU" dirty="0" err="1"/>
              <a:t>речедвигательного</a:t>
            </a:r>
            <a:r>
              <a:rPr lang="ru-RU" dirty="0"/>
              <a:t> аппарата, так как от этого зависит правильное произношение звуков. </a:t>
            </a:r>
            <a:endParaRPr lang="ru-RU" dirty="0">
              <a:latin typeface="Calibri" panose="020F0502020204030204" pitchFamily="34" charset="0"/>
            </a:endParaRPr>
          </a:p>
        </p:txBody>
      </p:sp>
    </p:spTree>
    <p:extLst>
      <p:ext uri="{BB962C8B-B14F-4D97-AF65-F5344CB8AC3E}">
        <p14:creationId xmlns:p14="http://schemas.microsoft.com/office/powerpoint/2010/main" val="63785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ru-RU" dirty="0"/>
              <a:t>На четвертом году жизни </a:t>
            </a:r>
            <a:endParaRPr lang="ru-RU" dirty="0">
              <a:latin typeface="Calibri" panose="020F0502020204030204" pitchFamily="34" charset="0"/>
            </a:endParaRPr>
          </a:p>
        </p:txBody>
      </p:sp>
      <p:sp>
        <p:nvSpPr>
          <p:cNvPr id="3" name="Объект 2"/>
          <p:cNvSpPr>
            <a:spLocks noGrp="1"/>
          </p:cNvSpPr>
          <p:nvPr>
            <p:ph idx="1"/>
          </p:nvPr>
        </p:nvSpPr>
        <p:spPr/>
        <p:txBody>
          <a:bodyPr rtlCol="0">
            <a:normAutofit lnSpcReduction="10000"/>
          </a:bodyPr>
          <a:lstStyle/>
          <a:p>
            <a:pPr rtl="0"/>
            <a:r>
              <a:rPr lang="ru-RU" dirty="0"/>
              <a:t>ребёнок легко запоминает и усваивает основные грамматические формы. Формирование разговорной речи происходит в повседневной жизни ребёнка, в повседневном общении, обогащается словарь ребёнка. Родители для решения этой задачи должны создавать специальные условия: подбирать темы для общения, они могут быть самыми разнообразными; рассматривание картинок, иллюстраций в книгах согласно возрасту малыша. Учите выделять сначала главное в изображении, потом второстепенное. Чтение художественной литературы побуждает к размышлениям, к общению с взрослыми, идёт становление диалогической формы речи. В этом возрасте нельзя забывать и о звуковой стороне речи, так как активно развивается речевой слух, ребёнок слышит речь взрослого, замечает недостатки, старается их исправить.</a:t>
            </a:r>
            <a:endParaRPr lang="ru-RU" dirty="0">
              <a:latin typeface="Calibri" panose="020F0502020204030204" pitchFamily="34" charset="0"/>
            </a:endParaRPr>
          </a:p>
        </p:txBody>
      </p:sp>
    </p:spTree>
    <p:extLst>
      <p:ext uri="{BB962C8B-B14F-4D97-AF65-F5344CB8AC3E}">
        <p14:creationId xmlns:p14="http://schemas.microsoft.com/office/powerpoint/2010/main" val="418712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11561" y="1541860"/>
            <a:ext cx="10899475" cy="5316140"/>
          </a:xfrm>
        </p:spPr>
        <p:txBody>
          <a:bodyPr rtlCol="0">
            <a:normAutofit/>
          </a:bodyPr>
          <a:lstStyle/>
          <a:p>
            <a:pPr rtl="0"/>
            <a:r>
              <a:rPr lang="ru-RU" dirty="0"/>
              <a:t>речь становится богаче, ребёнок пользуется сложносочинёнными и сложноподчинёнными предложениями. Развитие связной речи является важным этапом в этом возрасте. Ребёнок делится впечатлениями, переживаниями, наблюдениями. Родители обязаны поддерживать речевую активность, уметь выслушать ребёнка, помочь передать содержание прочитанного. Делать это надо постоянно и систематически. Незаметно пролетело время, вашему ребенку осталось совсем немного времени до поступления в школу. Школа предъявляет высокие требования к обучению, в том числе сформированность речевых компонентов (звуковая культура речи, активизация словаря, грамматический строй речи, связная речь, владение диалогической и монологической формами речи, развитие фонематического слуха и восприятия) должна соответствовать возрасту. </a:t>
            </a:r>
            <a:endParaRPr lang="ru-RU" dirty="0">
              <a:latin typeface="Calibri" panose="020F0502020204030204" pitchFamily="34" charset="0"/>
            </a:endParaRPr>
          </a:p>
        </p:txBody>
      </p:sp>
      <p:sp>
        <p:nvSpPr>
          <p:cNvPr id="4" name="Заголовок 1">
            <a:extLst>
              <a:ext uri="{FF2B5EF4-FFF2-40B4-BE49-F238E27FC236}">
                <a16:creationId xmlns:a16="http://schemas.microsoft.com/office/drawing/2014/main" id="{B3F38EB9-D432-405D-8F5D-B31F7AD98B7D}"/>
              </a:ext>
            </a:extLst>
          </p:cNvPr>
          <p:cNvSpPr txBox="1">
            <a:spLocks/>
          </p:cNvSpPr>
          <p:nvPr/>
        </p:nvSpPr>
        <p:spPr>
          <a:xfrm>
            <a:off x="1117309" y="76200"/>
            <a:ext cx="10157354" cy="1397000"/>
          </a:xfrm>
          <a:prstGeom prst="rect">
            <a:avLst/>
          </a:prstGeom>
        </p:spPr>
        <p:txBody>
          <a:bodyPr vert="horz" lIns="121899" tIns="60949" rIns="121899" bIns="60949" rtlCol="0" anchor="b">
            <a:normAutofit/>
          </a:bodyPr>
          <a:lst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Calibri" panose="020F0502020204030204" pitchFamily="34" charset="0"/>
                <a:ea typeface="+mj-ea"/>
                <a:cs typeface="+mj-cs"/>
              </a:defRPr>
            </a:lvl1pPr>
          </a:lstStyle>
          <a:p>
            <a:r>
              <a:rPr lang="ru-RU" dirty="0"/>
              <a:t>На пятом году </a:t>
            </a:r>
          </a:p>
        </p:txBody>
      </p:sp>
    </p:spTree>
    <p:extLst>
      <p:ext uri="{BB962C8B-B14F-4D97-AF65-F5344CB8AC3E}">
        <p14:creationId xmlns:p14="http://schemas.microsoft.com/office/powerpoint/2010/main" val="6587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r>
              <a:rPr lang="ru-RU" dirty="0"/>
              <a:t>На шестом и седьмом году жизни </a:t>
            </a:r>
            <a:endParaRPr lang="ru-RU" dirty="0">
              <a:latin typeface="Calibri" panose="020F0502020204030204" pitchFamily="34" charset="0"/>
            </a:endParaRPr>
          </a:p>
        </p:txBody>
      </p:sp>
      <p:sp>
        <p:nvSpPr>
          <p:cNvPr id="3" name="Объект 2"/>
          <p:cNvSpPr>
            <a:spLocks noGrp="1"/>
          </p:cNvSpPr>
          <p:nvPr>
            <p:ph idx="1"/>
          </p:nvPr>
        </p:nvSpPr>
        <p:spPr>
          <a:xfrm>
            <a:off x="1117308" y="1701800"/>
            <a:ext cx="10521719" cy="4967560"/>
          </a:xfrm>
        </p:spPr>
        <p:txBody>
          <a:bodyPr rtlCol="0">
            <a:normAutofit fontScale="92500"/>
          </a:bodyPr>
          <a:lstStyle/>
          <a:p>
            <a:pPr rtl="0"/>
            <a:r>
              <a:rPr lang="ru-RU" dirty="0"/>
              <a:t>родители должны продолжать работу над развитием и совершенствованием связной речи. При формировании выше перечисленных компонентов речи у дошкольников практичное место занимают речевые упражнения, игры, содержание которых должно соответствовать возрасту ребёнка. Только они предупреждают речевые недостатки, развивают внимание к слову, его значению, умение выбирать из своего словарного запаса точное подходящее слово. Когда усвоено название предметов и игрушек, игры можно проводить без них. Родители могут влиять на игру косвенно, через ролевое поведение и отдельные предложения, вопросы. Игры, направленные на обучение детей рассказыванию, развивают у детей умение описывать предмет по основным признакам, составлять рассказы. </a:t>
            </a:r>
            <a:r>
              <a:rPr lang="ru-RU" i="1" dirty="0"/>
              <a:t>Таким образом, речевые игры и упражнения, применяемые на любом возрастном этапе в дошкольном детстве, решают в комплексе все задачи речевого развития. Уровень развития речи зависит от взрослых, от условий, которые они создадут для детей и обеспечат тем самым полноценное развитие и успешную адаптацию к новым меняющимся жизненным условиям. </a:t>
            </a:r>
            <a:endParaRPr lang="ru-RU" i="1" dirty="0">
              <a:latin typeface="Calibri" panose="020F0502020204030204" pitchFamily="34" charset="0"/>
            </a:endParaRPr>
          </a:p>
        </p:txBody>
      </p:sp>
    </p:spTree>
    <p:extLst>
      <p:ext uri="{BB962C8B-B14F-4D97-AF65-F5344CB8AC3E}">
        <p14:creationId xmlns:p14="http://schemas.microsoft.com/office/powerpoint/2010/main" val="2458955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3771" y="27484"/>
            <a:ext cx="11521281" cy="1397000"/>
          </a:xfrm>
        </p:spPr>
        <p:txBody>
          <a:bodyPr rtlCol="0">
            <a:normAutofit/>
          </a:bodyPr>
          <a:lstStyle/>
          <a:p>
            <a:pPr algn="ctr"/>
            <a:r>
              <a:rPr lang="ru-RU" dirty="0"/>
              <a:t>Перед современными родителями стоит </a:t>
            </a:r>
            <a:r>
              <a:rPr lang="ru-RU" b="1" dirty="0"/>
              <a:t>задача</a:t>
            </a:r>
            <a:endParaRPr lang="ru-RU" dirty="0">
              <a:latin typeface="Calibri" panose="020F0502020204030204" pitchFamily="34" charset="0"/>
            </a:endParaRPr>
          </a:p>
        </p:txBody>
      </p:sp>
      <p:sp>
        <p:nvSpPr>
          <p:cNvPr id="3" name="Объект 2"/>
          <p:cNvSpPr>
            <a:spLocks noGrp="1"/>
          </p:cNvSpPr>
          <p:nvPr>
            <p:ph idx="1"/>
          </p:nvPr>
        </p:nvSpPr>
        <p:spPr>
          <a:xfrm>
            <a:off x="481756" y="2425700"/>
            <a:ext cx="10157354" cy="4027636"/>
          </a:xfrm>
        </p:spPr>
        <p:txBody>
          <a:bodyPr rtlCol="0">
            <a:normAutofit/>
          </a:bodyPr>
          <a:lstStyle/>
          <a:p>
            <a:pPr rtl="0"/>
            <a:r>
              <a:rPr lang="ru-RU" sz="2000" dirty="0"/>
              <a:t>В семье необходимо большое внимание уделять приобщению ребенка к чтению, воспитанию у него любви к книге.</a:t>
            </a:r>
          </a:p>
          <a:p>
            <a:pPr rtl="0"/>
            <a:r>
              <a:rPr lang="ru-RU" sz="2000" dirty="0"/>
              <a:t>Для совершенствования речевых умений ребенка можно предлагать рассказать или пересказать смешной сюжет с постепенной передачей функции рассказчика ребенку. Желательно, чтобы совместные занятия, как и просмотр кино - фильмов, спектаклей, телепередач, дополнялось последующим обсуждением прочитанного, увиденного.</a:t>
            </a:r>
          </a:p>
          <a:p>
            <a:pPr rtl="0"/>
            <a:r>
              <a:rPr lang="ru-RU" sz="2000" dirty="0"/>
              <a:t> Беседы детей с родителями должны постоянно иметь место, именно в них формируется культура речи</a:t>
            </a:r>
          </a:p>
          <a:p>
            <a:pPr rtl="0"/>
            <a:r>
              <a:rPr lang="ru-RU" sz="2000" dirty="0"/>
              <a:t>Основным методом развития связной речи в повседневном общении является разговор родителей с детьми (неподготовленный диалог).</a:t>
            </a:r>
            <a:endParaRPr lang="ru-RU" sz="2000" dirty="0">
              <a:latin typeface="Calibri" panose="020F0502020204030204" pitchFamily="34" charset="0"/>
            </a:endParaRPr>
          </a:p>
        </p:txBody>
      </p:sp>
      <p:sp>
        <p:nvSpPr>
          <p:cNvPr id="4" name="Объект 2">
            <a:extLst>
              <a:ext uri="{FF2B5EF4-FFF2-40B4-BE49-F238E27FC236}">
                <a16:creationId xmlns:a16="http://schemas.microsoft.com/office/drawing/2014/main" id="{936DBFC0-C264-4E28-B254-F1ABD3919FB4}"/>
              </a:ext>
            </a:extLst>
          </p:cNvPr>
          <p:cNvSpPr txBox="1">
            <a:spLocks/>
          </p:cNvSpPr>
          <p:nvPr/>
        </p:nvSpPr>
        <p:spPr>
          <a:xfrm>
            <a:off x="185530" y="1477368"/>
            <a:ext cx="11669522" cy="1080120"/>
          </a:xfrm>
          <a:prstGeom prst="rect">
            <a:avLst/>
          </a:prstGeom>
        </p:spPr>
        <p:txBody>
          <a:bodyPr vert="horz" lIns="121899" tIns="60949" rIns="121899" bIns="60949" rtlCol="0">
            <a:normAutofit fontScale="25000" lnSpcReduction="20000"/>
          </a:bodyPr>
          <a:lst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Calibri" panose="020F0502020204030204" pitchFamily="34" charset="0"/>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Calibri" panose="020F0502020204030204" pitchFamily="34" charset="0"/>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baseline="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baseline="0">
                <a:solidFill>
                  <a:schemeClr val="tx2">
                    <a:lumMod val="50000"/>
                  </a:schemeClr>
                </a:solidFill>
                <a:latin typeface="+mn-lt"/>
                <a:ea typeface="+mn-ea"/>
                <a:cs typeface="+mn-cs"/>
              </a:defRPr>
            </a:lvl9pPr>
          </a:lstStyle>
          <a:p>
            <a:pPr marL="0" indent="0" algn="ctr">
              <a:buNone/>
            </a:pPr>
            <a:r>
              <a:rPr lang="ru-RU" sz="12800" dirty="0">
                <a:solidFill>
                  <a:schemeClr val="accent2">
                    <a:lumMod val="50000"/>
                  </a:schemeClr>
                </a:solidFill>
              </a:rPr>
              <a:t>создать условия для полноценного формирования связной речи как компонента гармоничного речевого общения</a:t>
            </a:r>
            <a:br>
              <a:rPr lang="ru-RU" sz="4000" dirty="0"/>
            </a:br>
            <a:endParaRPr lang="ru-RU" sz="2000" dirty="0"/>
          </a:p>
        </p:txBody>
      </p:sp>
    </p:spTree>
    <p:extLst>
      <p:ext uri="{BB962C8B-B14F-4D97-AF65-F5344CB8AC3E}">
        <p14:creationId xmlns:p14="http://schemas.microsoft.com/office/powerpoint/2010/main" val="191722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dirty="0">
                <a:latin typeface="Calibri" panose="020F0502020204030204" pitchFamily="34" charset="0"/>
              </a:rPr>
              <a:t>Игры на развитие мелкой моторики рук</a:t>
            </a:r>
          </a:p>
        </p:txBody>
      </p:sp>
      <p:sp>
        <p:nvSpPr>
          <p:cNvPr id="3" name="Объект 2"/>
          <p:cNvSpPr>
            <a:spLocks noGrp="1"/>
          </p:cNvSpPr>
          <p:nvPr>
            <p:ph idx="1"/>
          </p:nvPr>
        </p:nvSpPr>
        <p:spPr/>
        <p:txBody>
          <a:bodyPr rtlCol="0">
            <a:normAutofit/>
          </a:bodyPr>
          <a:lstStyle/>
          <a:p>
            <a:pPr rtl="0"/>
            <a:r>
              <a:rPr lang="ru-RU" dirty="0">
                <a:solidFill>
                  <a:srgbClr val="000000"/>
                </a:solidFill>
                <a:latin typeface="PT Sans" panose="020B0503020203020204" pitchFamily="34" charset="-52"/>
              </a:rPr>
              <a:t>«</a:t>
            </a:r>
            <a:r>
              <a:rPr lang="ru-RU" b="0" i="0" dirty="0">
                <a:solidFill>
                  <a:srgbClr val="000000"/>
                </a:solidFill>
                <a:effectLst/>
                <a:latin typeface="PT Sans" panose="020B0503020203020204" pitchFamily="34" charset="-52"/>
              </a:rPr>
              <a:t>Волшебные палочки» </a:t>
            </a:r>
            <a:r>
              <a:rPr lang="ru-RU" sz="2000" b="0" i="0" dirty="0">
                <a:solidFill>
                  <a:srgbClr val="000000"/>
                </a:solidFill>
                <a:effectLst/>
                <a:latin typeface="PT Sans" panose="020B0503020203020204" pitchFamily="34" charset="-52"/>
              </a:rPr>
              <a:t>Дайте малышу счетные палочки или спички (с отрезанными головками). Пусть он выкладывает из них простейшие геометрические фигуры, предметы и узоры. А вырезанные из бумаги круги, овалы, трапеции дополнят изображения.</a:t>
            </a:r>
          </a:p>
          <a:p>
            <a:pPr algn="l"/>
            <a:r>
              <a:rPr lang="ru-RU" dirty="0">
                <a:solidFill>
                  <a:srgbClr val="000000"/>
                </a:solidFill>
                <a:latin typeface="PT Sans" panose="020B0503020203020204" pitchFamily="34" charset="-52"/>
              </a:rPr>
              <a:t>«</a:t>
            </a:r>
            <a:r>
              <a:rPr lang="ru-RU" b="0" i="0" dirty="0">
                <a:solidFill>
                  <a:srgbClr val="000000"/>
                </a:solidFill>
                <a:effectLst/>
                <a:latin typeface="PT Sans" panose="020B0503020203020204" pitchFamily="34" charset="-52"/>
              </a:rPr>
              <a:t>Мастерская Золушки» </a:t>
            </a:r>
            <a:r>
              <a:rPr lang="ru-RU" sz="2000" b="0" i="0" dirty="0">
                <a:solidFill>
                  <a:srgbClr val="000000"/>
                </a:solidFill>
                <a:effectLst/>
                <a:latin typeface="PT Sans" panose="020B0503020203020204" pitchFamily="34" charset="-52"/>
              </a:rPr>
              <a:t>Пока вы заняты пришиванием пуговиц, ребенок может выкладывать из пуговиц, ярких ниточек красивые узоры. Попробуйте вместе с ребенком сделать панно из пуговиц. Пуговицы можно пришивать (с вашей помощью), а может укрепить их на тонком слое пластилина (без Вашей помощи)</a:t>
            </a:r>
          </a:p>
          <a:p>
            <a:pPr algn="l"/>
            <a:r>
              <a:rPr lang="ru-RU" b="0" i="0" dirty="0">
                <a:solidFill>
                  <a:srgbClr val="000000"/>
                </a:solidFill>
                <a:effectLst/>
                <a:latin typeface="PT Sans" panose="020B0503020203020204" pitchFamily="34" charset="-52"/>
              </a:rPr>
              <a:t>«Помогаю маме» </a:t>
            </a:r>
            <a:r>
              <a:rPr lang="ru-RU" sz="2000" b="0" i="0" dirty="0">
                <a:solidFill>
                  <a:srgbClr val="000000"/>
                </a:solidFill>
                <a:effectLst/>
                <a:latin typeface="PT Sans" panose="020B0503020203020204" pitchFamily="34" charset="-52"/>
              </a:rPr>
              <a:t>П</a:t>
            </a:r>
            <a:r>
              <a:rPr lang="ru-RU" sz="2000" dirty="0">
                <a:solidFill>
                  <a:srgbClr val="000000"/>
                </a:solidFill>
                <a:latin typeface="PT Sans" panose="020B0503020203020204" pitchFamily="34" charset="-52"/>
              </a:rPr>
              <a:t>редложите малышу </a:t>
            </a:r>
            <a:r>
              <a:rPr lang="ru-RU" sz="2000" b="0" i="0" dirty="0">
                <a:solidFill>
                  <a:srgbClr val="000000"/>
                </a:solidFill>
                <a:effectLst/>
                <a:latin typeface="PT Sans" panose="020B0503020203020204" pitchFamily="34" charset="-52"/>
              </a:rPr>
              <a:t>перебрать горох, рис, гречку или пшено. Тем самым он окажет вам посильную помощь и потренирует свои пальчики.</a:t>
            </a:r>
          </a:p>
          <a:p>
            <a:pPr rtl="0"/>
            <a:endParaRPr lang="ru-RU" dirty="0">
              <a:latin typeface="Calibri" panose="020F0502020204030204" pitchFamily="34" charset="0"/>
            </a:endParaRPr>
          </a:p>
        </p:txBody>
      </p:sp>
    </p:spTree>
    <p:extLst>
      <p:ext uri="{BB962C8B-B14F-4D97-AF65-F5344CB8AC3E}">
        <p14:creationId xmlns:p14="http://schemas.microsoft.com/office/powerpoint/2010/main" val="945451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9796" y="194196"/>
            <a:ext cx="10157354" cy="708496"/>
          </a:xfrm>
        </p:spPr>
        <p:txBody>
          <a:bodyPr rtlCol="0"/>
          <a:lstStyle/>
          <a:p>
            <a:pPr rtl="0"/>
            <a:r>
              <a:rPr lang="ru-RU" dirty="0"/>
              <a:t>Речевые игровые упражнения</a:t>
            </a:r>
            <a:endParaRPr lang="ru-RU" dirty="0">
              <a:latin typeface="Calibri" panose="020F0502020204030204" pitchFamily="34" charset="0"/>
            </a:endParaRPr>
          </a:p>
        </p:txBody>
      </p:sp>
      <p:sp>
        <p:nvSpPr>
          <p:cNvPr id="3" name="Объект 2"/>
          <p:cNvSpPr>
            <a:spLocks noGrp="1"/>
          </p:cNvSpPr>
          <p:nvPr>
            <p:ph idx="1"/>
          </p:nvPr>
        </p:nvSpPr>
        <p:spPr>
          <a:xfrm>
            <a:off x="568548" y="980728"/>
            <a:ext cx="10157354" cy="5544616"/>
          </a:xfrm>
        </p:spPr>
        <p:txBody>
          <a:bodyPr rtlCol="0">
            <a:normAutofit/>
          </a:bodyPr>
          <a:lstStyle/>
          <a:p>
            <a:r>
              <a:rPr lang="ru-RU" b="0" i="0" dirty="0">
                <a:solidFill>
                  <a:srgbClr val="000000"/>
                </a:solidFill>
                <a:effectLst/>
                <a:latin typeface="PT Sans" panose="020B0503020203020204" pitchFamily="34" charset="-52"/>
              </a:rPr>
              <a:t> На кухне можно проводить игры на </a:t>
            </a:r>
            <a:r>
              <a:rPr lang="ru-RU" b="1" i="1" dirty="0">
                <a:solidFill>
                  <a:srgbClr val="000000"/>
                </a:solidFill>
                <a:effectLst/>
                <a:latin typeface="PT Sans" panose="020B0503020203020204" pitchFamily="34" charset="-52"/>
              </a:rPr>
              <a:t>обогащение словаря </a:t>
            </a:r>
            <a:r>
              <a:rPr lang="ru-RU" b="0" i="0" dirty="0">
                <a:solidFill>
                  <a:srgbClr val="000000"/>
                </a:solidFill>
                <a:effectLst/>
                <a:latin typeface="PT Sans" panose="020B0503020203020204" pitchFamily="34" charset="-52"/>
              </a:rPr>
              <a:t>ребенка.</a:t>
            </a:r>
          </a:p>
          <a:p>
            <a:pPr marL="0" indent="0" algn="l">
              <a:buNone/>
            </a:pPr>
            <a:r>
              <a:rPr lang="ru-RU" sz="2000" b="0" i="0" dirty="0">
                <a:solidFill>
                  <a:srgbClr val="000000"/>
                </a:solidFill>
                <a:effectLst/>
                <a:latin typeface="PT Sans" panose="020B0503020203020204" pitchFamily="34" charset="-52"/>
              </a:rPr>
              <a:t>"Давайте искать на кухне слова". Какие слова можно вынуть из борща? Винегрета? Кухонного шкафа? Плиты? и пр. </a:t>
            </a:r>
          </a:p>
          <a:p>
            <a:pPr marL="0" indent="0" algn="l">
              <a:buNone/>
            </a:pPr>
            <a:r>
              <a:rPr lang="ru-RU" sz="2000" b="0" i="0" dirty="0">
                <a:solidFill>
                  <a:srgbClr val="000000"/>
                </a:solidFill>
                <a:effectLst/>
                <a:latin typeface="PT Sans" panose="020B0503020203020204" pitchFamily="34" charset="-52"/>
              </a:rPr>
              <a:t>"Угощаю". "Давай вспомним вкусные слова и угостим друг друга". Ребенок называет "вкусное" слово и "кладет" вам на ладошку, затем вы ему, и так до тех пор, пока все не "съедите". Можно поиграть в "сладкие, "кислые", "соленые", "горькие" слова.</a:t>
            </a:r>
          </a:p>
          <a:p>
            <a:pPr marL="0" indent="0">
              <a:buNone/>
            </a:pPr>
            <a:r>
              <a:rPr lang="ru-RU" sz="2000" b="0" i="0" dirty="0">
                <a:solidFill>
                  <a:srgbClr val="000000"/>
                </a:solidFill>
                <a:effectLst/>
                <a:latin typeface="PT Sans" panose="020B0503020203020204" pitchFamily="34" charset="-52"/>
              </a:rPr>
              <a:t>"Я заметил". "Давай проверим, кто из нас самый внимательный. Будем называть предметы, мимо которых мы проходим; а еще обязательно укажем - какие они. Вот почтовый ящик - он синий. Я заметил кошку - она пушистая". Ребенок и взрослый могут называть увиденные объекты по очереди.</a:t>
            </a:r>
          </a:p>
          <a:p>
            <a:pPr marL="0" indent="0">
              <a:buNone/>
            </a:pPr>
            <a:r>
              <a:rPr lang="ru-RU" sz="2000" b="0" i="0" dirty="0">
                <a:solidFill>
                  <a:srgbClr val="000000"/>
                </a:solidFill>
                <a:effectLst/>
                <a:latin typeface="PT Sans" panose="020B0503020203020204" pitchFamily="34" charset="-52"/>
              </a:rPr>
              <a:t>"Доскажи словечко". Вы начинаете фразу, а ребенок заканчивает ее. Например: ворона каркает, а воробей...... (чирикает). Сова летает, а заяц..... (бегает, прыгает). У коровы теленок, а у лошади.... (жеребенок) и т.п.</a:t>
            </a:r>
            <a:endParaRPr lang="ru-RU" sz="2800" b="0" i="0" dirty="0">
              <a:solidFill>
                <a:srgbClr val="000000"/>
              </a:solidFill>
              <a:effectLst/>
              <a:latin typeface="PT Sans" panose="020B0503020203020204" pitchFamily="34" charset="-52"/>
            </a:endParaRPr>
          </a:p>
          <a:p>
            <a:endParaRPr lang="ru-RU" b="0" i="0" dirty="0">
              <a:solidFill>
                <a:srgbClr val="000000"/>
              </a:solidFill>
              <a:effectLst/>
              <a:latin typeface="PT Sans" panose="020B0503020203020204" pitchFamily="34" charset="-52"/>
            </a:endParaRPr>
          </a:p>
          <a:p>
            <a:pPr rtl="0"/>
            <a:endParaRPr lang="ru-RU" dirty="0">
              <a:latin typeface="Calibri" panose="020F0502020204030204" pitchFamily="34" charset="0"/>
            </a:endParaRPr>
          </a:p>
        </p:txBody>
      </p:sp>
    </p:spTree>
    <p:extLst>
      <p:ext uri="{BB962C8B-B14F-4D97-AF65-F5344CB8AC3E}">
        <p14:creationId xmlns:p14="http://schemas.microsoft.com/office/powerpoint/2010/main" val="371452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3812" y="980728"/>
            <a:ext cx="10157354" cy="4470400"/>
          </a:xfrm>
        </p:spPr>
        <p:txBody>
          <a:bodyPr rtlCol="0">
            <a:normAutofit/>
          </a:bodyPr>
          <a:lstStyle/>
          <a:p>
            <a:pPr marL="0" indent="0" algn="l">
              <a:buNone/>
            </a:pPr>
            <a:br>
              <a:rPr lang="ru-RU" dirty="0"/>
            </a:br>
            <a:br>
              <a:rPr lang="ru-RU" dirty="0"/>
            </a:br>
            <a:endParaRPr lang="ru-RU" dirty="0">
              <a:latin typeface="Calibri" panose="020F0502020204030204" pitchFamily="34" charset="0"/>
            </a:endParaRPr>
          </a:p>
        </p:txBody>
      </p:sp>
      <p:sp>
        <p:nvSpPr>
          <p:cNvPr id="6" name="Заголовок 1">
            <a:extLst>
              <a:ext uri="{FF2B5EF4-FFF2-40B4-BE49-F238E27FC236}">
                <a16:creationId xmlns:a16="http://schemas.microsoft.com/office/drawing/2014/main" id="{D457B316-F82F-439A-97F6-31F56AA67B8F}"/>
              </a:ext>
            </a:extLst>
          </p:cNvPr>
          <p:cNvSpPr txBox="1">
            <a:spLocks/>
          </p:cNvSpPr>
          <p:nvPr/>
        </p:nvSpPr>
        <p:spPr>
          <a:xfrm>
            <a:off x="549796" y="194196"/>
            <a:ext cx="10157354" cy="708496"/>
          </a:xfrm>
          <a:prstGeom prst="rect">
            <a:avLst/>
          </a:prstGeom>
        </p:spPr>
        <p:txBody>
          <a:bodyPr vert="horz" lIns="121899" tIns="60949" rIns="121899" bIns="60949" rtlCol="0" anchor="b">
            <a:normAutofit/>
          </a:bodyPr>
          <a:lst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Calibri" panose="020F0502020204030204" pitchFamily="34" charset="0"/>
                <a:ea typeface="+mj-ea"/>
                <a:cs typeface="+mj-cs"/>
              </a:defRPr>
            </a:lvl1pPr>
          </a:lstStyle>
          <a:p>
            <a:r>
              <a:rPr lang="ru-RU"/>
              <a:t>Речевые игровые упражнения</a:t>
            </a:r>
            <a:endParaRPr lang="ru-RU" dirty="0"/>
          </a:p>
        </p:txBody>
      </p:sp>
      <p:sp>
        <p:nvSpPr>
          <p:cNvPr id="5" name="TextBox 4">
            <a:extLst>
              <a:ext uri="{FF2B5EF4-FFF2-40B4-BE49-F238E27FC236}">
                <a16:creationId xmlns:a16="http://schemas.microsoft.com/office/drawing/2014/main" id="{82D57840-6582-4B1D-9D20-5F7D8E45F697}"/>
              </a:ext>
            </a:extLst>
          </p:cNvPr>
          <p:cNvSpPr txBox="1"/>
          <p:nvPr/>
        </p:nvSpPr>
        <p:spPr>
          <a:xfrm>
            <a:off x="549796" y="917031"/>
            <a:ext cx="10801200" cy="5219891"/>
          </a:xfrm>
          <a:prstGeom prst="rect">
            <a:avLst/>
          </a:prstGeom>
          <a:noFill/>
        </p:spPr>
        <p:txBody>
          <a:bodyPr wrap="square">
            <a:spAutoFit/>
          </a:bodyPr>
          <a:lstStyle/>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Char char="•"/>
              <a:tabLst/>
              <a:defRPr/>
            </a:pPr>
            <a:r>
              <a:rPr kumimoji="0" lang="ru-RU" sz="2400" b="0" i="0" u="none" strike="noStrike" kern="1200" cap="none" spc="0" normalizeH="0" baseline="0" noProof="0" dirty="0">
                <a:ln>
                  <a:noFill/>
                </a:ln>
                <a:solidFill>
                  <a:srgbClr val="000000"/>
                </a:solidFill>
                <a:effectLst/>
                <a:uLnTx/>
                <a:uFillTx/>
                <a:latin typeface="PT Sans" panose="020B0503020203020204" pitchFamily="34" charset="-52"/>
                <a:ea typeface="+mn-ea"/>
                <a:cs typeface="+mn-cs"/>
              </a:rPr>
              <a:t>Можно поиграть с целью развития </a:t>
            </a:r>
            <a:r>
              <a:rPr kumimoji="0" lang="ru-RU" sz="2400" b="1" i="1" u="none" strike="noStrike" kern="1200" cap="none" spc="0" normalizeH="0" baseline="0" noProof="0" dirty="0">
                <a:ln>
                  <a:noFill/>
                </a:ln>
                <a:solidFill>
                  <a:srgbClr val="000000"/>
                </a:solidFill>
                <a:effectLst/>
                <a:uLnTx/>
                <a:uFillTx/>
                <a:latin typeface="PT Sans" panose="020B0503020203020204" pitchFamily="34" charset="-52"/>
                <a:ea typeface="+mn-ea"/>
                <a:cs typeface="+mn-cs"/>
              </a:rPr>
              <a:t>грамматического строя речи</a:t>
            </a:r>
            <a:r>
              <a:rPr kumimoji="0" lang="ru-RU" sz="2400" b="0" i="0" u="none" strike="noStrike" kern="1200" cap="none" spc="0" normalizeH="0" baseline="0" noProof="0" dirty="0">
                <a:ln>
                  <a:noFill/>
                </a:ln>
                <a:solidFill>
                  <a:srgbClr val="000000"/>
                </a:solidFill>
                <a:effectLst/>
                <a:uLnTx/>
                <a:uFillTx/>
                <a:latin typeface="PT Sans" panose="020B0503020203020204" pitchFamily="34" charset="-52"/>
                <a:ea typeface="+mn-ea"/>
                <a:cs typeface="+mn-cs"/>
              </a:rPr>
              <a:t>.</a:t>
            </a:r>
          </a:p>
          <a:p>
            <a:pPr marL="0" marR="0" lvl="0" indent="0"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None/>
              <a:tabLst/>
              <a:defRPr/>
            </a:pPr>
            <a:r>
              <a:rPr kumimoji="0" lang="ru-RU" sz="2200" b="0" i="0" u="none" strike="noStrike" kern="1200" cap="none" spc="0" normalizeH="0" baseline="0" noProof="0" dirty="0">
                <a:ln>
                  <a:noFill/>
                </a:ln>
                <a:solidFill>
                  <a:srgbClr val="000000"/>
                </a:solidFill>
                <a:effectLst/>
                <a:uLnTx/>
                <a:uFillTx/>
                <a:latin typeface="PT Sans" panose="020B0503020203020204" pitchFamily="34" charset="-52"/>
                <a:ea typeface="+mn-ea"/>
                <a:cs typeface="+mn-cs"/>
              </a:rPr>
              <a:t>"</a:t>
            </a:r>
            <a:r>
              <a:rPr kumimoji="0" lang="ru-RU" sz="2000" b="0" i="0" u="none" strike="noStrike" kern="1200" cap="none" spc="0" normalizeH="0" baseline="0" noProof="0" dirty="0">
                <a:ln>
                  <a:noFill/>
                </a:ln>
                <a:solidFill>
                  <a:srgbClr val="000000"/>
                </a:solidFill>
                <a:effectLst/>
                <a:uLnTx/>
                <a:uFillTx/>
                <a:latin typeface="PT Sans" panose="020B0503020203020204" pitchFamily="34" charset="-52"/>
                <a:ea typeface="+mn-ea"/>
                <a:cs typeface="+mn-cs"/>
              </a:rPr>
              <a:t>Приготовим сок". "Из яблок сок....(яблочный); из груш.....(грушевый); из слив....(сливовый); из вишни....(вишневый); из моркови, лимона, апельсина и т.п. Справились? А теперь наоборот: апельсиновый сок из чего? И т. д.«</a:t>
            </a:r>
          </a:p>
          <a:p>
            <a:pPr marL="0" marR="0" lvl="0" indent="0"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None/>
              <a:tabLst/>
              <a:defRPr/>
            </a:pPr>
            <a:r>
              <a:rPr kumimoji="0" lang="ru-RU" sz="2000" b="0" i="0" u="none" strike="noStrike" kern="1200" cap="none" spc="0" normalizeH="0" baseline="0" noProof="0" dirty="0">
                <a:ln>
                  <a:noFill/>
                </a:ln>
                <a:solidFill>
                  <a:srgbClr val="000000"/>
                </a:solidFill>
                <a:effectLst/>
                <a:uLnTx/>
                <a:uFillTx/>
                <a:latin typeface="PT Sans" panose="020B0503020203020204" pitchFamily="34" charset="-52"/>
                <a:ea typeface="+mn-ea"/>
                <a:cs typeface="+mn-cs"/>
              </a:rPr>
              <a:t>"Волшебные очки". "Представь, что у нас есть волшебные очки. Когда их надеваешь, то все становится красным (зеленым, синим и т. п.). Посмотри вокруг в волшебные очки, какого цвета все стало, скажи: красные сапоги, красный мяч, красный дом, красный нос, красный забор и пр.</a:t>
            </a:r>
          </a:p>
          <a:p>
            <a:pPr marL="0" marR="0" lvl="0" indent="0"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None/>
              <a:tabLst/>
              <a:defRPr/>
            </a:pPr>
            <a:endParaRPr kumimoji="0" lang="ru-RU" sz="2000" b="0" i="0" u="none" strike="noStrike" kern="1200" cap="none" spc="0" normalizeH="0" baseline="0" noProof="0" dirty="0">
              <a:ln>
                <a:noFill/>
              </a:ln>
              <a:solidFill>
                <a:srgbClr val="000000"/>
              </a:solidFill>
              <a:effectLst/>
              <a:uLnTx/>
              <a:uFillTx/>
              <a:latin typeface="PT Sans" panose="020B0503020203020204" pitchFamily="34" charset="-52"/>
              <a:ea typeface="+mn-ea"/>
              <a:cs typeface="+mn-cs"/>
            </a:endParaRPr>
          </a:p>
          <a:p>
            <a:pPr algn="l"/>
            <a:r>
              <a:rPr lang="ru-RU" sz="2000" b="0" i="0" dirty="0">
                <a:solidFill>
                  <a:srgbClr val="000000"/>
                </a:solidFill>
                <a:effectLst/>
                <a:latin typeface="PT Sans" panose="020B0503020203020204" pitchFamily="34" charset="-52"/>
              </a:rPr>
              <a:t>"Упрямые слова". Расскажите ребенку, что есть на свете "упрямые" слова, которые никогда не изменяются (кофе, платье, какао, кино, пианино, метро). "Я надеваю пальто. На вешалке висит пальто. У Маши красивое пальто. Я гуляю в пальто. Сегодня тепло, и все надели пальто и т.п.". Задавайте вопросы ребенку и следите, чтобы он не изменял слова в предложениях - ответах.</a:t>
            </a:r>
          </a:p>
          <a:p>
            <a:br>
              <a:rPr lang="ru-RU" sz="1200" dirty="0"/>
            </a:br>
            <a:br>
              <a:rPr lang="ru-RU" sz="1600" dirty="0"/>
            </a:br>
            <a:endParaRPr kumimoji="0" lang="ru-RU" sz="2000" b="0" i="0" u="none" strike="noStrike" kern="1200" cap="none" spc="0" normalizeH="0" baseline="0" noProof="0" dirty="0">
              <a:ln>
                <a:noFill/>
              </a:ln>
              <a:solidFill>
                <a:srgbClr val="000000"/>
              </a:solidFill>
              <a:effectLst/>
              <a:uLnTx/>
              <a:uFillTx/>
              <a:latin typeface="PT Sans" panose="020B0503020203020204" pitchFamily="34" charset="-52"/>
              <a:ea typeface="+mn-ea"/>
              <a:cs typeface="+mn-cs"/>
            </a:endParaRPr>
          </a:p>
        </p:txBody>
      </p:sp>
    </p:spTree>
    <p:extLst>
      <p:ext uri="{BB962C8B-B14F-4D97-AF65-F5344CB8AC3E}">
        <p14:creationId xmlns:p14="http://schemas.microsoft.com/office/powerpoint/2010/main" val="27901624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3812" y="980728"/>
            <a:ext cx="10585176" cy="5400600"/>
          </a:xfrm>
        </p:spPr>
        <p:txBody>
          <a:bodyPr rtlCol="0">
            <a:normAutofit/>
          </a:bodyPr>
          <a:lstStyle/>
          <a:p>
            <a:pPr algn="l"/>
            <a:r>
              <a:rPr lang="ru-RU" b="0" i="0" dirty="0">
                <a:solidFill>
                  <a:srgbClr val="000000"/>
                </a:solidFill>
                <a:effectLst/>
                <a:latin typeface="PT Sans" panose="020B0503020203020204" pitchFamily="34" charset="-52"/>
              </a:rPr>
              <a:t>Игровое упражнение на </a:t>
            </a:r>
            <a:r>
              <a:rPr lang="ru-RU" b="1" i="1" dirty="0">
                <a:solidFill>
                  <a:srgbClr val="000000"/>
                </a:solidFill>
                <a:effectLst/>
                <a:latin typeface="PT Sans" panose="020B0503020203020204" pitchFamily="34" charset="-52"/>
              </a:rPr>
              <a:t>слоговую структуру слов</a:t>
            </a:r>
            <a:r>
              <a:rPr lang="ru-RU" b="0" i="0" dirty="0">
                <a:solidFill>
                  <a:srgbClr val="000000"/>
                </a:solidFill>
                <a:effectLst/>
                <a:latin typeface="PT Sans" panose="020B0503020203020204" pitchFamily="34" charset="-52"/>
              </a:rPr>
              <a:t>.</a:t>
            </a:r>
          </a:p>
          <a:p>
            <a:pPr marL="0" indent="0" algn="l">
              <a:buNone/>
            </a:pPr>
            <a:r>
              <a:rPr lang="ru-RU" sz="2200" b="0" i="0" dirty="0">
                <a:solidFill>
                  <a:srgbClr val="000000"/>
                </a:solidFill>
                <a:effectLst/>
                <a:latin typeface="PT Sans" panose="020B0503020203020204" pitchFamily="34" charset="-52"/>
              </a:rPr>
              <a:t>"</a:t>
            </a:r>
            <a:r>
              <a:rPr lang="ru-RU" sz="2200" b="0" i="0" dirty="0" err="1">
                <a:solidFill>
                  <a:srgbClr val="000000"/>
                </a:solidFill>
                <a:effectLst/>
                <a:latin typeface="PT Sans" panose="020B0503020203020204" pitchFamily="34" charset="-52"/>
              </a:rPr>
              <a:t>Перепутаница</a:t>
            </a:r>
            <a:r>
              <a:rPr lang="ru-RU" sz="2200" b="0" i="0" dirty="0">
                <a:solidFill>
                  <a:srgbClr val="000000"/>
                </a:solidFill>
                <a:effectLst/>
                <a:latin typeface="PT Sans" panose="020B0503020203020204" pitchFamily="34" charset="-52"/>
              </a:rPr>
              <a:t>". "Жили - были слова. Однажды они веселились, играли, танцевали. И не заметили, что перепутались. Помоги словам распутаться. Слова </a:t>
            </a:r>
            <a:r>
              <a:rPr lang="ru-RU" sz="2200" b="0" i="0" dirty="0" err="1">
                <a:solidFill>
                  <a:srgbClr val="000000"/>
                </a:solidFill>
                <a:effectLst/>
                <a:latin typeface="PT Sans" panose="020B0503020203020204" pitchFamily="34" charset="-52"/>
              </a:rPr>
              <a:t>босака</a:t>
            </a:r>
            <a:r>
              <a:rPr lang="ru-RU" sz="2200" b="0" i="0" dirty="0">
                <a:solidFill>
                  <a:srgbClr val="000000"/>
                </a:solidFill>
                <a:effectLst/>
                <a:latin typeface="PT Sans" panose="020B0503020203020204" pitchFamily="34" charset="-52"/>
              </a:rPr>
              <a:t> (собака), </a:t>
            </a:r>
            <a:r>
              <a:rPr lang="ru-RU" sz="2200" b="0" i="0" dirty="0" err="1">
                <a:solidFill>
                  <a:srgbClr val="000000"/>
                </a:solidFill>
                <a:effectLst/>
                <a:latin typeface="PT Sans" panose="020B0503020203020204" pitchFamily="34" charset="-52"/>
              </a:rPr>
              <a:t>ловосы</a:t>
            </a:r>
            <a:r>
              <a:rPr lang="ru-RU" sz="2200" b="0" i="0" dirty="0">
                <a:solidFill>
                  <a:srgbClr val="000000"/>
                </a:solidFill>
                <a:effectLst/>
                <a:latin typeface="PT Sans" panose="020B0503020203020204" pitchFamily="34" charset="-52"/>
              </a:rPr>
              <a:t> (волосы), </a:t>
            </a:r>
            <a:r>
              <a:rPr lang="ru-RU" sz="2200" b="0" i="0" dirty="0" err="1">
                <a:solidFill>
                  <a:srgbClr val="000000"/>
                </a:solidFill>
                <a:effectLst/>
                <a:latin typeface="PT Sans" panose="020B0503020203020204" pitchFamily="34" charset="-52"/>
              </a:rPr>
              <a:t>лекосо</a:t>
            </a:r>
            <a:r>
              <a:rPr lang="ru-RU" sz="2200" b="0" i="0" dirty="0">
                <a:solidFill>
                  <a:srgbClr val="000000"/>
                </a:solidFill>
                <a:effectLst/>
                <a:latin typeface="PT Sans" panose="020B0503020203020204" pitchFamily="34" charset="-52"/>
              </a:rPr>
              <a:t> (колесо), </a:t>
            </a:r>
            <a:r>
              <a:rPr lang="ru-RU" sz="2200" b="0" i="0" dirty="0" err="1">
                <a:solidFill>
                  <a:srgbClr val="000000"/>
                </a:solidFill>
                <a:effectLst/>
                <a:latin typeface="PT Sans" panose="020B0503020203020204" pitchFamily="34" charset="-52"/>
              </a:rPr>
              <a:t>посаги</a:t>
            </a:r>
            <a:r>
              <a:rPr lang="ru-RU" sz="2200" b="0" i="0" dirty="0">
                <a:solidFill>
                  <a:srgbClr val="000000"/>
                </a:solidFill>
                <a:effectLst/>
                <a:latin typeface="PT Sans" panose="020B0503020203020204" pitchFamily="34" charset="-52"/>
              </a:rPr>
              <a:t> (сапоги) и пр."</a:t>
            </a:r>
          </a:p>
          <a:p>
            <a:r>
              <a:rPr lang="ru-RU" b="0" i="0" dirty="0">
                <a:solidFill>
                  <a:srgbClr val="000000"/>
                </a:solidFill>
                <a:effectLst/>
                <a:latin typeface="PT Sans" panose="020B0503020203020204" pitchFamily="34" charset="-52"/>
              </a:rPr>
              <a:t>Игровое упражнение на </a:t>
            </a:r>
            <a:r>
              <a:rPr lang="ru-RU" b="1" i="1" dirty="0">
                <a:solidFill>
                  <a:srgbClr val="000000"/>
                </a:solidFill>
                <a:latin typeface="PT Sans" panose="020B0503020203020204" pitchFamily="34" charset="-52"/>
              </a:rPr>
              <a:t>развитие фонематического слуха</a:t>
            </a:r>
          </a:p>
          <a:p>
            <a:pPr marL="0" indent="0" algn="l">
              <a:buNone/>
            </a:pPr>
            <a:r>
              <a:rPr lang="ru-RU" sz="2200" b="0" i="0" dirty="0">
                <a:solidFill>
                  <a:srgbClr val="000000"/>
                </a:solidFill>
                <a:effectLst/>
                <a:latin typeface="PT Sans" panose="020B0503020203020204" pitchFamily="34" charset="-52"/>
              </a:rPr>
              <a:t>"Игры с мячом". "Я буду называть предметы и бросать тебе мяч. Ты будешь ловить его только тогда, когда а слове услышишь звук "ж". Если в слове нет звука, то мяч ловить не надо. Итак, начинаем: жаба, стул, ежик, жук, книга..."</a:t>
            </a:r>
          </a:p>
          <a:p>
            <a:pPr marL="0" indent="0" algn="l">
              <a:buNone/>
            </a:pPr>
            <a:r>
              <a:rPr lang="ru-RU" sz="2200" b="0" i="0" dirty="0">
                <a:solidFill>
                  <a:srgbClr val="000000"/>
                </a:solidFill>
                <a:effectLst/>
                <a:latin typeface="PT Sans" panose="020B0503020203020204" pitchFamily="34" charset="-52"/>
              </a:rPr>
              <a:t>"Лягушка". Выделение звука из ряда гласных: а, о, у, и, е, э, ю, я, ы. "Будешь прыгать как лягушка, если звук услышишь "а", на другие звуки опускаешь низко руки". По аналогии проводится игра на другие гласные звуки. Позже можно проводить игру на согласные звуки.</a:t>
            </a:r>
            <a:br>
              <a:rPr lang="ru-RU" dirty="0"/>
            </a:br>
            <a:endParaRPr lang="ru-RU" dirty="0">
              <a:latin typeface="Calibri" panose="020F0502020204030204" pitchFamily="34" charset="0"/>
            </a:endParaRPr>
          </a:p>
        </p:txBody>
      </p:sp>
      <p:sp>
        <p:nvSpPr>
          <p:cNvPr id="6" name="Заголовок 1">
            <a:extLst>
              <a:ext uri="{FF2B5EF4-FFF2-40B4-BE49-F238E27FC236}">
                <a16:creationId xmlns:a16="http://schemas.microsoft.com/office/drawing/2014/main" id="{D457B316-F82F-439A-97F6-31F56AA67B8F}"/>
              </a:ext>
            </a:extLst>
          </p:cNvPr>
          <p:cNvSpPr txBox="1">
            <a:spLocks/>
          </p:cNvSpPr>
          <p:nvPr/>
        </p:nvSpPr>
        <p:spPr>
          <a:xfrm>
            <a:off x="549796" y="194196"/>
            <a:ext cx="10157354" cy="708496"/>
          </a:xfrm>
          <a:prstGeom prst="rect">
            <a:avLst/>
          </a:prstGeom>
        </p:spPr>
        <p:txBody>
          <a:bodyPr vert="horz" lIns="121899" tIns="60949" rIns="121899" bIns="60949" rtlCol="0" anchor="b">
            <a:normAutofit/>
          </a:bodyPr>
          <a:lst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Calibri" panose="020F0502020204030204" pitchFamily="34" charset="0"/>
                <a:ea typeface="+mj-ea"/>
                <a:cs typeface="+mj-cs"/>
              </a:defRPr>
            </a:lvl1pPr>
          </a:lstStyle>
          <a:p>
            <a:r>
              <a:rPr lang="ru-RU"/>
              <a:t>Речевые игровые упражнения</a:t>
            </a:r>
            <a:endParaRPr lang="ru-RU" dirty="0"/>
          </a:p>
        </p:txBody>
      </p:sp>
    </p:spTree>
    <p:extLst>
      <p:ext uri="{BB962C8B-B14F-4D97-AF65-F5344CB8AC3E}">
        <p14:creationId xmlns:p14="http://schemas.microsoft.com/office/powerpoint/2010/main" val="415532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9664" y="-76200"/>
            <a:ext cx="10665735" cy="1397000"/>
          </a:xfrm>
        </p:spPr>
        <p:txBody>
          <a:bodyPr rtlCol="0">
            <a:noAutofit/>
          </a:bodyPr>
          <a:lstStyle/>
          <a:p>
            <a:pPr algn="ctr"/>
            <a:r>
              <a:rPr lang="ru-RU" sz="2800" dirty="0"/>
              <a:t>Можно выделить несколько основных правил, которые помогут ребенку в преодолении речевых нарушений и полноценном становлении его речи</a:t>
            </a:r>
          </a:p>
        </p:txBody>
      </p:sp>
      <p:sp>
        <p:nvSpPr>
          <p:cNvPr id="3" name="Объект 2"/>
          <p:cNvSpPr>
            <a:spLocks noGrp="1"/>
          </p:cNvSpPr>
          <p:nvPr>
            <p:ph idx="1"/>
          </p:nvPr>
        </p:nvSpPr>
        <p:spPr>
          <a:xfrm>
            <a:off x="549796" y="1285776"/>
            <a:ext cx="11089232" cy="5622676"/>
          </a:xfrm>
        </p:spPr>
        <p:txBody>
          <a:bodyPr rtlCol="0">
            <a:normAutofit fontScale="40000" lnSpcReduction="20000"/>
          </a:bodyPr>
          <a:lstStyle/>
          <a:p>
            <a:pPr algn="l">
              <a:buFont typeface="Arial" panose="020B0604020202020204" pitchFamily="34" charset="0"/>
              <a:buChar char="•"/>
            </a:pPr>
            <a:r>
              <a:rPr lang="ru-RU" sz="5500" dirty="0">
                <a:solidFill>
                  <a:srgbClr val="000000"/>
                </a:solidFill>
                <a:latin typeface="PT Sans" panose="020B0503020203020204" pitchFamily="34" charset="-52"/>
              </a:rPr>
              <a:t>Правильная, грамотная и выразительная речь взрослых.</a:t>
            </a:r>
          </a:p>
          <a:p>
            <a:pPr algn="l">
              <a:buFont typeface="Arial" panose="020B0604020202020204" pitchFamily="34" charset="0"/>
              <a:buChar char="•"/>
            </a:pPr>
            <a:r>
              <a:rPr lang="ru-RU" sz="5500" dirty="0">
                <a:solidFill>
                  <a:srgbClr val="000000"/>
                </a:solidFill>
                <a:latin typeface="PT Sans" panose="020B0503020203020204" pitchFamily="34" charset="-52"/>
              </a:rPr>
              <a:t>При общении с детьми раннего возраста проговаривание действий, называние предметов (накапливание пассивного словаря).</a:t>
            </a:r>
          </a:p>
          <a:p>
            <a:pPr algn="l">
              <a:buFont typeface="Arial" panose="020B0604020202020204" pitchFamily="34" charset="0"/>
              <a:buChar char="•"/>
            </a:pPr>
            <a:r>
              <a:rPr lang="ru-RU" sz="5500" dirty="0">
                <a:solidFill>
                  <a:srgbClr val="000000"/>
                </a:solidFill>
                <a:latin typeface="PT Sans" panose="020B0503020203020204" pitchFamily="34" charset="-52"/>
              </a:rPr>
              <a:t>Создание ситуаций, когда ребенок в раннем возрасте должен выразить свое желание словесно.</a:t>
            </a:r>
          </a:p>
          <a:p>
            <a:pPr algn="l">
              <a:buFont typeface="Arial" panose="020B0604020202020204" pitchFamily="34" charset="0"/>
              <a:buChar char="•"/>
            </a:pPr>
            <a:r>
              <a:rPr lang="ru-RU" sz="5500" dirty="0">
                <a:solidFill>
                  <a:srgbClr val="000000"/>
                </a:solidFill>
                <a:latin typeface="PT Sans" panose="020B0503020203020204" pitchFamily="34" charset="-52"/>
              </a:rPr>
              <a:t>Четкое проговаривание неправильно сказанных ребенком слов, акцентирование его внимания на правильном образце.</a:t>
            </a:r>
          </a:p>
          <a:p>
            <a:pPr algn="l">
              <a:buFont typeface="Arial" panose="020B0604020202020204" pitchFamily="34" charset="0"/>
              <a:buChar char="•"/>
            </a:pPr>
            <a:r>
              <a:rPr lang="ru-RU" sz="5500" dirty="0">
                <a:solidFill>
                  <a:srgbClr val="000000"/>
                </a:solidFill>
                <a:latin typeface="PT Sans" panose="020B0503020203020204" pitchFamily="34" charset="-52"/>
              </a:rPr>
              <a:t>Создание благоприятной речевой среды, организация игр, провоцирующих речевую активность детей.</a:t>
            </a:r>
          </a:p>
          <a:p>
            <a:pPr algn="l">
              <a:buFont typeface="Arial" panose="020B0604020202020204" pitchFamily="34" charset="0"/>
              <a:buChar char="•"/>
            </a:pPr>
            <a:r>
              <a:rPr lang="ru-RU" sz="5500" dirty="0">
                <a:solidFill>
                  <a:srgbClr val="000000"/>
                </a:solidFill>
                <a:latin typeface="PT Sans" panose="020B0503020203020204" pitchFamily="34" charset="-52"/>
              </a:rPr>
              <a:t>Создание благоприятного климата в семье, располагающего к общению всех членов семьи.</a:t>
            </a:r>
          </a:p>
          <a:p>
            <a:pPr algn="l">
              <a:buFont typeface="Arial" panose="020B0604020202020204" pitchFamily="34" charset="0"/>
              <a:buChar char="•"/>
            </a:pPr>
            <a:r>
              <a:rPr lang="ru-RU" sz="5500" dirty="0">
                <a:solidFill>
                  <a:srgbClr val="000000"/>
                </a:solidFill>
                <a:latin typeface="PT Sans" panose="020B0503020203020204" pitchFamily="34" charset="-52"/>
              </a:rPr>
              <a:t>Организация свободного времени ребенка с помощью различных кружков, секций, общения со сверстниками.</a:t>
            </a:r>
          </a:p>
          <a:p>
            <a:pPr algn="l">
              <a:buFont typeface="Arial" panose="020B0604020202020204" pitchFamily="34" charset="0"/>
              <a:buChar char="•"/>
            </a:pPr>
            <a:r>
              <a:rPr lang="ru-RU" sz="5500" dirty="0">
                <a:solidFill>
                  <a:srgbClr val="000000"/>
                </a:solidFill>
                <a:latin typeface="PT Sans" panose="020B0503020203020204" pitchFamily="34" charset="-52"/>
              </a:rPr>
              <a:t>Своевременное обращение за консультацией к специалисту, при отклонениях в развитии речи ребенка.</a:t>
            </a:r>
          </a:p>
          <a:p>
            <a:pPr marL="0" indent="0" rtl="0">
              <a:buNone/>
            </a:pPr>
            <a:endParaRPr lang="ru-RU" dirty="0">
              <a:latin typeface="Calibri" panose="020F0502020204030204" pitchFamily="34" charset="0"/>
            </a:endParaRPr>
          </a:p>
        </p:txBody>
      </p:sp>
    </p:spTree>
    <p:extLst>
      <p:ext uri="{BB962C8B-B14F-4D97-AF65-F5344CB8AC3E}">
        <p14:creationId xmlns:p14="http://schemas.microsoft.com/office/powerpoint/2010/main" val="40036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7309" y="1009576"/>
            <a:ext cx="10017663" cy="5587776"/>
          </a:xfrm>
        </p:spPr>
        <p:txBody>
          <a:bodyPr rtlCol="0">
            <a:normAutofit fontScale="85000" lnSpcReduction="10000"/>
          </a:bodyPr>
          <a:lstStyle/>
          <a:p>
            <a:pPr algn="just"/>
            <a:r>
              <a:rPr lang="ru-RU" b="0" i="0" dirty="0">
                <a:solidFill>
                  <a:srgbClr val="333333"/>
                </a:solidFill>
                <a:effectLst/>
                <a:latin typeface="Helvetica Neue"/>
              </a:rPr>
              <a:t>Роль семьи в речевом развитии ребенка значима; что все усилия воспитателей и учителей без помощи родителей недостаточны, а иногда и вовсе безрезультатны. Хорошего результата в речевом развитии ребенка можно достичь только при условии согласованных действий родителей, воспитателей, учителей и логопедов. Для этого необходимо наладить взаимодействие семьи и детского сада, школы которое подразумевает, что все окружающие ребенка люди (родители и педагоги) действуют взаимосвязано — решают единые задачи, согласовывают свои действия и наблюдения. </a:t>
            </a:r>
          </a:p>
          <a:p>
            <a:pPr algn="just"/>
            <a:r>
              <a:rPr lang="ru-RU" b="0" i="0" dirty="0">
                <a:solidFill>
                  <a:srgbClr val="333333"/>
                </a:solidFill>
                <a:effectLst/>
                <a:latin typeface="Helvetica Neue"/>
              </a:rPr>
              <a:t>Правильное содействие развитию речи ребенка – это самое ценное, что родители могут предложить ребенку. Поэтому так важно заботится о своевременном формировании речи детей, о ее чистоте и правильности, предупреждая и исправляя различные нарушения, которыми считаются любые отклонения от общепринятых норм данного языка.</a:t>
            </a:r>
          </a:p>
          <a:p>
            <a:pPr algn="just"/>
            <a:r>
              <a:rPr lang="ru-RU" b="0" i="0" dirty="0">
                <a:solidFill>
                  <a:srgbClr val="333333"/>
                </a:solidFill>
                <a:effectLst/>
                <a:latin typeface="Helvetica Neue"/>
              </a:rPr>
              <a:t>Занимаясь с ребенком, родители должны поддерживать  хорошее, доброе настроение, набраться терпения и не раздражаться, далеко не все будет получаться с первого раза. Чаще  хвалите  ребенка и радуйтесь с ним каждой, даже самой незначительной, удаче. Ваш доброжелательный  настрой – залог  успеха.</a:t>
            </a:r>
          </a:p>
          <a:p>
            <a:pPr rtl="0"/>
            <a:endParaRPr lang="ru-RU" dirty="0">
              <a:latin typeface="Calibri" panose="020F0502020204030204" pitchFamily="34" charset="0"/>
            </a:endParaRPr>
          </a:p>
        </p:txBody>
      </p:sp>
      <p:sp>
        <p:nvSpPr>
          <p:cNvPr id="5" name="Заголовок 4">
            <a:extLst>
              <a:ext uri="{FF2B5EF4-FFF2-40B4-BE49-F238E27FC236}">
                <a16:creationId xmlns:a16="http://schemas.microsoft.com/office/drawing/2014/main" id="{F2700E02-9907-4CFD-ACD0-260974848D15}"/>
              </a:ext>
            </a:extLst>
          </p:cNvPr>
          <p:cNvSpPr>
            <a:spLocks noGrp="1"/>
          </p:cNvSpPr>
          <p:nvPr>
            <p:ph type="title"/>
          </p:nvPr>
        </p:nvSpPr>
        <p:spPr>
          <a:xfrm>
            <a:off x="827335" y="116632"/>
            <a:ext cx="10157354" cy="892944"/>
          </a:xfrm>
        </p:spPr>
        <p:txBody>
          <a:bodyPr/>
          <a:lstStyle/>
          <a:p>
            <a:r>
              <a:rPr lang="ru-RU" dirty="0"/>
              <a:t>Заключение</a:t>
            </a:r>
          </a:p>
        </p:txBody>
      </p:sp>
    </p:spTree>
    <p:extLst>
      <p:ext uri="{BB962C8B-B14F-4D97-AF65-F5344CB8AC3E}">
        <p14:creationId xmlns:p14="http://schemas.microsoft.com/office/powerpoint/2010/main" val="359681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5920" y="1268760"/>
            <a:ext cx="8856984" cy="3744416"/>
          </a:xfrm>
        </p:spPr>
        <p:txBody>
          <a:bodyPr rtlCol="0">
            <a:normAutofit fontScale="90000"/>
          </a:bodyPr>
          <a:lstStyle/>
          <a:p>
            <a:pPr algn="ctr" rtl="0"/>
            <a:r>
              <a:rPr lang="ru-RU" sz="7200" b="1" dirty="0">
                <a:latin typeface="Calibri" panose="020F0502020204030204" pitchFamily="34" charset="0"/>
              </a:rPr>
              <a:t>Спасибо за внимание!</a:t>
            </a:r>
            <a:br>
              <a:rPr lang="ru-RU" sz="7200" b="1" dirty="0">
                <a:latin typeface="Calibri" panose="020F0502020204030204" pitchFamily="34" charset="0"/>
              </a:rPr>
            </a:br>
            <a:br>
              <a:rPr lang="ru-RU" sz="7200" b="1" dirty="0">
                <a:latin typeface="Calibri" panose="020F0502020204030204" pitchFamily="34" charset="0"/>
              </a:rPr>
            </a:br>
            <a:r>
              <a:rPr lang="ru-RU" sz="7200" b="1" dirty="0">
                <a:latin typeface="Calibri" panose="020F0502020204030204" pitchFamily="34" charset="0"/>
              </a:rPr>
              <a:t>Успехов в работе!</a:t>
            </a:r>
          </a:p>
        </p:txBody>
      </p:sp>
    </p:spTree>
    <p:extLst>
      <p:ext uri="{BB962C8B-B14F-4D97-AF65-F5344CB8AC3E}">
        <p14:creationId xmlns:p14="http://schemas.microsoft.com/office/powerpoint/2010/main" val="148406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Презентация, посвященная началу учебного года">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ffice_26628388_TF03460615" id="{04225133-E7BC-43E6-B4AC-606DB5FF67EE}" vid="{27A55C89-1BE2-45B9-A40B-64E9F07FAF11}"/>
    </a:ext>
  </a:extLst>
</a:theme>
</file>

<file path=ppt/theme/theme2.xml><?xml version="1.0" encoding="utf-8"?>
<a:theme xmlns:a="http://schemas.openxmlformats.org/drawingml/2006/main" name="Тема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Презентация, посвященная началу учебного года</Template>
  <TotalTime>443</TotalTime>
  <Words>2284</Words>
  <Application>Microsoft Office PowerPoint</Application>
  <PresentationFormat>Произвольный</PresentationFormat>
  <Paragraphs>90</Paragraphs>
  <Slides>17</Slides>
  <Notes>17</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17</vt:i4>
      </vt:variant>
    </vt:vector>
  </HeadingPairs>
  <TitlesOfParts>
    <vt:vector size="24" baseType="lpstr">
      <vt:lpstr>Arial</vt:lpstr>
      <vt:lpstr>Calibri</vt:lpstr>
      <vt:lpstr>Century Gothic</vt:lpstr>
      <vt:lpstr>Helvetica Neue</vt:lpstr>
      <vt:lpstr>PT Sans</vt:lpstr>
      <vt:lpstr>YS Text</vt:lpstr>
      <vt:lpstr>Презентация, посвященная началу учебного года</vt:lpstr>
      <vt:lpstr>Презентация PowerPoint</vt:lpstr>
      <vt:lpstr>" Навык правильной речи, как все добрые навыки, приобретается в семье" (Елизавета Ивановна Тихеева -   российский и советский педагог, крупнейший специалист по дошкольному воспитанию детей) </vt:lpstr>
      <vt:lpstr>Семья оказывает огромное влияние на развитие речи ребенка</vt:lpstr>
      <vt:lpstr>На первом году жизни </vt:lpstr>
      <vt:lpstr>К началу второго года жизни </vt:lpstr>
      <vt:lpstr>На третьем году жизни</vt:lpstr>
      <vt:lpstr>На четвертом году жизни </vt:lpstr>
      <vt:lpstr>Презентация PowerPoint</vt:lpstr>
      <vt:lpstr>На шестом и седьмом году жизни </vt:lpstr>
      <vt:lpstr>Перед современными родителями стоит задача</vt:lpstr>
      <vt:lpstr>Игры на развитие мелкой моторики рук</vt:lpstr>
      <vt:lpstr>Речевые игровые упражнения</vt:lpstr>
      <vt:lpstr>Презентация PowerPoint</vt:lpstr>
      <vt:lpstr>Презентация PowerPoint</vt:lpstr>
      <vt:lpstr>Можно выделить несколько основных правил, которые помогут ребенку в преодолении речевых нарушений и полноценном становлении его речи</vt:lpstr>
      <vt:lpstr>Заключение</vt:lpstr>
      <vt:lpstr>Спасибо за внимание!  Успехов в работе!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dc:creator>
  <cp:lastModifiedBy>Елена</cp:lastModifiedBy>
  <cp:revision>19</cp:revision>
  <dcterms:created xsi:type="dcterms:W3CDTF">2024-08-23T13:00:22Z</dcterms:created>
  <dcterms:modified xsi:type="dcterms:W3CDTF">2024-08-24T13:32:44Z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