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1CFADA-E4B9-4766-913D-A1F8060FBD8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F59CEE0-9EB7-48D6-9BC7-70E5102BEA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A14709F9-E10E-4587-A770-3EB59F77C15A}"/>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5" name="Нижний колонтитул 4">
            <a:extLst>
              <a:ext uri="{FF2B5EF4-FFF2-40B4-BE49-F238E27FC236}">
                <a16:creationId xmlns:a16="http://schemas.microsoft.com/office/drawing/2014/main" id="{ED856900-59F5-4F2B-99BB-4F0F8ECD5B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6B77340-7DD1-4C95-A26F-179EB43319CA}"/>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2856875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EC1FC9-4231-4C7F-A3FD-BC23CA60F27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5FF75FB-033E-47D6-BD4C-101402C9C44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BAD0319-BD90-4C35-ADE3-8B56E5E0A53D}"/>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5" name="Нижний колонтитул 4">
            <a:extLst>
              <a:ext uri="{FF2B5EF4-FFF2-40B4-BE49-F238E27FC236}">
                <a16:creationId xmlns:a16="http://schemas.microsoft.com/office/drawing/2014/main" id="{B3E351CB-9C66-4135-9B05-24F5775A54C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C2EA8F9-1A9A-4897-BED6-7396DE19EECD}"/>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1458215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738A80-B1B9-4D6D-9D70-E8E47F6E472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498F668-851D-4F4A-BCF2-DD3E50AE74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533E6C1-8006-4122-BD2A-CE04782878A4}"/>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5" name="Нижний колонтитул 4">
            <a:extLst>
              <a:ext uri="{FF2B5EF4-FFF2-40B4-BE49-F238E27FC236}">
                <a16:creationId xmlns:a16="http://schemas.microsoft.com/office/drawing/2014/main" id="{CE04816E-3624-4DAE-AD0E-52308E3B26C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A63EF0-4158-402D-8E3C-501252A3F269}"/>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102124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C51836-F867-4698-8343-8913BCF2767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01A1E98-5695-42A3-B748-B24E1079282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A5D3CAC-FD79-4FF5-8833-17CD86FC251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C88D90F-201E-4223-9810-D0AF39FEE2DD}"/>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6" name="Нижний колонтитул 5">
            <a:extLst>
              <a:ext uri="{FF2B5EF4-FFF2-40B4-BE49-F238E27FC236}">
                <a16:creationId xmlns:a16="http://schemas.microsoft.com/office/drawing/2014/main" id="{5EB20936-2F80-40AD-89E2-2149AB29EEF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FAC6CF6-1C8B-42CC-AE11-1D3D12C8B4CD}"/>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179171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82F651-F346-4A73-A9B1-45B51DD4BC00}"/>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7C44B7A-2C3E-4CEF-BE01-ED4E677151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279CEDB-4382-4250-A30D-08878661047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9058C0E-C7F7-46EC-80FA-80FAA53D74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B3C48C4-83D0-4F28-BA4F-B10B968603B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F70A455-CB6B-42F6-908B-ED9140F1FD04}"/>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8" name="Нижний колонтитул 7">
            <a:extLst>
              <a:ext uri="{FF2B5EF4-FFF2-40B4-BE49-F238E27FC236}">
                <a16:creationId xmlns:a16="http://schemas.microsoft.com/office/drawing/2014/main" id="{A1B75A5E-85D8-49A7-8F78-DBBDC8A6C50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FE97A29-94B3-437C-B441-6F4E79876593}"/>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2247827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8F3950-A254-49C8-9963-CD526699BE5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B3633CE-88B8-4D45-8BA2-0804C5E947CB}"/>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4" name="Нижний колонтитул 3">
            <a:extLst>
              <a:ext uri="{FF2B5EF4-FFF2-40B4-BE49-F238E27FC236}">
                <a16:creationId xmlns:a16="http://schemas.microsoft.com/office/drawing/2014/main" id="{DBE1E14E-E737-4B3D-B515-EC13D999A19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E884FB42-3A38-4C22-B856-A58F6762F3BA}"/>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3942518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4DF2332-7271-4857-9642-9A99161675EB}"/>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3" name="Нижний колонтитул 2">
            <a:extLst>
              <a:ext uri="{FF2B5EF4-FFF2-40B4-BE49-F238E27FC236}">
                <a16:creationId xmlns:a16="http://schemas.microsoft.com/office/drawing/2014/main" id="{16CB75E3-1FD7-4399-84A3-CC03AB4A2D0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79757B6-69F3-4C78-B580-940351B90EFB}"/>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327615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6A31C5-FA8E-4E4C-9EF9-6A2F05B407F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189E85E-2E1B-48D9-8B5D-3315E8F9D9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C6F886C-D66D-49F4-9B80-FDD95AD9A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A541B86-C07F-4FE9-B44E-C88C8C83D484}"/>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6" name="Нижний колонтитул 5">
            <a:extLst>
              <a:ext uri="{FF2B5EF4-FFF2-40B4-BE49-F238E27FC236}">
                <a16:creationId xmlns:a16="http://schemas.microsoft.com/office/drawing/2014/main" id="{1C8CA438-42F5-42DA-B4CE-763768FF315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84DCB3B-ED4E-4475-A022-67B551D9938A}"/>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3333767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F3E722-0B42-4993-BAFB-6AA1B5EFAA6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826FCFD-FF96-420E-A2E8-F6AFDD852C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546DE30-CBE2-45D8-BA3E-99088153A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407C205-E9B7-4853-BBDB-CEA6047152F9}"/>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6" name="Нижний колонтитул 5">
            <a:extLst>
              <a:ext uri="{FF2B5EF4-FFF2-40B4-BE49-F238E27FC236}">
                <a16:creationId xmlns:a16="http://schemas.microsoft.com/office/drawing/2014/main" id="{B82457FF-4D44-4CE8-A1DC-9B16369AD20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C28D2C2-8A5B-4D98-B0E1-D9298E4B019C}"/>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3579294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661023-8DE8-4879-A70E-0C4C8B47F21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3065210-1006-431B-8C39-76BA8D9599A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514E56-0C22-4417-AD65-1A1BBD8C6801}"/>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5" name="Нижний колонтитул 4">
            <a:extLst>
              <a:ext uri="{FF2B5EF4-FFF2-40B4-BE49-F238E27FC236}">
                <a16:creationId xmlns:a16="http://schemas.microsoft.com/office/drawing/2014/main" id="{BCC3DC0D-612A-4E8B-8AC0-81E23906B7B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DB952A5-45F0-4886-90C8-528B292637C4}"/>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3009731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83DE10E-9EBE-416D-AC77-38DF200ED284}"/>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60F298E-B647-4616-8101-C9C1E23DCD8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AF6C186-E9DB-4780-BCB8-D27E4824936F}"/>
              </a:ext>
            </a:extLst>
          </p:cNvPr>
          <p:cNvSpPr>
            <a:spLocks noGrp="1"/>
          </p:cNvSpPr>
          <p:nvPr>
            <p:ph type="dt" sz="half" idx="10"/>
          </p:nvPr>
        </p:nvSpPr>
        <p:spPr/>
        <p:txBody>
          <a:bodyPr/>
          <a:lstStyle/>
          <a:p>
            <a:fld id="{BC0E7FAB-8E9C-4728-A7C7-690FA340C9E0}" type="datetimeFigureOut">
              <a:rPr lang="ru-RU" smtClean="0"/>
              <a:t>26.08.2025</a:t>
            </a:fld>
            <a:endParaRPr lang="ru-RU"/>
          </a:p>
        </p:txBody>
      </p:sp>
      <p:sp>
        <p:nvSpPr>
          <p:cNvPr id="5" name="Нижний колонтитул 4">
            <a:extLst>
              <a:ext uri="{FF2B5EF4-FFF2-40B4-BE49-F238E27FC236}">
                <a16:creationId xmlns:a16="http://schemas.microsoft.com/office/drawing/2014/main" id="{50AC7420-EF24-41EC-9B79-7EC72E65AC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99E231E-B5B4-4468-BE02-2ACC88AF7131}"/>
              </a:ext>
            </a:extLst>
          </p:cNvPr>
          <p:cNvSpPr>
            <a:spLocks noGrp="1"/>
          </p:cNvSpPr>
          <p:nvPr>
            <p:ph type="sldNum" sz="quarter" idx="12"/>
          </p:nvPr>
        </p:nvSpPr>
        <p:spPr/>
        <p:txBody>
          <a:bodyPr/>
          <a:lstStyle/>
          <a:p>
            <a:fld id="{D44BA527-F318-40A3-8370-2AEF7E22D926}" type="slidenum">
              <a:rPr lang="ru-RU" smtClean="0"/>
              <a:t>‹#›</a:t>
            </a:fld>
            <a:endParaRPr lang="ru-RU"/>
          </a:p>
        </p:txBody>
      </p:sp>
    </p:spTree>
    <p:extLst>
      <p:ext uri="{BB962C8B-B14F-4D97-AF65-F5344CB8AC3E}">
        <p14:creationId xmlns:p14="http://schemas.microsoft.com/office/powerpoint/2010/main" val="1826036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34EDEA-89AE-44B5-B4E2-E863902C4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85D2F21-90B2-4547-BAE8-846429BE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3018877-6211-4B55-A02E-66F489783F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0E7FAB-8E9C-4728-A7C7-690FA340C9E0}" type="datetimeFigureOut">
              <a:rPr lang="ru-RU" smtClean="0"/>
              <a:t>26.08.2025</a:t>
            </a:fld>
            <a:endParaRPr lang="ru-RU"/>
          </a:p>
        </p:txBody>
      </p:sp>
      <p:sp>
        <p:nvSpPr>
          <p:cNvPr id="5" name="Нижний колонтитул 4">
            <a:extLst>
              <a:ext uri="{FF2B5EF4-FFF2-40B4-BE49-F238E27FC236}">
                <a16:creationId xmlns:a16="http://schemas.microsoft.com/office/drawing/2014/main" id="{705EFE1C-3BE2-449B-A08A-B884F8FD83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93BF0AA-570D-472A-93E8-5A7FDB34F7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4BA527-F318-40A3-8370-2AEF7E22D926}" type="slidenum">
              <a:rPr lang="ru-RU" smtClean="0"/>
              <a:t>‹#›</a:t>
            </a:fld>
            <a:endParaRPr lang="ru-RU"/>
          </a:p>
        </p:txBody>
      </p:sp>
    </p:spTree>
    <p:extLst>
      <p:ext uri="{BB962C8B-B14F-4D97-AF65-F5344CB8AC3E}">
        <p14:creationId xmlns:p14="http://schemas.microsoft.com/office/powerpoint/2010/main" val="1966839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304925" y="1400175"/>
            <a:ext cx="9429750" cy="2308324"/>
          </a:xfrm>
          <a:prstGeom prst="rect">
            <a:avLst/>
          </a:prstGeom>
          <a:noFill/>
        </p:spPr>
        <p:txBody>
          <a:bodyPr wrap="square" rtlCol="0">
            <a:spAutoFit/>
          </a:bodyPr>
          <a:lstStyle/>
          <a:p>
            <a:pPr algn="ctr"/>
            <a:r>
              <a:rPr lang="ru-RU" sz="3600" b="1" dirty="0">
                <a:solidFill>
                  <a:schemeClr val="accent1">
                    <a:lumMod val="75000"/>
                  </a:schemeClr>
                </a:solidFill>
                <a:latin typeface="Bahnschrift SemiLight" panose="020B0502040204020203" pitchFamily="34" charset="0"/>
              </a:rPr>
              <a:t>Коррекционная работа учителя-логопеда с обучающимися с разными образовательными потребностями в рамках общеобразовательной школы</a:t>
            </a:r>
          </a:p>
        </p:txBody>
      </p:sp>
      <p:sp>
        <p:nvSpPr>
          <p:cNvPr id="7" name="TextBox 6">
            <a:extLst>
              <a:ext uri="{FF2B5EF4-FFF2-40B4-BE49-F238E27FC236}">
                <a16:creationId xmlns:a16="http://schemas.microsoft.com/office/drawing/2014/main" id="{461A55B5-A31B-4CA6-AC71-870BC73A34C0}"/>
              </a:ext>
            </a:extLst>
          </p:cNvPr>
          <p:cNvSpPr txBox="1"/>
          <p:nvPr/>
        </p:nvSpPr>
        <p:spPr>
          <a:xfrm>
            <a:off x="7972425" y="4900047"/>
            <a:ext cx="3509294" cy="923330"/>
          </a:xfrm>
          <a:prstGeom prst="rect">
            <a:avLst/>
          </a:prstGeom>
          <a:noFill/>
        </p:spPr>
        <p:txBody>
          <a:bodyPr wrap="none" rtlCol="0">
            <a:spAutoFit/>
          </a:bodyPr>
          <a:lstStyle/>
          <a:p>
            <a:r>
              <a:rPr lang="ru-RU" b="1" dirty="0">
                <a:solidFill>
                  <a:schemeClr val="accent1">
                    <a:lumMod val="75000"/>
                  </a:schemeClr>
                </a:solidFill>
                <a:latin typeface="Bahnschrift SemiLight" panose="020B0502040204020203" pitchFamily="34" charset="0"/>
              </a:rPr>
              <a:t>Подготовила учитель-логопед</a:t>
            </a:r>
          </a:p>
          <a:p>
            <a:r>
              <a:rPr lang="ru-RU" b="1" dirty="0">
                <a:solidFill>
                  <a:schemeClr val="accent1">
                    <a:lumMod val="75000"/>
                  </a:schemeClr>
                </a:solidFill>
                <a:latin typeface="Bahnschrift SemiLight" panose="020B0502040204020203" pitchFamily="34" charset="0"/>
              </a:rPr>
              <a:t>МБОУ «Школа №6»</a:t>
            </a:r>
          </a:p>
          <a:p>
            <a:r>
              <a:rPr lang="ru-RU" b="1" dirty="0">
                <a:solidFill>
                  <a:schemeClr val="accent1">
                    <a:lumMod val="75000"/>
                  </a:schemeClr>
                </a:solidFill>
                <a:latin typeface="Bahnschrift SemiLight" panose="020B0502040204020203" pitchFamily="34" charset="0"/>
              </a:rPr>
              <a:t>Евдокимова И.В.</a:t>
            </a:r>
          </a:p>
        </p:txBody>
      </p:sp>
    </p:spTree>
    <p:extLst>
      <p:ext uri="{BB962C8B-B14F-4D97-AF65-F5344CB8AC3E}">
        <p14:creationId xmlns:p14="http://schemas.microsoft.com/office/powerpoint/2010/main" val="2384867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133474" y="419100"/>
            <a:ext cx="10467975" cy="5482783"/>
          </a:xfrm>
          <a:prstGeom prst="rect">
            <a:avLst/>
          </a:prstGeom>
          <a:noFill/>
        </p:spPr>
        <p:txBody>
          <a:bodyPr wrap="square" rtlCol="0">
            <a:spAutoFit/>
          </a:bodyPr>
          <a:lstStyle/>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ограниченными возможностями здоровья – это дети, имеющие различные отклонения психического или физического плана, которые не позволяют вести им полноценную жизнь. </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По классификации, предложенной </a:t>
            </a:r>
            <a:r>
              <a:rPr lang="ru-RU" sz="1800" dirty="0" err="1">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В.А.Лапшиным</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и </a:t>
            </a:r>
            <a:r>
              <a:rPr lang="ru-RU" sz="1800" dirty="0" err="1">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Б.П.Пузановым</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к основным категориям детей относятся:</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нарушением слуха (глухие, слабослышащие, позднооглохшие);</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нарушением зрения (слепые, слабовидящие);</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нарушением речи;</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нарушением опорно-двигательного аппарата;</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умственной отсталостью;</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задержкой психического развития;</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нарушением поведения и общения;</a:t>
            </a:r>
          </a:p>
          <a:p>
            <a:pPr marL="342900" lvl="0" indent="-342900" algn="just">
              <a:lnSpc>
                <a:spcPct val="107000"/>
              </a:lnSpc>
              <a:spcAft>
                <a:spcPts val="800"/>
              </a:spcAft>
              <a:buFont typeface="+mj-lt"/>
              <a:buAutoNum type="arabicPeriod"/>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Дети с комплексными нарушениями психофизического развития, с так называемыми сложными дефектами (слепоглухонемые, глухие или слепые дети с умственной отсталостью и т.д.).</a:t>
            </a: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486383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133474" y="419100"/>
            <a:ext cx="10467975" cy="6189515"/>
          </a:xfrm>
          <a:prstGeom prst="rect">
            <a:avLst/>
          </a:prstGeom>
          <a:noFill/>
        </p:spPr>
        <p:txBody>
          <a:bodyPr wrap="square" rtlCol="0">
            <a:spAutoFit/>
          </a:bodyPr>
          <a:lstStyle/>
          <a:p>
            <a:pPr algn="just">
              <a:lnSpc>
                <a:spcPct val="107000"/>
              </a:lnSpc>
              <a:spcAft>
                <a:spcPts val="800"/>
              </a:spcAft>
            </a:pPr>
            <a:r>
              <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Типичные затруднения у детей с ОВЗ:</a:t>
            </a:r>
            <a:endPar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Отсутствует мотивация к познавательной деятельности, ограниченны представления об окружающем мире;</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Темп выполнения заданий очень низкий;</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Нуждается в постоянной помощи взрослого;</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Низкий уровень свойств внимания (устойчивость, концентрация, переключение);</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Низкий уровень развития речи, мышления;</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Трудности в понимании инструкций;</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Инфантилизм;</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Нарушение координации движений;</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Низкая самооценка;</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Повышенная тревожность,</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Высокий уровень </a:t>
            </a:r>
            <a:r>
              <a:rPr lang="ru-RU" sz="1800" dirty="0" err="1">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психомышечного</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напряжения;</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Низкий уровень развития мелкой и крупной моторики;</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Для большинства таких детей характерна повышенная утомляемость</a:t>
            </a: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2966462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6" y="419100"/>
            <a:ext cx="10744200" cy="6678751"/>
          </a:xfrm>
          <a:prstGeom prst="rect">
            <a:avLst/>
          </a:prstGeom>
          <a:noFill/>
        </p:spPr>
        <p:txBody>
          <a:bodyPr wrap="square" rtlCol="0">
            <a:spAutoFit/>
          </a:bodyPr>
          <a:lstStyle/>
          <a:p>
            <a:pPr algn="ctr"/>
            <a:r>
              <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Организация коррекционной работы:</a:t>
            </a: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r>
              <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Цель </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деятельности учителя-логопеда – создание условий, способствующих выявлению и преодолению нарушений речевого развития, а также дальнейшему развитию речи, совершенствованию коммуникации обучающихся с ОВЗ для успешного усвоения образовательной программы.</a:t>
            </a:r>
          </a:p>
          <a:p>
            <a:endPar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endParaRPr>
          </a:p>
          <a:p>
            <a:r>
              <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Задачи</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a:t>
            </a:r>
          </a:p>
          <a:p>
            <a:pPr marL="342900" indent="-342900">
              <a:buAutoNum type="arabicPeriod"/>
            </a:pP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Проведение логопедического обследования;</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2. Разработка перспективного плана коррекционно-логопедической работы;</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3. Организация коррекционной работы по оказанию логопедической помощи ребенку с ОВЗ;</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4. Комплектование групп для занятий с учетом психофизического состояния обучающихся с ОВЗ</a:t>
            </a:r>
            <a:r>
              <a:rPr lang="ru-RU" dirty="0">
                <a:solidFill>
                  <a:schemeClr val="accent1">
                    <a:lumMod val="50000"/>
                  </a:schemeClr>
                </a:solidFill>
                <a:latin typeface="Bahnschrift SemiLight" panose="020B0502040204020203" pitchFamily="34" charset="0"/>
                <a:ea typeface="Calibri" panose="020F0502020204030204" pitchFamily="34" charset="0"/>
              </a:rPr>
              <a:t>;</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5. Участие в разработке адаптированных образовательных программ, методических рекомендаций по обучению детей с ОВЗ;</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6. Проведение систематического изучения динамики речевого развития ребенка с ОВЗ в процессе освоения образовательной программы;</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 </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7. Взаимодействие со специалистами психолого-педагогического сопровождения ребенка с ОВЗ и его семьей;</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8. Обеспечение и контроль за соблюдением </a:t>
            </a:r>
            <a:r>
              <a:rPr lang="ru-RU" sz="1800" dirty="0" err="1">
                <a:solidFill>
                  <a:schemeClr val="accent1">
                    <a:lumMod val="50000"/>
                  </a:schemeClr>
                </a:solidFill>
                <a:effectLst/>
                <a:latin typeface="Bahnschrift SemiLight" panose="020B0502040204020203" pitchFamily="34" charset="0"/>
                <a:ea typeface="Calibri" panose="020F0502020204030204" pitchFamily="34" charset="0"/>
              </a:rPr>
              <a:t>здоровьесберегающих</a:t>
            </a: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 условий обучения и воспитания детей с ОВЗ в общеобразовательной организации;</a:t>
            </a: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rPr>
              <a:t>9. Консультативная работа</a:t>
            </a:r>
            <a:r>
              <a:rPr lang="ru-RU" dirty="0">
                <a:solidFill>
                  <a:schemeClr val="accent1">
                    <a:lumMod val="50000"/>
                  </a:schemeClr>
                </a:solidFill>
                <a:latin typeface="Bahnschrift SemiLight" panose="020B0502040204020203" pitchFamily="34" charset="0"/>
                <a:ea typeface="Calibri" panose="020F0502020204030204" pitchFamily="34" charset="0"/>
              </a:rPr>
              <a:t>;</a:t>
            </a:r>
          </a:p>
          <a:p>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1059100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6964727"/>
          </a:xfrm>
          <a:prstGeom prst="rect">
            <a:avLst/>
          </a:prstGeom>
          <a:noFill/>
        </p:spPr>
        <p:txBody>
          <a:bodyPr wrap="square" rtlCol="0">
            <a:spAutoFit/>
          </a:bodyPr>
          <a:lstStyle/>
          <a:p>
            <a:pPr algn="ctr"/>
            <a:r>
              <a:rPr lang="ru-RU" sz="1800" b="1" u="sng" dirty="0">
                <a:solidFill>
                  <a:schemeClr val="accent1">
                    <a:lumMod val="50000"/>
                  </a:schemeClr>
                </a:solidFill>
                <a:effectLst/>
                <a:latin typeface="Bahnschrift SemiLight" panose="020B0502040204020203" pitchFamily="34" charset="0"/>
                <a:ea typeface="Calibri" panose="020F0502020204030204" pitchFamily="34" charset="0"/>
              </a:rPr>
              <a:t>Основные направления</a:t>
            </a: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 деятельности учителя-логопеда:</a:t>
            </a: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r>
              <a:rPr lang="ru-RU" sz="1800" b="1" dirty="0">
                <a:solidFill>
                  <a:schemeClr val="accent1">
                    <a:lumMod val="50000"/>
                  </a:schemeClr>
                </a:solidFill>
                <a:effectLst/>
                <a:latin typeface="Bahnschrift SemiLight" panose="020B0502040204020203" pitchFamily="34" charset="0"/>
                <a:ea typeface="Calibri" panose="020F0502020204030204" pitchFamily="34" charset="0"/>
              </a:rPr>
              <a:t>Диагностическое направление включает:</a:t>
            </a:r>
          </a:p>
          <a:p>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Первичное углубленное обследование;</a:t>
            </a:r>
          </a:p>
          <a:p>
            <a:pPr marL="285750" indent="-285750">
              <a:buFontTx/>
              <a:buChar char="-"/>
            </a:pPr>
            <a:r>
              <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rPr>
              <a:t>Промежуточное обследование;</a:t>
            </a:r>
          </a:p>
          <a:p>
            <a:pPr marL="285750" indent="-285750">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Итоговую диагностику.</a:t>
            </a:r>
          </a:p>
          <a:p>
            <a:endPar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И все направления должны представлять собой углубленное логопедическое обследование, охватывающее все компоненты речевой системы:</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-состояние органов артикуляции,</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-фонематическое восприятие,</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-общая и мелкая моторика,</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-слоговая структура,</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-состояние словаря,</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-грамматический строй,</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-связная речь,</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-навыки чтения и письма.</a:t>
            </a:r>
          </a:p>
          <a:p>
            <a:endPar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endParaRPr>
          </a:p>
          <a:p>
            <a:endPar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4023276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6255687"/>
          </a:xfrm>
          <a:prstGeom prst="rect">
            <a:avLst/>
          </a:prstGeom>
          <a:noFill/>
        </p:spPr>
        <p:txBody>
          <a:bodyPr wrap="square" rtlCol="0">
            <a:spAutoFit/>
          </a:bodyPr>
          <a:lstStyle/>
          <a:p>
            <a:pPr algn="ctr"/>
            <a:r>
              <a:rPr lang="ru-RU" sz="1800" b="1" u="sng" dirty="0">
                <a:solidFill>
                  <a:schemeClr val="accent1">
                    <a:lumMod val="50000"/>
                  </a:schemeClr>
                </a:solidFill>
                <a:effectLst/>
                <a:latin typeface="Bahnschrift SemiLight" panose="020B0502040204020203" pitchFamily="34" charset="0"/>
                <a:ea typeface="Calibri" panose="020F0502020204030204" pitchFamily="34" charset="0"/>
              </a:rPr>
              <a:t>Основные направления</a:t>
            </a: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 деятельности учителя-логопеда:</a:t>
            </a: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r>
              <a:rPr lang="ru-RU" b="1" dirty="0">
                <a:solidFill>
                  <a:schemeClr val="accent1">
                    <a:lumMod val="50000"/>
                  </a:schemeClr>
                </a:solidFill>
                <a:effectLst/>
                <a:latin typeface="Bahnschrift SemiLight" panose="020B0502040204020203" pitchFamily="34" charset="0"/>
                <a:ea typeface="Calibri" panose="020F0502020204030204" pitchFamily="34" charset="0"/>
              </a:rPr>
              <a:t>Коррекционно-развивающее направление работы включает следующие особенности :</a:t>
            </a:r>
          </a:p>
          <a:p>
            <a:endParaRPr lang="ru-RU"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Работа над речевой системой в целом.</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Максимальное использование сохранных анализаторов (зрительный, слуховой, тактильный).</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Дифференцированный подход (психические особенности, работоспособность, уровень сформированности речи).</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Длительное закрепление направленных речевых навыков.</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Частый повтор упражнений с элементами новизны.</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Частая смена видов деятельности.</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Дозировка заданий и речевого материала.</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Конкретность и доступность заданий.</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Умеренный темп работы.</a:t>
            </a: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-Постоянное поддержание интереса к занятиям.</a:t>
            </a:r>
          </a:p>
          <a:p>
            <a:endPar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endParaRPr>
          </a:p>
          <a:p>
            <a:endPar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41627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6069867"/>
          </a:xfrm>
          <a:prstGeom prst="rect">
            <a:avLst/>
          </a:prstGeom>
          <a:noFill/>
        </p:spPr>
        <p:txBody>
          <a:bodyPr wrap="square" rtlCol="0">
            <a:spAutoFit/>
          </a:bodyPr>
          <a:lstStyle/>
          <a:p>
            <a:pPr algn="ctr"/>
            <a:r>
              <a:rPr lang="ru-RU" sz="1800" b="1" u="sng" dirty="0">
                <a:solidFill>
                  <a:schemeClr val="accent1">
                    <a:lumMod val="50000"/>
                  </a:schemeClr>
                </a:solidFill>
                <a:effectLst/>
                <a:latin typeface="Bahnschrift SemiLight" panose="020B0502040204020203" pitchFamily="34" charset="0"/>
                <a:ea typeface="Calibri" panose="020F0502020204030204" pitchFamily="34" charset="0"/>
              </a:rPr>
              <a:t>Основные направления</a:t>
            </a: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 деятельности учителя-логопеда:</a:t>
            </a: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r>
              <a:rPr lang="ru-RU" sz="1800" b="1" dirty="0">
                <a:solidFill>
                  <a:schemeClr val="accent1">
                    <a:lumMod val="50000"/>
                  </a:schemeClr>
                </a:solidFill>
                <a:effectLst/>
                <a:latin typeface="Bahnschrift SemiLight" panose="020B0502040204020203" pitchFamily="34" charset="0"/>
                <a:ea typeface="Calibri" panose="020F0502020204030204" pitchFamily="34" charset="0"/>
              </a:rPr>
              <a:t>Организационно-методическое направление заключается</a:t>
            </a:r>
            <a:r>
              <a:rPr lang="ru-RU" b="1" dirty="0">
                <a:solidFill>
                  <a:schemeClr val="accent1">
                    <a:lumMod val="50000"/>
                  </a:schemeClr>
                </a:solidFill>
                <a:effectLst/>
                <a:latin typeface="Bahnschrift SemiLight" panose="020B0502040204020203" pitchFamily="34" charset="0"/>
                <a:ea typeface="Calibri" panose="020F0502020204030204" pitchFamily="34" charset="0"/>
              </a:rPr>
              <a:t>:</a:t>
            </a:r>
          </a:p>
          <a:p>
            <a:endParaRPr lang="ru-RU"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в разработке индивидуально-ориентированных коррекционно-развивающих программ, </a:t>
            </a:r>
          </a:p>
          <a:p>
            <a:pPr marL="285750" indent="-285750" algn="just">
              <a:lnSpc>
                <a:spcPct val="107000"/>
              </a:lnSpc>
              <a:spcAft>
                <a:spcPts val="800"/>
              </a:spcAft>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помощь в составлении адаптированной </a:t>
            </a:r>
            <a:r>
              <a:rPr lang="ru-RU" sz="1800" b="1" dirty="0">
                <a:solidFill>
                  <a:schemeClr val="accent1">
                    <a:lumMod val="50000"/>
                  </a:schemeClr>
                </a:solidFill>
                <a:effectLst/>
                <a:latin typeface="Bahnschrift SemiLight" panose="020B0502040204020203" pitchFamily="34" charset="0"/>
                <a:ea typeface="Calibri" panose="020F0502020204030204" pitchFamily="34" charset="0"/>
              </a:rPr>
              <a:t>о</a:t>
            </a: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бразовательной программы для детей с ОВЗ, </a:t>
            </a:r>
          </a:p>
          <a:p>
            <a:pPr marL="285750" indent="-285750" algn="just">
              <a:lnSpc>
                <a:spcPct val="107000"/>
              </a:lnSpc>
              <a:spcAft>
                <a:spcPts val="800"/>
              </a:spcAft>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подборе дидактических и методических материалов, а также ведении документации</a:t>
            </a:r>
          </a:p>
          <a:p>
            <a:pPr marL="285750" indent="-285750" algn="just">
              <a:lnSpc>
                <a:spcPct val="107000"/>
              </a:lnSpc>
              <a:spcAft>
                <a:spcPts val="800"/>
              </a:spcAft>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принимает участие в методических объединениях, </a:t>
            </a:r>
          </a:p>
          <a:p>
            <a:pPr marL="285750" indent="-285750" algn="just">
              <a:lnSpc>
                <a:spcPct val="107000"/>
              </a:lnSpc>
              <a:spcAft>
                <a:spcPts val="800"/>
              </a:spcAft>
              <a:buFontTx/>
              <a:buChar char="-"/>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пополняет логопедический кабинет новинками методической и дидактической литературы. </a:t>
            </a:r>
          </a:p>
          <a:p>
            <a:pPr marL="285750" indent="-285750" algn="just">
              <a:lnSpc>
                <a:spcPct val="107000"/>
              </a:lnSpc>
              <a:spcAft>
                <a:spcPts val="800"/>
              </a:spcAft>
              <a:buFontTx/>
              <a:buChar char="-"/>
            </a:pPr>
            <a:endPar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Реализуя инклюзивную практику, логопед постоянно совершенствует свой научно-методический потенциал, изучая информацию о системе инклюзивного образования в целях создании необходимых условий для детей с ОВЗ </a:t>
            </a:r>
            <a:r>
              <a:rPr lang="ru-RU" sz="1800" i="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(в частности, с тяжелыми нарушениями речи)</a:t>
            </a:r>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 на базе общеобразовательной организации, изучает предлагаемые новые нормативно-правовые документы.</a:t>
            </a:r>
          </a:p>
          <a:p>
            <a:pPr algn="just">
              <a:lnSpc>
                <a:spcPct val="107000"/>
              </a:lnSpc>
              <a:spcAft>
                <a:spcPts val="800"/>
              </a:spcAft>
            </a:pPr>
            <a:endParaRPr lang="ru-RU" dirty="0">
              <a:solidFill>
                <a:schemeClr val="accent1">
                  <a:lumMod val="50000"/>
                </a:schemeClr>
              </a:solidFill>
              <a:latin typeface="Bahnschrift SemiLight" panose="020B0502040204020203" pitchFamily="34" charset="0"/>
              <a:ea typeface="Calibri" panose="020F0502020204030204" pitchFamily="34" charset="0"/>
              <a:cs typeface="Times New Roman" panose="02020603050405020304" pitchFamily="18" charset="0"/>
            </a:endParaRPr>
          </a:p>
          <a:p>
            <a:endPar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812031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5447645"/>
          </a:xfrm>
          <a:prstGeom prst="rect">
            <a:avLst/>
          </a:prstGeom>
          <a:noFill/>
        </p:spPr>
        <p:txBody>
          <a:bodyPr wrap="square" rtlCol="0">
            <a:spAutoFit/>
          </a:bodyPr>
          <a:lstStyle/>
          <a:p>
            <a:pPr algn="ctr"/>
            <a:endParaRPr lang="ru-RU" sz="1800" b="1" u="sng" dirty="0">
              <a:solidFill>
                <a:schemeClr val="accent1">
                  <a:lumMod val="50000"/>
                </a:schemeClr>
              </a:solidFill>
              <a:effectLst/>
              <a:latin typeface="Bahnschrift SemiLight" panose="020B0502040204020203" pitchFamily="34" charset="0"/>
              <a:ea typeface="Calibri" panose="020F0502020204030204" pitchFamily="34" charset="0"/>
            </a:endParaRPr>
          </a:p>
          <a:p>
            <a:pPr algn="ctr"/>
            <a:endParaRPr lang="ru-RU" b="1" u="sng" dirty="0">
              <a:solidFill>
                <a:schemeClr val="accent1">
                  <a:lumMod val="50000"/>
                </a:schemeClr>
              </a:solidFill>
              <a:latin typeface="Bahnschrift SemiLight" panose="020B0502040204020203" pitchFamily="34" charset="0"/>
              <a:ea typeface="Calibri" panose="020F0502020204030204" pitchFamily="34" charset="0"/>
            </a:endParaRPr>
          </a:p>
          <a:p>
            <a:pPr algn="ctr"/>
            <a:r>
              <a:rPr lang="ru-RU" sz="1800" b="1" u="sng" dirty="0">
                <a:solidFill>
                  <a:schemeClr val="accent1">
                    <a:lumMod val="50000"/>
                  </a:schemeClr>
                </a:solidFill>
                <a:effectLst/>
                <a:latin typeface="Bahnschrift SemiLight" panose="020B0502040204020203" pitchFamily="34" charset="0"/>
                <a:ea typeface="Calibri" panose="020F0502020204030204" pitchFamily="34" charset="0"/>
              </a:rPr>
              <a:t>Основные направления</a:t>
            </a:r>
            <a:r>
              <a:rPr lang="ru-RU" sz="1800" dirty="0">
                <a:solidFill>
                  <a:schemeClr val="accent1">
                    <a:lumMod val="50000"/>
                  </a:schemeClr>
                </a:solidFill>
                <a:effectLst/>
                <a:latin typeface="Bahnschrift SemiLight" panose="020B0502040204020203" pitchFamily="34" charset="0"/>
                <a:ea typeface="Calibri" panose="020F0502020204030204" pitchFamily="34" charset="0"/>
              </a:rPr>
              <a:t> деятельности учителя-логопеда:</a:t>
            </a:r>
          </a:p>
          <a:p>
            <a:pPr algn="ctr"/>
            <a:endParaRPr lang="ru-RU" dirty="0">
              <a:solidFill>
                <a:schemeClr val="accent1">
                  <a:lumMod val="50000"/>
                </a:schemeClr>
              </a:solidFill>
              <a:latin typeface="Bahnschrift SemiLight" panose="020B0502040204020203" pitchFamily="34" charset="0"/>
              <a:ea typeface="Calibri" panose="020F0502020204030204" pitchFamily="34" charset="0"/>
            </a:endParaRPr>
          </a:p>
          <a:p>
            <a:pPr algn="ctr"/>
            <a:endParaRPr lang="ru-RU" sz="1800" dirty="0">
              <a:solidFill>
                <a:schemeClr val="accent1">
                  <a:lumMod val="50000"/>
                </a:schemeClr>
              </a:solidFill>
              <a:effectLst/>
              <a:latin typeface="Bahnschrift SemiLight" panose="020B0502040204020203" pitchFamily="34" charset="0"/>
              <a:ea typeface="Calibri" panose="020F0502020204030204" pitchFamily="34"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endParaRPr lang="ru-RU" sz="1400" b="1" dirty="0">
              <a:latin typeface="Times New Roman" panose="02020603050405020304" pitchFamily="18" charset="0"/>
              <a:ea typeface="Calibri" panose="020F0502020204030204" pitchFamily="34" charset="0"/>
            </a:endParaRPr>
          </a:p>
          <a:p>
            <a:endParaRPr lang="ru-RU" sz="1400"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pPr algn="ctr"/>
            <a:endParaRPr lang="ru-RU" sz="1400" b="1" dirty="0">
              <a:solidFill>
                <a:schemeClr val="accent1">
                  <a:lumMod val="50000"/>
                </a:schemeClr>
              </a:solidFill>
              <a:latin typeface="Bahnschrift SemiLight" panose="020B0502040204020203" pitchFamily="34" charset="0"/>
            </a:endParaRPr>
          </a:p>
        </p:txBody>
      </p:sp>
      <p:sp>
        <p:nvSpPr>
          <p:cNvPr id="4" name="TextBox 3">
            <a:extLst>
              <a:ext uri="{FF2B5EF4-FFF2-40B4-BE49-F238E27FC236}">
                <a16:creationId xmlns:a16="http://schemas.microsoft.com/office/drawing/2014/main" id="{F14D7D82-E00E-469F-8BA3-4F80C97ECA9F}"/>
              </a:ext>
            </a:extLst>
          </p:cNvPr>
          <p:cNvSpPr txBox="1"/>
          <p:nvPr/>
        </p:nvSpPr>
        <p:spPr>
          <a:xfrm>
            <a:off x="1417550" y="2281698"/>
            <a:ext cx="5156375" cy="2294603"/>
          </a:xfrm>
          <a:prstGeom prst="rect">
            <a:avLst/>
          </a:prstGeom>
          <a:noFill/>
        </p:spPr>
        <p:txBody>
          <a:bodyPr wrap="square" rtlCol="0">
            <a:spAutoFit/>
          </a:bodyPr>
          <a:lstStyle/>
          <a:p>
            <a:r>
              <a:rPr lang="ru-RU" b="1" dirty="0">
                <a:solidFill>
                  <a:schemeClr val="accent1">
                    <a:lumMod val="50000"/>
                  </a:schemeClr>
                </a:solidFill>
                <a:effectLst/>
                <a:latin typeface="Bahnschrift SemiLight" panose="020B0502040204020203" pitchFamily="34" charset="0"/>
                <a:ea typeface="Calibri" panose="020F0502020204030204" pitchFamily="34" charset="0"/>
              </a:rPr>
              <a:t>Консультативно-просветительское направление:</a:t>
            </a:r>
            <a:r>
              <a:rPr lang="ru-RU" dirty="0">
                <a:solidFill>
                  <a:schemeClr val="accent1">
                    <a:lumMod val="50000"/>
                  </a:schemeClr>
                </a:solidFill>
                <a:effectLst/>
                <a:latin typeface="Bahnschrift SemiLight" panose="020B0502040204020203" pitchFamily="34" charset="0"/>
                <a:ea typeface="Calibri" panose="020F0502020204030204" pitchFamily="34" charset="0"/>
              </a:rPr>
              <a:t> </a:t>
            </a:r>
          </a:p>
          <a:p>
            <a:endParaRPr lang="ru-RU"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dirty="0">
                <a:solidFill>
                  <a:schemeClr val="accent1">
                    <a:lumMod val="50000"/>
                  </a:schemeClr>
                </a:solidFill>
                <a:effectLst/>
                <a:latin typeface="Bahnschrift SemiLight" panose="020B0502040204020203" pitchFamily="34" charset="0"/>
                <a:ea typeface="Calibri" panose="020F0502020204030204" pitchFamily="34" charset="0"/>
              </a:rPr>
              <a:t>- консультирование семьи;</a:t>
            </a:r>
          </a:p>
          <a:p>
            <a:pPr>
              <a:lnSpc>
                <a:spcPct val="107000"/>
              </a:lnSpc>
              <a:spcAft>
                <a:spcPts val="800"/>
              </a:spcAft>
            </a:pPr>
            <a:r>
              <a:rPr lang="ru-RU" dirty="0">
                <a:solidFill>
                  <a:schemeClr val="accent1">
                    <a:lumMod val="50000"/>
                  </a:schemeClr>
                </a:solidFill>
                <a:effectLst/>
                <a:latin typeface="Bahnschrift SemiLight" panose="020B0502040204020203" pitchFamily="34" charset="0"/>
                <a:ea typeface="Calibri" panose="020F0502020204030204" pitchFamily="34" charset="0"/>
              </a:rPr>
              <a:t>- консультирование педагогов и других участников образовательного процесса; </a:t>
            </a:r>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endParaRPr lang="ru-RU" dirty="0"/>
          </a:p>
        </p:txBody>
      </p:sp>
      <p:sp>
        <p:nvSpPr>
          <p:cNvPr id="7" name="TextBox 6">
            <a:extLst>
              <a:ext uri="{FF2B5EF4-FFF2-40B4-BE49-F238E27FC236}">
                <a16:creationId xmlns:a16="http://schemas.microsoft.com/office/drawing/2014/main" id="{182716B2-04EB-41E6-B18B-6BB9E48BFBA7}"/>
              </a:ext>
            </a:extLst>
          </p:cNvPr>
          <p:cNvSpPr txBox="1"/>
          <p:nvPr/>
        </p:nvSpPr>
        <p:spPr>
          <a:xfrm>
            <a:off x="6657137" y="2309376"/>
            <a:ext cx="5156375" cy="2585323"/>
          </a:xfrm>
          <a:prstGeom prst="rect">
            <a:avLst/>
          </a:prstGeom>
          <a:noFill/>
        </p:spPr>
        <p:txBody>
          <a:bodyPr wrap="square" rtlCol="0">
            <a:spAutoFit/>
          </a:bodyPr>
          <a:lstStyle/>
          <a:p>
            <a:r>
              <a:rPr lang="ru-RU" b="1" dirty="0">
                <a:solidFill>
                  <a:schemeClr val="accent1">
                    <a:lumMod val="50000"/>
                  </a:schemeClr>
                </a:solidFill>
                <a:latin typeface="Bahnschrift SemiLight" panose="020B0502040204020203" pitchFamily="34" charset="0"/>
                <a:ea typeface="Calibri" panose="020F0502020204030204" pitchFamily="34" charset="0"/>
              </a:rPr>
              <a:t>Профилактическая работа</a:t>
            </a:r>
            <a:r>
              <a:rPr lang="ru-RU" dirty="0">
                <a:solidFill>
                  <a:schemeClr val="accent1">
                    <a:lumMod val="50000"/>
                  </a:schemeClr>
                </a:solidFill>
                <a:latin typeface="Bahnschrift SemiLight" panose="020B0502040204020203" pitchFamily="34" charset="0"/>
                <a:ea typeface="Calibri" panose="020F0502020204030204" pitchFamily="34" charset="0"/>
              </a:rPr>
              <a:t> </a:t>
            </a:r>
            <a:r>
              <a:rPr lang="ru-RU" b="1" dirty="0">
                <a:solidFill>
                  <a:schemeClr val="accent1">
                    <a:lumMod val="50000"/>
                  </a:schemeClr>
                </a:solidFill>
                <a:latin typeface="Bahnschrift SemiLight" panose="020B0502040204020203" pitchFamily="34" charset="0"/>
                <a:ea typeface="Calibri" panose="020F0502020204030204" pitchFamily="34" charset="0"/>
              </a:rPr>
              <a:t>:</a:t>
            </a:r>
          </a:p>
          <a:p>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r>
              <a:rPr lang="ru-RU" sz="1800"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rPr>
              <a:t>заключается в своевременном предупреждении у ребенка с ОВЗ возможных вторичных речевых нарушений, создании условий для их полноценного речевого развития на каждом уровне общего образования.</a:t>
            </a:r>
          </a:p>
          <a:p>
            <a:endParaRPr lang="ru-RU" dirty="0"/>
          </a:p>
        </p:txBody>
      </p:sp>
    </p:spTree>
    <p:extLst>
      <p:ext uri="{BB962C8B-B14F-4D97-AF65-F5344CB8AC3E}">
        <p14:creationId xmlns:p14="http://schemas.microsoft.com/office/powerpoint/2010/main" val="3725110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8678017"/>
          </a:xfrm>
          <a:prstGeom prst="rect">
            <a:avLst/>
          </a:prstGeom>
          <a:noFill/>
        </p:spPr>
        <p:txBody>
          <a:bodyPr wrap="square" rtlCol="0">
            <a:spAutoFit/>
          </a:bodyPr>
          <a:lstStyle/>
          <a:p>
            <a:pPr algn="ctr"/>
            <a:endParaRPr lang="ru-RU" sz="1800" b="1" u="sng" dirty="0">
              <a:solidFill>
                <a:schemeClr val="accent1">
                  <a:lumMod val="50000"/>
                </a:schemeClr>
              </a:solidFill>
              <a:effectLst/>
              <a:latin typeface="Bahnschrift SemiLight" panose="020B0502040204020203" pitchFamily="34" charset="0"/>
              <a:ea typeface="Calibri" panose="020F0502020204030204" pitchFamily="34" charset="0"/>
            </a:endParaRPr>
          </a:p>
          <a:p>
            <a:pPr algn="just">
              <a:lnSpc>
                <a:spcPct val="107000"/>
              </a:lnSpc>
              <a:spcAft>
                <a:spcPts val="800"/>
              </a:spcAft>
            </a:pPr>
            <a:r>
              <a:rPr lang="ru-RU" sz="1800" b="1"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Рекомендации учителя-логопеда для учителей предметников по работе с детьми ОВЗ. </a:t>
            </a:r>
          </a:p>
          <a:p>
            <a:pPr algn="just">
              <a:lnSpc>
                <a:spcPct val="107000"/>
              </a:lnSpc>
              <a:spcAft>
                <a:spcPts val="800"/>
              </a:spcAft>
            </a:pPr>
            <a:endPar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Устная речь: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Пополнение, уточнение и активизация словарного запаса детей по текущей теме, в процессе всех режимных моментов.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Постоянное совершенствование артикуляции, дикции, мелкой и общей моторики.</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Систематический контроль над поставленными звуками и грамматической правильностью речи в процессе всех режимных моментов.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Совершенствование связной речи.</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Развитие понимания речи, контроль над ответами, на поставленные вопросы. </a:t>
            </a:r>
          </a:p>
          <a:p>
            <a:endParaRPr lang="ru-RU" dirty="0">
              <a:solidFill>
                <a:schemeClr val="accent1">
                  <a:lumMod val="50000"/>
                </a:schemeClr>
              </a:solidFill>
              <a:latin typeface="Bahnschrift SemiBold" panose="020B0502040204020203" pitchFamily="34" charset="0"/>
              <a:ea typeface="Calibri" panose="020F0502020204030204" pitchFamily="34" charset="0"/>
            </a:endParaRPr>
          </a:p>
          <a:p>
            <a:endParaRPr lang="ru-RU" sz="1800" dirty="0">
              <a:solidFill>
                <a:schemeClr val="accent1">
                  <a:lumMod val="50000"/>
                </a:schemeClr>
              </a:solidFill>
              <a:effectLst/>
              <a:latin typeface="Bahnschrift SemiLight" panose="020B0502040204020203" pitchFamily="34" charset="0"/>
              <a:ea typeface="Calibri" panose="020F0502020204030204" pitchFamily="34" charset="0"/>
            </a:endParaRPr>
          </a:p>
          <a:p>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endParaRPr lang="ru-RU" sz="1400" b="1" dirty="0">
              <a:latin typeface="Times New Roman" panose="02020603050405020304" pitchFamily="18" charset="0"/>
              <a:ea typeface="Calibri" panose="020F0502020204030204" pitchFamily="34" charset="0"/>
            </a:endParaRPr>
          </a:p>
          <a:p>
            <a:endParaRPr lang="ru-RU" sz="1400"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1730524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9290107"/>
          </a:xfrm>
          <a:prstGeom prst="rect">
            <a:avLst/>
          </a:prstGeom>
          <a:noFill/>
        </p:spPr>
        <p:txBody>
          <a:bodyPr wrap="square" rtlCol="0">
            <a:spAutoFit/>
          </a:bodyPr>
          <a:lstStyle/>
          <a:p>
            <a:pPr algn="ctr"/>
            <a:endParaRPr lang="ru-RU" sz="1800" b="1" u="sng" dirty="0">
              <a:solidFill>
                <a:schemeClr val="accent1">
                  <a:lumMod val="50000"/>
                </a:schemeClr>
              </a:solidFill>
              <a:effectLst/>
              <a:latin typeface="Bahnschrift SemiLight" panose="020B0502040204020203" pitchFamily="34" charset="0"/>
              <a:ea typeface="Calibri" panose="020F0502020204030204" pitchFamily="34" charset="0"/>
            </a:endParaRPr>
          </a:p>
          <a:p>
            <a:pPr algn="just">
              <a:lnSpc>
                <a:spcPct val="107000"/>
              </a:lnSpc>
              <a:spcAft>
                <a:spcPts val="800"/>
              </a:spcAft>
            </a:pPr>
            <a:r>
              <a:rPr lang="ru-RU" sz="1800" b="1"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Рекомендации учителя-логопеда для учителей предметников по работе с детьми ОВЗ. </a:t>
            </a:r>
          </a:p>
          <a:p>
            <a:pPr algn="just">
              <a:lnSpc>
                <a:spcPct val="107000"/>
              </a:lnSpc>
              <a:spcAft>
                <a:spcPts val="800"/>
              </a:spcAft>
            </a:pPr>
            <a:endPar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Письменная речь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На всем протяжении занятий ребенку необходим щадящий режим.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Откажитесь от проверок ребенка на скорость чтения. </a:t>
            </a:r>
          </a:p>
          <a:p>
            <a:pPr marL="342900" indent="-342900">
              <a:lnSpc>
                <a:spcPct val="107000"/>
              </a:lnSpc>
              <a:spcAft>
                <a:spcPts val="800"/>
              </a:spcAft>
              <a:buAutoNum type="arabicPeriod"/>
            </a:pPr>
            <a:r>
              <a:rPr lang="ru-RU" dirty="0">
                <a:solidFill>
                  <a:schemeClr val="accent1">
                    <a:lumMod val="50000"/>
                  </a:schemeClr>
                </a:solidFill>
                <a:latin typeface="Bahnschrift SemiBold" panose="020B0502040204020203" pitchFamily="34" charset="0"/>
                <a:ea typeface="Calibri" panose="020F0502020204030204" pitchFamily="34" charset="0"/>
                <a:cs typeface="Times New Roman" panose="02020603050405020304" pitchFamily="18" charset="0"/>
              </a:rPr>
              <a:t>Н</a:t>
            </a: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ельзя давать упражнения, в которых текст написан с ошибками .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Подход «больше читать и писать» успеха не принесет, лучше меньше, но качественнее. Не читайте больших текстов и не пишите больших диктантов с ребенком. На первых этапах должно быть больше работы с устной речью: упражнения на развитие фонематического восприятия, звуковой анализ слова.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Очень важно не показывать ребенку свою эмоциональную вовлеченность: не злиться, не раздражаться и не радоваться слишком активно. </a:t>
            </a:r>
          </a:p>
          <a:p>
            <a:endParaRPr lang="ru-RU" sz="1800" dirty="0">
              <a:solidFill>
                <a:schemeClr val="accent1">
                  <a:lumMod val="50000"/>
                </a:schemeClr>
              </a:solidFill>
              <a:effectLst/>
              <a:latin typeface="Bahnschrift SemiLight" panose="020B0502040204020203" pitchFamily="34" charset="0"/>
              <a:ea typeface="Calibri" panose="020F0502020204030204" pitchFamily="34" charset="0"/>
            </a:endParaRPr>
          </a:p>
          <a:p>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endParaRPr lang="ru-RU" sz="1400" b="1" dirty="0">
              <a:latin typeface="Times New Roman" panose="02020603050405020304" pitchFamily="18" charset="0"/>
              <a:ea typeface="Calibri" panose="020F0502020204030204" pitchFamily="34" charset="0"/>
            </a:endParaRPr>
          </a:p>
          <a:p>
            <a:endParaRPr lang="ru-RU" sz="1400"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418417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9400650"/>
          </a:xfrm>
          <a:prstGeom prst="rect">
            <a:avLst/>
          </a:prstGeom>
          <a:noFill/>
        </p:spPr>
        <p:txBody>
          <a:bodyPr wrap="square" rtlCol="0">
            <a:spAutoFit/>
          </a:bodyPr>
          <a:lstStyle/>
          <a:p>
            <a:pPr algn="ctr"/>
            <a:endParaRPr lang="ru-RU" sz="1800" b="1" u="sng" dirty="0">
              <a:solidFill>
                <a:schemeClr val="accent1">
                  <a:lumMod val="50000"/>
                </a:schemeClr>
              </a:solidFill>
              <a:effectLst/>
              <a:latin typeface="Bahnschrift SemiLight" panose="020B0502040204020203" pitchFamily="34" charset="0"/>
              <a:ea typeface="Calibri" panose="020F0502020204030204" pitchFamily="34" charset="0"/>
            </a:endParaRPr>
          </a:p>
          <a:p>
            <a:pPr algn="just">
              <a:lnSpc>
                <a:spcPct val="107000"/>
              </a:lnSpc>
              <a:spcAft>
                <a:spcPts val="800"/>
              </a:spcAft>
            </a:pPr>
            <a:r>
              <a:rPr lang="ru-RU" sz="1800" b="1"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Рекомендации учителя-логопеда для учителей предметников по работе с детьми ОВЗ. </a:t>
            </a:r>
          </a:p>
          <a:p>
            <a:pPr algn="just">
              <a:lnSpc>
                <a:spcPct val="107000"/>
              </a:lnSpc>
              <a:spcAft>
                <a:spcPts val="800"/>
              </a:spcAft>
            </a:pPr>
            <a:endPar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Диктанты надо писать медленно! На написание диктанта объемом 50 слов на начальной стадии ликвидации </a:t>
            </a:r>
            <a:r>
              <a:rPr lang="ru-RU" sz="1800" dirty="0" err="1">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дисграфии</a:t>
            </a: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 должно затрачиваться не менее часа времени.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Текст обязательно прочитывается целиком, не менее двух раз. Можно спросить, на какие орфограммы этот текст. Ученик вряд ли ответит, поскольку он уже решил, что это «очень трудно», тогда укажите на них сами, выясните, известны ли ему понятия «безударные гласные» и другие правила русского языка.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Затем диктуется первое предложение. Попросите ученика назвать количество запятых в нем, попробовать их объяснить. Не настаивайте, подсказывайте, поощряйте попытку дать верный ответ. Попросите проговорить по буквам одно или два сложных с орфографической точки зрения (или просто длинных) слова. Только потом (после двукратного, а то и трех, четырехкратного прочтения) продолжайте писать. </a:t>
            </a:r>
          </a:p>
          <a:p>
            <a:pPr marL="342900" indent="-342900">
              <a:lnSpc>
                <a:spcPct val="107000"/>
              </a:lnSpc>
              <a:spcAft>
                <a:spcPts val="800"/>
              </a:spcAft>
              <a:buAutoNum type="arabicPeriod"/>
            </a:pPr>
            <a:r>
              <a:rPr lang="ru-RU" sz="18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Предложение диктуется по частям и записывается с проговариванием вслух всех особенностей произношения и знаков препинания.</a:t>
            </a:r>
          </a:p>
          <a:p>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endParaRPr lang="ru-RU" sz="1400" b="1" dirty="0">
              <a:latin typeface="Times New Roman" panose="02020603050405020304" pitchFamily="18" charset="0"/>
              <a:ea typeface="Calibri" panose="020F0502020204030204" pitchFamily="34" charset="0"/>
            </a:endParaRPr>
          </a:p>
          <a:p>
            <a:endParaRPr lang="ru-RU" sz="1400"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67770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D00701-1A78-4D1D-898E-60F38728B0AC}"/>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4E918503-AD23-4089-B7DA-E43B216AEA36}"/>
              </a:ext>
            </a:extLst>
          </p:cNvPr>
          <p:cNvSpPr>
            <a:spLocks noGrp="1"/>
          </p:cNvSpPr>
          <p:nvPr>
            <p:ph type="subTitle" idx="1"/>
          </p:nvPr>
        </p:nvSpPr>
        <p:spPr/>
        <p:txBody>
          <a:bodyPr/>
          <a:lstStyle/>
          <a:p>
            <a:endParaRPr lang="ru-RU"/>
          </a:p>
        </p:txBody>
      </p:sp>
      <p:pic>
        <p:nvPicPr>
          <p:cNvPr id="5" name="Рисунок 4">
            <a:extLst>
              <a:ext uri="{FF2B5EF4-FFF2-40B4-BE49-F238E27FC236}">
                <a16:creationId xmlns:a16="http://schemas.microsoft.com/office/drawing/2014/main" id="{DF304481-496C-4422-8D10-B4BD9F997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7101DB-3E55-4B94-9096-6EAE6C9DD010}"/>
              </a:ext>
            </a:extLst>
          </p:cNvPr>
          <p:cNvSpPr txBox="1"/>
          <p:nvPr/>
        </p:nvSpPr>
        <p:spPr>
          <a:xfrm>
            <a:off x="1038225" y="419100"/>
            <a:ext cx="10858499" cy="6623352"/>
          </a:xfrm>
          <a:prstGeom prst="rect">
            <a:avLst/>
          </a:prstGeom>
          <a:noFill/>
        </p:spPr>
        <p:txBody>
          <a:bodyPr wrap="square" rtlCol="0">
            <a:spAutoFit/>
          </a:bodyPr>
          <a:lstStyle/>
          <a:p>
            <a:pPr algn="ctr"/>
            <a:endParaRPr lang="ru-RU" sz="1800" b="1" u="sng" dirty="0">
              <a:solidFill>
                <a:schemeClr val="accent1">
                  <a:lumMod val="50000"/>
                </a:schemeClr>
              </a:solidFill>
              <a:effectLst/>
              <a:latin typeface="Bahnschrift SemiLight" panose="020B0502040204020203" pitchFamily="34" charset="0"/>
              <a:ea typeface="Calibri" panose="020F0502020204030204" pitchFamily="34" charset="0"/>
            </a:endParaRPr>
          </a:p>
          <a:p>
            <a:pPr algn="ctr">
              <a:lnSpc>
                <a:spcPct val="107000"/>
              </a:lnSpc>
              <a:spcAft>
                <a:spcPts val="800"/>
              </a:spcAft>
            </a:pPr>
            <a:endParaRPr lang="ru-RU" sz="4000" b="1"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ru-RU" sz="4000" b="1" dirty="0">
              <a:solidFill>
                <a:schemeClr val="accent1">
                  <a:lumMod val="50000"/>
                </a:schemeClr>
              </a:solidFill>
              <a:latin typeface="Bahnschrift SemiBold" panose="020B05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4000" b="1"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rPr>
              <a:t>Спасибо за внимание!</a:t>
            </a:r>
            <a:endParaRPr lang="ru-RU" sz="4000" dirty="0">
              <a:solidFill>
                <a:schemeClr val="accent1">
                  <a:lumMod val="50000"/>
                </a:schemeClr>
              </a:solidFill>
              <a:effectLst/>
              <a:latin typeface="Bahnschrift SemiBold" panose="020B0502040204020203" pitchFamily="34" charset="0"/>
              <a:ea typeface="Calibri" panose="020F0502020204030204" pitchFamily="34" charset="0"/>
              <a:cs typeface="Times New Roman" panose="02020603050405020304" pitchFamily="18" charset="0"/>
            </a:endParaRPr>
          </a:p>
          <a:p>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pPr algn="ctr"/>
            <a:endParaRPr lang="ru-RU" sz="1800" b="1" dirty="0">
              <a:solidFill>
                <a:schemeClr val="accent1">
                  <a:lumMod val="50000"/>
                </a:schemeClr>
              </a:solidFill>
              <a:effectLst/>
              <a:latin typeface="Bahnschrift SemiLight" panose="020B0502040204020203" pitchFamily="34" charset="0"/>
              <a:ea typeface="Calibri" panose="020F0502020204030204" pitchFamily="34" charset="0"/>
              <a:cs typeface="Times New Roman" panose="02020603050405020304" pitchFamily="18" charset="0"/>
            </a:endParaRPr>
          </a:p>
          <a:p>
            <a:endParaRPr lang="ru-RU" sz="1400" b="1" dirty="0">
              <a:latin typeface="Times New Roman" panose="02020603050405020304" pitchFamily="18" charset="0"/>
              <a:ea typeface="Calibri" panose="020F0502020204030204" pitchFamily="34" charset="0"/>
            </a:endParaRPr>
          </a:p>
          <a:p>
            <a:endParaRPr lang="ru-RU" sz="1400"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latin typeface="Times New Roman" panose="02020603050405020304" pitchFamily="18" charset="0"/>
              <a:ea typeface="Calibri" panose="020F0502020204030204" pitchFamily="34" charset="0"/>
            </a:endParaRPr>
          </a:p>
          <a:p>
            <a:endParaRPr lang="ru-RU" b="1" dirty="0">
              <a:solidFill>
                <a:schemeClr val="accent1">
                  <a:lumMod val="50000"/>
                </a:schemeClr>
              </a:solidFill>
              <a:latin typeface="Bahnschrift SemiLight" panose="020B0502040204020203" pitchFamily="34" charset="0"/>
              <a:ea typeface="Calibri" panose="020F0502020204030204" pitchFamily="34" charset="0"/>
            </a:endParaRPr>
          </a:p>
          <a:p>
            <a:pPr algn="ctr"/>
            <a:endParaRPr lang="ru-RU" sz="1400" b="1" dirty="0">
              <a:solidFill>
                <a:schemeClr val="accent1">
                  <a:lumMod val="50000"/>
                </a:schemeClr>
              </a:solidFill>
              <a:latin typeface="Bahnschrift SemiLight" panose="020B0502040204020203" pitchFamily="34" charset="0"/>
            </a:endParaRPr>
          </a:p>
        </p:txBody>
      </p:sp>
    </p:spTree>
    <p:extLst>
      <p:ext uri="{BB962C8B-B14F-4D97-AF65-F5344CB8AC3E}">
        <p14:creationId xmlns:p14="http://schemas.microsoft.com/office/powerpoint/2010/main" val="411801809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187</TotalTime>
  <Words>1055</Words>
  <Application>Microsoft Office PowerPoint</Application>
  <PresentationFormat>Широкоэкранный</PresentationFormat>
  <Paragraphs>197</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Arial</vt:lpstr>
      <vt:lpstr>Bahnschrift SemiBold</vt:lpstr>
      <vt:lpstr>Bahnschrift SemiLight</vt:lpstr>
      <vt:lpstr>Calibri</vt:lpstr>
      <vt:lpstr>Calibri Light</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22</cp:revision>
  <dcterms:created xsi:type="dcterms:W3CDTF">2025-08-16T14:25:32Z</dcterms:created>
  <dcterms:modified xsi:type="dcterms:W3CDTF">2025-08-26T07:58:40Z</dcterms:modified>
</cp:coreProperties>
</file>