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1" r:id="rId4"/>
    <p:sldId id="258" r:id="rId5"/>
    <p:sldId id="257" r:id="rId6"/>
    <p:sldId id="260" r:id="rId7"/>
    <p:sldId id="262" r:id="rId8"/>
    <p:sldId id="267" r:id="rId9"/>
    <p:sldId id="268" r:id="rId10"/>
    <p:sldId id="269" r:id="rId11"/>
    <p:sldId id="270" r:id="rId12"/>
    <p:sldId id="264" r:id="rId13"/>
    <p:sldId id="271" r:id="rId14"/>
    <p:sldId id="272" r:id="rId15"/>
    <p:sldId id="273" r:id="rId16"/>
    <p:sldId id="266" r:id="rId17"/>
    <p:sldId id="26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8/26/2025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62A46F-4310-4041-8D7B-183A24845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2080620"/>
            <a:ext cx="8825658" cy="1856381"/>
          </a:xfrm>
        </p:spPr>
        <p:txBody>
          <a:bodyPr/>
          <a:lstStyle/>
          <a:p>
            <a:pPr algn="ctr"/>
            <a:r>
              <a:rPr lang="ru-RU" sz="2800" dirty="0"/>
              <a:t>Использование информационно-коммуникационной платформы «</a:t>
            </a:r>
            <a:r>
              <a:rPr lang="ru-RU" sz="2800" dirty="0" err="1"/>
              <a:t>Сферум</a:t>
            </a:r>
            <a:r>
              <a:rPr lang="ru-RU" sz="2800" dirty="0"/>
              <a:t>» во взаимодействии учителя-логопеда с учителями, учащимися и родителями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99A749A-7623-4111-962C-7C8913D64FDE}"/>
              </a:ext>
            </a:extLst>
          </p:cNvPr>
          <p:cNvSpPr txBox="1">
            <a:spLocks/>
          </p:cNvSpPr>
          <p:nvPr/>
        </p:nvSpPr>
        <p:spPr bwMode="gray">
          <a:xfrm>
            <a:off x="1154954" y="631731"/>
            <a:ext cx="9170145" cy="96846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Aft>
                <a:spcPts val="1000"/>
              </a:spcAft>
            </a:pPr>
            <a:r>
              <a:rPr lang="ru-RU" sz="1600" spc="3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Муниципальное бюджетное общеобразовательное учреждение</a:t>
            </a:r>
          </a:p>
          <a:p>
            <a:pPr algn="ctr">
              <a:lnSpc>
                <a:spcPct val="110000"/>
              </a:lnSpc>
              <a:spcAft>
                <a:spcPts val="1000"/>
              </a:spcAft>
            </a:pPr>
            <a:r>
              <a:rPr lang="ru-RU" sz="1600" spc="300" dirty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spc="300" dirty="0" err="1">
                <a:latin typeface="Arial" panose="020B0604020202020204" pitchFamily="34" charset="0"/>
                <a:cs typeface="Arial" panose="020B0604020202020204" pitchFamily="34" charset="0"/>
              </a:rPr>
              <a:t>Шварихинская</a:t>
            </a:r>
            <a:r>
              <a:rPr lang="ru-RU" sz="1600" spc="300" dirty="0">
                <a:latin typeface="Arial" panose="020B0604020202020204" pitchFamily="34" charset="0"/>
                <a:cs typeface="Arial" panose="020B0604020202020204" pitchFamily="34" charset="0"/>
              </a:rPr>
              <a:t> школа»</a:t>
            </a:r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64BD36E1-2966-43F5-B6BD-0E02BC891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7655" y="4113711"/>
            <a:ext cx="2489945" cy="861420"/>
          </a:xfrm>
        </p:spPr>
        <p:txBody>
          <a:bodyPr>
            <a:normAutofit/>
          </a:bodyPr>
          <a:lstStyle/>
          <a:p>
            <a:pPr algn="r"/>
            <a:r>
              <a:rPr lang="ru-RU" sz="1600" dirty="0" err="1"/>
              <a:t>Торова</a:t>
            </a:r>
            <a:r>
              <a:rPr lang="ru-RU" sz="1600" dirty="0"/>
              <a:t> Е.В. </a:t>
            </a:r>
          </a:p>
          <a:p>
            <a:pPr algn="r"/>
            <a:r>
              <a:rPr lang="ru-RU" sz="1600" dirty="0"/>
              <a:t>Учитель-логопед</a:t>
            </a:r>
          </a:p>
        </p:txBody>
      </p:sp>
      <p:sp>
        <p:nvSpPr>
          <p:cNvPr id="7" name="Подзаголовок 5">
            <a:extLst>
              <a:ext uri="{FF2B5EF4-FFF2-40B4-BE49-F238E27FC236}">
                <a16:creationId xmlns:a16="http://schemas.microsoft.com/office/drawing/2014/main" id="{6A49A67A-6640-4DD2-BB96-73A40ECB1F4D}"/>
              </a:ext>
            </a:extLst>
          </p:cNvPr>
          <p:cNvSpPr txBox="1">
            <a:spLocks/>
          </p:cNvSpPr>
          <p:nvPr/>
        </p:nvSpPr>
        <p:spPr bwMode="gray">
          <a:xfrm>
            <a:off x="4851027" y="5650411"/>
            <a:ext cx="2489945" cy="33128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/>
              <a:t>Богородск 2025</a:t>
            </a:r>
          </a:p>
        </p:txBody>
      </p:sp>
    </p:spTree>
    <p:extLst>
      <p:ext uri="{BB962C8B-B14F-4D97-AF65-F5344CB8AC3E}">
        <p14:creationId xmlns:p14="http://schemas.microsoft.com/office/powerpoint/2010/main" val="2788612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1D15E3-7DA0-4A6C-B137-1BC95FBA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513046" cy="706964"/>
          </a:xfrm>
        </p:spPr>
        <p:txBody>
          <a:bodyPr/>
          <a:lstStyle/>
          <a:p>
            <a:pPr algn="ctr"/>
            <a:r>
              <a:rPr lang="ru-RU" sz="3200" dirty="0"/>
              <a:t>«</a:t>
            </a:r>
            <a:r>
              <a:rPr lang="ru-RU" sz="3200" dirty="0" err="1"/>
              <a:t>Сферум</a:t>
            </a:r>
            <a:r>
              <a:rPr lang="ru-RU" sz="3200" dirty="0"/>
              <a:t>» - российская цифровая платформа для учёбы и общения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4203DD-7034-4885-AB50-C539CFA5C2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54" y="2298700"/>
            <a:ext cx="10592546" cy="3962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/>
              <a:t>	В современном образовании информационно-коммуникационные технологии играют ключевую роль в повышении эффективности коррекционного обучения. Одной из таких платформ является информационно-коммуникационная платформа «</a:t>
            </a:r>
            <a:r>
              <a:rPr lang="ru-RU" dirty="0" err="1"/>
              <a:t>Сферум</a:t>
            </a:r>
            <a:r>
              <a:rPr lang="ru-RU" dirty="0"/>
              <a:t>», которая используется в рамках регионального проекта «Цифровая образовательная среда» национального проекта «Образование». Платформа  предоставляет широкие возможности для организации педагогического процесса, обмена материалами и коммуникации между педагогом и родителем. С ее помощью можно создавать электронные материалы, проводить собрания и конференции, задавать вопросы не только учителю, но и обратиться за помощью к узкому специалисту. 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37B02B-5F79-4185-9937-52038EA0FB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02"/>
          <a:stretch/>
        </p:blipFill>
        <p:spPr>
          <a:xfrm>
            <a:off x="977900" y="817036"/>
            <a:ext cx="792163" cy="70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710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7BF7B-02EE-40DD-8D52-84732D20D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133333" cy="706964"/>
          </a:xfrm>
        </p:spPr>
        <p:txBody>
          <a:bodyPr/>
          <a:lstStyle/>
          <a:p>
            <a:pPr algn="ctr"/>
            <a:r>
              <a:rPr lang="ru-RU" dirty="0"/>
              <a:t>7 преимуществ платформы «</a:t>
            </a:r>
            <a:r>
              <a:rPr lang="ru-RU" dirty="0" err="1"/>
              <a:t>Сферум</a:t>
            </a:r>
            <a:r>
              <a:rPr lang="ru-RU" dirty="0"/>
              <a:t>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291FC3-E48D-41C5-B5F0-EBDC626BE4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939"/>
          <a:stretch/>
        </p:blipFill>
        <p:spPr>
          <a:xfrm>
            <a:off x="1021333" y="2324100"/>
            <a:ext cx="10357867" cy="419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5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6523BF-0623-4DEB-89DA-FE7AB7F07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есть в «</a:t>
            </a:r>
            <a:r>
              <a:rPr lang="ru-RU" dirty="0" err="1"/>
              <a:t>Сферум</a:t>
            </a:r>
            <a:r>
              <a:rPr lang="ru-RU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F3A119-8013-4BBD-8AF9-B2E0B271BA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79"/>
          <a:stretch/>
        </p:blipFill>
        <p:spPr>
          <a:xfrm>
            <a:off x="482893" y="2387600"/>
            <a:ext cx="11226214" cy="41462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BA7BAA-A7D6-4A3B-BB27-4D8ACCAD3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02"/>
          <a:stretch/>
        </p:blipFill>
        <p:spPr>
          <a:xfrm>
            <a:off x="6337299" y="973668"/>
            <a:ext cx="792163" cy="70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2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90680-DE99-471E-B134-D77E0EB95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06824"/>
            <a:ext cx="9468222" cy="873808"/>
          </a:xfrm>
        </p:spPr>
        <p:txBody>
          <a:bodyPr/>
          <a:lstStyle/>
          <a:p>
            <a:pPr algn="ctr"/>
            <a:r>
              <a:rPr lang="ru-RU" dirty="0"/>
              <a:t>Противоречие современной образовательной ситуации 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9C59937-222A-4176-A933-83833E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2530" y="2213536"/>
            <a:ext cx="9911976" cy="3837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Как говорит  Басаргина, Л.В. в статье « Индивидуальный стиль профессиональной деятельности учителя-логопеда с применением дистанционных образовательных технологий» , опубликованной в  сборнике научных статей VII Международной конференции Российской ассоциации дислексии  </a:t>
            </a:r>
          </a:p>
          <a:p>
            <a:pPr marL="0" indent="0">
              <a:buNone/>
            </a:pPr>
            <a:r>
              <a:rPr lang="ru-RU" sz="2000" dirty="0"/>
              <a:t>В современной образовательной ситуации существует противоречие между необходимостью оказания логопедической помощи учащимся с различными нарушениями речи и невозможностью ее осуществить в отношении всех нуждающихся, так как их число с каждым годом только возрастает, а количество учителей-логопедов не позволяет охватить такое количество детей и оказать им должную логопедическую помощь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565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B2934-30B9-42DD-AE82-001F6737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21D46F-DC24-45BA-8FA3-AE42EEBB7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671" y="2301188"/>
            <a:ext cx="9992657" cy="3583144"/>
          </a:xfrm>
        </p:spPr>
        <p:txBody>
          <a:bodyPr>
            <a:normAutofit/>
          </a:bodyPr>
          <a:lstStyle/>
          <a:p>
            <a:r>
              <a:rPr lang="ru-RU" dirty="0"/>
              <a:t>Разрешить названное противоречие можно, используя новые формы совместной работы учителя класса и учителя-логопеда (а также родителей или законных представителей ребенка), направленные на предупреждение возможного появления дефектов письменной речи и коррекцию негрубых проявлений </a:t>
            </a:r>
            <a:r>
              <a:rPr lang="ru-RU" dirty="0" err="1"/>
              <a:t>дисграфии</a:t>
            </a:r>
            <a:r>
              <a:rPr lang="ru-RU" dirty="0"/>
              <a:t>  и дислексии. </a:t>
            </a:r>
          </a:p>
          <a:p>
            <a:r>
              <a:rPr lang="ru-RU" dirty="0"/>
              <a:t>Взаимодействие учителя-логопеда, учителя, учащихся, родителей (законных представителей) осуществляется на основе информационно-коммуникационной платформы СФЕРУМ. На платформе можно ежемесячно публиковать банк заданий, который обновляется и пополняется с учётом выявленных трудностей у учащихся и запросом учителей и родителей. Упражнения создаются с помощью онлайн-платформ, мультимедийных презентаций, текстовых документов, видеофрагментов.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659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A7C2A8-5078-4AED-85EC-3DC63F0F4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Виртуальные группы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3181BA-D465-4387-BC94-0A6CC1306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908" y="2272553"/>
            <a:ext cx="6681692" cy="3416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Одной из основных возможностей платформы является создание виртуальных групп, которые позволяют педагогам и родителям взаимодействовать онлайн. Виртуальные группы представляют собой цифровое пространство, где можно проводить онлайн собрания, делиться материалами консультаций, обсуждать темы и задавать вопросы. Такой подход к просвещению родителей позволяет повысить заинтересованность родителей и создать комфортную атмосферу для активного общения.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55394A-B377-4285-B239-B66E9B0F1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497" y="2157163"/>
            <a:ext cx="2046726" cy="38548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F9C695-7297-4E3F-B5D9-06D6666A63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094"/>
          <a:stretch/>
        </p:blipFill>
        <p:spPr>
          <a:xfrm>
            <a:off x="7491482" y="2480297"/>
            <a:ext cx="1944141" cy="3208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40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43F364-880D-48A6-ADB8-7D62DC86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Онлайн-мероприятия в «</a:t>
            </a:r>
            <a:r>
              <a:rPr lang="ru-RU" dirty="0" err="1"/>
              <a:t>Сферум</a:t>
            </a:r>
            <a:r>
              <a:rPr lang="ru-RU" dirty="0"/>
              <a:t>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02AB19E-FD63-4ECA-9B24-EC3519FCF2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426" r="40424"/>
          <a:stretch/>
        </p:blipFill>
        <p:spPr>
          <a:xfrm>
            <a:off x="7026591" y="2712686"/>
            <a:ext cx="4898709" cy="3133546"/>
          </a:xfr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72547F87-382D-4782-8833-BEF139AF8289}"/>
              </a:ext>
            </a:extLst>
          </p:cNvPr>
          <p:cNvSpPr txBox="1">
            <a:spLocks/>
          </p:cNvSpPr>
          <p:nvPr/>
        </p:nvSpPr>
        <p:spPr>
          <a:xfrm>
            <a:off x="939055" y="2205437"/>
            <a:ext cx="5537946" cy="4148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«Ребусы» </a:t>
            </a:r>
            <a:endParaRPr lang="ru-RU" dirty="0"/>
          </a:p>
          <a:p>
            <a:pPr marL="0" indent="0">
              <a:buFont typeface="Wingdings 3" charset="2"/>
              <a:buNone/>
            </a:pPr>
            <a:r>
              <a:rPr lang="ru-RU" dirty="0"/>
              <a:t>В качестве домашнего развлечения на выходные или праздничные дни, во время карантина и т.п. можно предложить детям совместно с родителями отгадать ребусы из смайликов. Ребусы могут быть тематические, например, по мультфильмам. </a:t>
            </a:r>
          </a:p>
          <a:p>
            <a:pPr marL="0" indent="0">
              <a:buNone/>
            </a:pPr>
            <a:r>
              <a:rPr lang="ru-RU" dirty="0"/>
              <a:t>Необходимо отметить, что смайлы в «</a:t>
            </a:r>
            <a:r>
              <a:rPr lang="ru-RU" dirty="0" err="1"/>
              <a:t>Сферум</a:t>
            </a:r>
            <a:r>
              <a:rPr lang="ru-RU" dirty="0"/>
              <a:t>» достаточно маленькие по размеру, поэтому не всегда могут быть удобны и понятны. В этом случае можно заменить их на пиктограммы (иконки или картинки) из любого бесплатного источника. </a:t>
            </a:r>
          </a:p>
        </p:txBody>
      </p:sp>
    </p:spTree>
    <p:extLst>
      <p:ext uri="{BB962C8B-B14F-4D97-AF65-F5344CB8AC3E}">
        <p14:creationId xmlns:p14="http://schemas.microsoft.com/office/powerpoint/2010/main" val="140445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B012A-93A3-4C3E-A1A1-26B2B5E33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Задания и вопросы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2ED21-F86E-417D-87B2-80A49D439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6871" y="2468032"/>
            <a:ext cx="4484592" cy="34163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Аналогично отгадыванию ребусов можно выкладывать в чат и другие задания, например, </a:t>
            </a:r>
          </a:p>
          <a:p>
            <a:r>
              <a:rPr lang="ru-RU" dirty="0"/>
              <a:t> отгадать сказку по картинке;</a:t>
            </a:r>
          </a:p>
          <a:p>
            <a:endParaRPr lang="ru-RU" dirty="0"/>
          </a:p>
          <a:p>
            <a:r>
              <a:rPr lang="ru-RU" dirty="0"/>
              <a:t>угадать героя по паззлу 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4FC8FF-C001-4394-AAE8-1B6FB7066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94" y="2417232"/>
            <a:ext cx="3899720" cy="22660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3A6526-3F5E-4665-A145-18CA0135B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101" y="2468032"/>
            <a:ext cx="2997006" cy="37767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6970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01A202-822A-4D53-AB19-EAAFE2630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55" y="2266156"/>
            <a:ext cx="8052546" cy="3949700"/>
          </a:xfrm>
        </p:spPr>
        <p:txBody>
          <a:bodyPr/>
          <a:lstStyle/>
          <a:p>
            <a:r>
              <a:rPr lang="ru-RU" dirty="0"/>
              <a:t>угадать животное по звуку (подборки звуков могут быть тематические: домашние животные, дикие животные, птицы и пр.) 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отгадать </a:t>
            </a:r>
            <a:r>
              <a:rPr lang="ru-RU" dirty="0" err="1"/>
              <a:t>видеозагадку</a:t>
            </a:r>
            <a:r>
              <a:rPr lang="ru-RU" dirty="0"/>
              <a:t>. Загадку можно заранее разместить на видеосервисе и сделать ссылку не нее или найти готовую. Ответ можно также предложить выбрать из предложенных или отправить в сообщении в виде картинки или смайла.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066B98-D252-4722-862B-16E7449B0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497" y="3019673"/>
            <a:ext cx="3846909" cy="11705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B382E3-A86B-4D60-972C-B69B56AA8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3641" y="2266156"/>
            <a:ext cx="3067059" cy="4141787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BD473D5-4B0A-4194-A539-488B894F2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ru-RU" dirty="0"/>
              <a:t>Загадки и видео </a:t>
            </a:r>
          </a:p>
        </p:txBody>
      </p:sp>
    </p:spTree>
    <p:extLst>
      <p:ext uri="{BB962C8B-B14F-4D97-AF65-F5344CB8AC3E}">
        <p14:creationId xmlns:p14="http://schemas.microsoft.com/office/powerpoint/2010/main" val="268210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134C67-CA94-435E-BB3F-4BA6CE52C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Логопедические игры и задания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CEBD0E-A6A8-4A65-961A-4EBB1E91B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696" y="2451100"/>
            <a:ext cx="5833605" cy="3670300"/>
          </a:xfrm>
        </p:spPr>
        <p:txBody>
          <a:bodyPr/>
          <a:lstStyle/>
          <a:p>
            <a:r>
              <a:rPr lang="ru-RU" dirty="0"/>
              <a:t>Выполнить артикуляционную гимнастику</a:t>
            </a:r>
          </a:p>
          <a:p>
            <a:r>
              <a:rPr lang="ru-RU" dirty="0"/>
              <a:t>Назови все предметы с определенным звуком (этап автоматизации звуков), найди слова по теме, и др.</a:t>
            </a:r>
          </a:p>
          <a:p>
            <a:r>
              <a:rPr lang="ru-RU" dirty="0"/>
              <a:t>Прикрепить ссылку на интернет-платформы с развивающими играми</a:t>
            </a:r>
          </a:p>
          <a:p>
            <a:r>
              <a:rPr lang="ru-RU" dirty="0"/>
              <a:t>Мотивирующий компонент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681E21-5B07-4714-935D-AD53D4BE9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4482" y="3613181"/>
            <a:ext cx="3464372" cy="28066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E37351-4583-41DC-ACE4-26D4399FE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800" y="789487"/>
            <a:ext cx="2879469" cy="26395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E98938-1956-4383-AF37-1C0240547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001" y="2772589"/>
            <a:ext cx="1734936" cy="353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7D8FE-B7E9-47A0-BBE1-DC3AE166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Онлайн-тестирования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5403B5-F4B7-4B3D-A0E3-47EE2DE4E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300" y="2540000"/>
            <a:ext cx="9283700" cy="2540000"/>
          </a:xfrm>
        </p:spPr>
        <p:txBody>
          <a:bodyPr/>
          <a:lstStyle/>
          <a:p>
            <a:pPr algn="l"/>
            <a:r>
              <a:rPr lang="ru-RU" sz="20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ru-RU" sz="2000" dirty="0"/>
              <a:t>Кроме того, «</a:t>
            </a:r>
            <a:r>
              <a:rPr lang="ru-RU" sz="2000" dirty="0" err="1"/>
              <a:t>Сферум</a:t>
            </a:r>
            <a:r>
              <a:rPr lang="ru-RU" sz="2000" dirty="0"/>
              <a:t>» предлагает возможность проведения онлайн-тестирования для родителей, которые располагаются в «каталоге сервисов». Педагоги могут создавать анкеты различной направленности, а родители могут заполнять их в удобное для них время. Такой подход позволяет более точно оценить компетенцию родителей и наметить пути </a:t>
            </a:r>
            <a:r>
              <a:rPr lang="ru-RU" sz="2000" dirty="0" err="1"/>
              <a:t>психолого</a:t>
            </a:r>
            <a:r>
              <a:rPr lang="ru-RU" sz="2000" dirty="0"/>
              <a:t> – педагогического просвещения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5990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A70131-CD4D-484E-B2BB-6A5A2E5E9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Каналы в </a:t>
            </a:r>
            <a:r>
              <a:rPr lang="ru-RU" dirty="0" err="1"/>
              <a:t>Сферуме</a:t>
            </a:r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CC33C417-7810-4DD1-88EB-FAA843A104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500" y="2468032"/>
            <a:ext cx="9105900" cy="368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75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50AE75-B5BD-4FB4-8D11-2DCE1DCAF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Полезные сообщества для учителей и учеников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9BDDE4D-1BF8-474E-8E09-D572EB006E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0199" y="2541475"/>
            <a:ext cx="8285714" cy="33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748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697DBC-7158-480D-B06E-005941327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Дружба классами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D95E6875-0DD9-43E9-969D-7C2203AFF7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954" y="1799781"/>
            <a:ext cx="4183843" cy="47739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F3958E-96A2-402B-A735-0471780CF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403" y="579351"/>
            <a:ext cx="4240843" cy="5994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74477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4F5B5-03F1-40DB-A930-52963AD5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Положительные</a:t>
            </a:r>
            <a:r>
              <a:rPr lang="ru-RU" dirty="0">
                <a:solidFill>
                  <a:srgbClr val="010101"/>
                </a:solidFill>
                <a:latin typeface="Roboto" panose="02000000000000000000" pitchFamily="2" charset="0"/>
              </a:rPr>
              <a:t> </a:t>
            </a:r>
            <a:r>
              <a:rPr lang="ru-RU" dirty="0"/>
              <a:t>результаты использования </a:t>
            </a:r>
            <a:r>
              <a:rPr lang="ru-RU" dirty="0" err="1"/>
              <a:t>Сферум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F29EE7-AD6A-46E0-BA9C-31104A42E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43524"/>
            <a:ext cx="9868646" cy="4311276"/>
          </a:xfrm>
        </p:spPr>
        <p:txBody>
          <a:bodyPr>
            <a:normAutofit fontScale="70000" lnSpcReduction="20000"/>
          </a:bodyPr>
          <a:lstStyle/>
          <a:p>
            <a:pPr marL="0" indent="0" algn="l">
              <a:buNone/>
            </a:pPr>
            <a:r>
              <a:rPr lang="ru-RU" sz="2600" dirty="0"/>
              <a:t>В ходе использования платформы было выявлено множество положительных результатов: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Повышает активность и включенность родителей в образовательную деятельность 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Экономит время на информирование родителей.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Позволяет быстро получать обратную связь.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Обеспечивает общение в режиме реального времени и допускает отложенные ответы.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Дает возможность сочетать индивидуальную и групповую формы взаимодействия.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Создает условия для диалога с педагогами и родителями других детей.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Позволяет продемонстрировать текстовые, видео- и фотоматериалы.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600" dirty="0"/>
              <a:t>Обеспечивает достаточный уровень приватности для личных обращений</a:t>
            </a:r>
            <a:r>
              <a:rPr lang="ru-RU" sz="2000" b="0" i="0" dirty="0">
                <a:solidFill>
                  <a:srgbClr val="010101"/>
                </a:solidFill>
                <a:effectLst/>
                <a:latin typeface="Roboto" panose="02000000000000000000" pitchFamily="2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019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506ED1-3219-46CC-AE49-7FCD854FF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E30344-15C9-453A-B667-37CCB14D2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794" y="2205318"/>
            <a:ext cx="10436411" cy="437029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А. С. Макаренко говорил: «Воспитывает все: люди, вещи, явления, но прежде всего и дольше всего – ЛЮДИ. Из них на первом месте – РОДИТЕЛИ и ПЕДАГОГИ». Участие родителей с детьми в совместных мероприятиях способствует сплочению детского коллектива, росту взаимопонимания, формированию более открытых, доверительных отношений. </a:t>
            </a:r>
          </a:p>
          <a:p>
            <a:pPr marL="0" indent="0">
              <a:buNone/>
            </a:pPr>
            <a:r>
              <a:rPr lang="ru-RU" dirty="0"/>
              <a:t>Платформа «</a:t>
            </a:r>
            <a:r>
              <a:rPr lang="ru-RU" dirty="0" err="1"/>
              <a:t>Сферум</a:t>
            </a:r>
            <a:r>
              <a:rPr lang="ru-RU" dirty="0"/>
              <a:t>» позволяет: </a:t>
            </a:r>
          </a:p>
          <a:p>
            <a:r>
              <a:rPr lang="ru-RU" dirty="0"/>
              <a:t> успешно общаться всем участникам образовательных отношений; </a:t>
            </a:r>
          </a:p>
          <a:p>
            <a:r>
              <a:rPr lang="ru-RU" dirty="0"/>
              <a:t> оперативно направлять информацию заинтересованным лицам; </a:t>
            </a:r>
          </a:p>
          <a:p>
            <a:r>
              <a:rPr lang="ru-RU" dirty="0"/>
              <a:t> проводить встречи, консультации, родительские собрания и пр.;</a:t>
            </a:r>
          </a:p>
          <a:p>
            <a:r>
              <a:rPr lang="ru-RU" dirty="0"/>
              <a:t> создавать и организовывать работу сообществ; </a:t>
            </a:r>
          </a:p>
          <a:p>
            <a:r>
              <a:rPr lang="ru-RU" dirty="0"/>
              <a:t> обеспечивать непрерывное обучение в условиях </a:t>
            </a:r>
            <a:r>
              <a:rPr lang="ru-RU" dirty="0" err="1"/>
              <a:t>дистанта</a:t>
            </a:r>
            <a:r>
              <a:rPr lang="ru-RU" dirty="0"/>
              <a:t> и работать с отдельными категориями детей (дети с ОВЗ, дети на домашнем обучении и пр.);</a:t>
            </a:r>
          </a:p>
          <a:p>
            <a:r>
              <a:rPr lang="ru-RU" dirty="0"/>
              <a:t>  использовать функции «</a:t>
            </a:r>
            <a:r>
              <a:rPr lang="ru-RU" dirty="0" err="1"/>
              <a:t>Сферум</a:t>
            </a:r>
            <a:r>
              <a:rPr lang="ru-RU" dirty="0"/>
              <a:t>» как дополнительные инструменты к традиционному обучению.</a:t>
            </a:r>
          </a:p>
        </p:txBody>
      </p:sp>
    </p:spTree>
    <p:extLst>
      <p:ext uri="{BB962C8B-B14F-4D97-AF65-F5344CB8AC3E}">
        <p14:creationId xmlns:p14="http://schemas.microsoft.com/office/powerpoint/2010/main" val="146797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8675F44-331A-48DC-A1F9-8BF6E35B1B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2699" y="736600"/>
            <a:ext cx="8932859" cy="5588000"/>
          </a:xfrm>
        </p:spPr>
      </p:pic>
    </p:spTree>
    <p:extLst>
      <p:ext uri="{BB962C8B-B14F-4D97-AF65-F5344CB8AC3E}">
        <p14:creationId xmlns:p14="http://schemas.microsoft.com/office/powerpoint/2010/main" val="30616720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TM02900722[[fn=Ион (конференц-зал)]]</Template>
  <TotalTime>627</TotalTime>
  <Words>890</Words>
  <Application>Microsoft Office PowerPoint</Application>
  <PresentationFormat>Широкоэкранный</PresentationFormat>
  <Paragraphs>62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Century Gothic</vt:lpstr>
      <vt:lpstr>Roboto</vt:lpstr>
      <vt:lpstr>Wingdings 3</vt:lpstr>
      <vt:lpstr>Совет директоров</vt:lpstr>
      <vt:lpstr>Использование информационно-коммуникационной платформы «Сферум» во взаимодействии учителя-логопеда с учителями, учащимися и родителями</vt:lpstr>
      <vt:lpstr>«Сферум» - российская цифровая платформа для учёбы и общения</vt:lpstr>
      <vt:lpstr>7 преимуществ платформы «Сферум»</vt:lpstr>
      <vt:lpstr>Что есть в «Сферум»</vt:lpstr>
      <vt:lpstr>Противоречие современной образовательной ситуации </vt:lpstr>
      <vt:lpstr>Решение</vt:lpstr>
      <vt:lpstr>Виртуальные группы</vt:lpstr>
      <vt:lpstr>Онлайн-мероприятия в «Сферум»</vt:lpstr>
      <vt:lpstr>Задания и вопросы</vt:lpstr>
      <vt:lpstr>Загадки и видео </vt:lpstr>
      <vt:lpstr>Логопедические игры и задания</vt:lpstr>
      <vt:lpstr>Онлайн-тестирования</vt:lpstr>
      <vt:lpstr>Каналы в Сферуме</vt:lpstr>
      <vt:lpstr>Полезные сообщества для учителей и учеников</vt:lpstr>
      <vt:lpstr>Дружба классами</vt:lpstr>
      <vt:lpstr>Положительные результаты использования Сферум 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информационно-коммуникационной платформы «Сферум» во взаимодействии учителя-логопеда с учителями, учащимися и родителями</dc:title>
  <dc:creator>RePack by Diakov</dc:creator>
  <cp:lastModifiedBy>RePack by Diakov</cp:lastModifiedBy>
  <cp:revision>33</cp:revision>
  <dcterms:created xsi:type="dcterms:W3CDTF">2025-08-23T11:49:43Z</dcterms:created>
  <dcterms:modified xsi:type="dcterms:W3CDTF">2025-08-26T18:36:53Z</dcterms:modified>
</cp:coreProperties>
</file>