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" panose="020B0604020202020204" charset="-52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3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16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3179445"/>
            <a:ext cx="7627382" cy="1870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Подготовка учащихся 10-11 классов к ЕГЭ по химии: уроки и внеурочная работа</a:t>
            </a:r>
            <a:endParaRPr lang="en-US" sz="3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1729" y="940118"/>
            <a:ext cx="7693343" cy="1193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Почему ЕГЭ по химии — вызов для старшеклассников?</a:t>
            </a:r>
            <a:endParaRPr lang="en-US" sz="3750" b="1" dirty="0"/>
          </a:p>
        </p:txBody>
      </p:sp>
      <p:sp>
        <p:nvSpPr>
          <p:cNvPr id="4" name="Shape 1"/>
          <p:cNvSpPr/>
          <p:nvPr/>
        </p:nvSpPr>
        <p:spPr>
          <a:xfrm>
            <a:off x="6211729" y="2677001"/>
            <a:ext cx="3755946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729" y="2654141"/>
            <a:ext cx="3755946" cy="9144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7703" y="2405063"/>
            <a:ext cx="543997" cy="54399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980938" y="2541032"/>
            <a:ext cx="217527" cy="271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3"/>
          <p:cNvSpPr/>
          <p:nvPr/>
        </p:nvSpPr>
        <p:spPr>
          <a:xfrm>
            <a:off x="6415921" y="3130272"/>
            <a:ext cx="2386132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Объем заданий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6415921" y="3537228"/>
            <a:ext cx="3347561" cy="1450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Экзамен включает 34 задания: 28 с кратким ответом и 6 с развёрнутым, требующих глубоких знаний и умения применять их на практике.</a:t>
            </a:r>
            <a:endParaRPr lang="en-US" dirty="0"/>
          </a:p>
        </p:txBody>
      </p:sp>
      <p:sp>
        <p:nvSpPr>
          <p:cNvPr id="10" name="Shape 5"/>
          <p:cNvSpPr/>
          <p:nvPr/>
        </p:nvSpPr>
        <p:spPr>
          <a:xfrm>
            <a:off x="10149007" y="2677001"/>
            <a:ext cx="3756065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9007" y="2654141"/>
            <a:ext cx="3756065" cy="91440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4981" y="2405063"/>
            <a:ext cx="543997" cy="54399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1918216" y="2541032"/>
            <a:ext cx="217527" cy="271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7"/>
          <p:cNvSpPr/>
          <p:nvPr/>
        </p:nvSpPr>
        <p:spPr>
          <a:xfrm>
            <a:off x="10353199" y="3130272"/>
            <a:ext cx="266235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Ограниченное время</a:t>
            </a:r>
            <a:endParaRPr lang="en-US" sz="1850" dirty="0"/>
          </a:p>
        </p:txBody>
      </p:sp>
      <p:sp>
        <p:nvSpPr>
          <p:cNvPr id="15" name="Text 8"/>
          <p:cNvSpPr/>
          <p:nvPr/>
        </p:nvSpPr>
        <p:spPr>
          <a:xfrm>
            <a:off x="10353199" y="3537228"/>
            <a:ext cx="3347680" cy="1450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выполнение всех заданий отводится всего 3,5 часа, что требует не только знаний, но и высокой скорости мышления и точности.</a:t>
            </a:r>
            <a:endParaRPr lang="en-US" dirty="0"/>
          </a:p>
        </p:txBody>
      </p:sp>
      <p:sp>
        <p:nvSpPr>
          <p:cNvPr id="16" name="Shape 9"/>
          <p:cNvSpPr/>
          <p:nvPr/>
        </p:nvSpPr>
        <p:spPr>
          <a:xfrm>
            <a:off x="6211729" y="5644872"/>
            <a:ext cx="7693343" cy="1644491"/>
          </a:xfrm>
          <a:prstGeom prst="roundRect">
            <a:avLst>
              <a:gd name="adj" fmla="val 6672"/>
            </a:avLst>
          </a:prstGeom>
          <a:solidFill>
            <a:srgbClr val="FFFFFF"/>
          </a:solidFill>
          <a:ln/>
        </p:spPr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729" y="5622012"/>
            <a:ext cx="7693343" cy="91440"/>
          </a:xfrm>
          <a:prstGeom prst="rect">
            <a:avLst/>
          </a:prstGeom>
        </p:spPr>
      </p:pic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6402" y="5372933"/>
            <a:ext cx="543997" cy="543997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9949636" y="5508903"/>
            <a:ext cx="217527" cy="271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700" dirty="0"/>
          </a:p>
        </p:txBody>
      </p:sp>
      <p:sp>
        <p:nvSpPr>
          <p:cNvPr id="20" name="Text 11"/>
          <p:cNvSpPr/>
          <p:nvPr/>
        </p:nvSpPr>
        <p:spPr>
          <a:xfrm>
            <a:off x="6415921" y="6098143"/>
            <a:ext cx="3613428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Высокий уровень сложности</a:t>
            </a:r>
            <a:endParaRPr lang="en-US" sz="1850" dirty="0"/>
          </a:p>
        </p:txBody>
      </p:sp>
      <p:sp>
        <p:nvSpPr>
          <p:cNvPr id="21" name="Text 12"/>
          <p:cNvSpPr/>
          <p:nvPr/>
        </p:nvSpPr>
        <p:spPr>
          <a:xfrm>
            <a:off x="6415921" y="6505099"/>
            <a:ext cx="7284958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Задания охватывают широкий спектр тем — от общей и неорганической до органической химии, включая сложные расчётные и практические задачи.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41370" y="479320"/>
            <a:ext cx="12070199" cy="5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Структура подготовки на уроках: теория и практика</a:t>
            </a:r>
            <a:endParaRPr lang="en-US" sz="3450" b="1" dirty="0"/>
          </a:p>
        </p:txBody>
      </p:sp>
      <p:sp>
        <p:nvSpPr>
          <p:cNvPr id="3" name="Text 1"/>
          <p:cNvSpPr/>
          <p:nvPr/>
        </p:nvSpPr>
        <p:spPr>
          <a:xfrm>
            <a:off x="669012" y="2541525"/>
            <a:ext cx="6442115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24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Последовательное изучение разделов: от строения атома до органики.</a:t>
            </a:r>
            <a:endParaRPr lang="en-US" sz="2400" b="1" dirty="0"/>
          </a:p>
        </p:txBody>
      </p:sp>
      <p:sp>
        <p:nvSpPr>
          <p:cNvPr id="4" name="Text 2"/>
          <p:cNvSpPr/>
          <p:nvPr/>
        </p:nvSpPr>
        <p:spPr>
          <a:xfrm>
            <a:off x="669011" y="4474402"/>
            <a:ext cx="6442115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24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Разбор заданий из реальных </a:t>
            </a:r>
            <a:r>
              <a:rPr lang="en-US" sz="2400" b="1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вариантов</a:t>
            </a:r>
            <a:r>
              <a:rPr lang="en-US" sz="24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endParaRPr lang="ru-RU" sz="2400" b="1" dirty="0" smtClean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l">
              <a:lnSpc>
                <a:spcPts val="2100"/>
              </a:lnSpc>
              <a:buSzPct val="100000"/>
            </a:pPr>
            <a:r>
              <a:rPr lang="ru-RU" sz="24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ru-RU" sz="2400" b="1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  </a:t>
            </a:r>
            <a:r>
              <a:rPr lang="en-US" sz="2400" b="1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ЕГЭ </a:t>
            </a:r>
            <a:r>
              <a:rPr lang="ru-RU" sz="2400" b="1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предыдущего</a:t>
            </a:r>
            <a:r>
              <a:rPr lang="en-US" sz="2400" b="1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400" b="1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год</a:t>
            </a:r>
            <a:r>
              <a:rPr lang="ru-RU" sz="2400" b="1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</a:t>
            </a:r>
            <a:r>
              <a:rPr lang="en-US" sz="2400" b="1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2400" b="1" dirty="0"/>
          </a:p>
        </p:txBody>
      </p:sp>
      <p:sp>
        <p:nvSpPr>
          <p:cNvPr id="6" name="Text 4"/>
          <p:cNvSpPr/>
          <p:nvPr/>
        </p:nvSpPr>
        <p:spPr>
          <a:xfrm>
            <a:off x="669012" y="5752412"/>
            <a:ext cx="6442115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24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Регулярные контрольные и пробные тесты для отслеживания прогресса и выявления пробелов в знаниях.</a:t>
            </a:r>
            <a:endParaRPr lang="en-US" sz="2400" b="1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1693" y="1449110"/>
            <a:ext cx="6442115" cy="6442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7192" y="649374"/>
            <a:ext cx="8627429" cy="1247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Внеурочная работа: ключ к глубокому пониманию и навыкам</a:t>
            </a:r>
            <a:endParaRPr lang="en-US" sz="39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309" y="2953822"/>
            <a:ext cx="189548" cy="23693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309" y="3215283"/>
            <a:ext cx="6462117" cy="228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8309" y="3355777"/>
            <a:ext cx="415480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Сложные задачи и практикумы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758309" y="3781187"/>
            <a:ext cx="6462117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Решение задач с развернутым ответом и участие в экспериментальных практикумах развивают аналитические способности и практические навыки.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9974" y="2953822"/>
            <a:ext cx="189548" cy="236934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9974" y="3215283"/>
            <a:ext cx="6462117" cy="2286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409974" y="3355777"/>
            <a:ext cx="351913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Онлайн-курсы и вебинары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7409974" y="3781187"/>
            <a:ext cx="6462117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Дополнительные онлайн-курсы и вебинары, такие как «Турбо ЕГЭ» с опытными преподавателями, позволяют углубить знания и разобрать сложные темы.</a:t>
            </a:r>
            <a:endParaRPr lang="en-US" sz="20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309" y="5022652"/>
            <a:ext cx="189548" cy="236934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309" y="5303044"/>
            <a:ext cx="6462117" cy="22860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758309" y="5462468"/>
            <a:ext cx="336161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Групповые консультации</a:t>
            </a:r>
            <a:endParaRPr lang="en-US" sz="1950" dirty="0"/>
          </a:p>
        </p:txBody>
      </p:sp>
      <p:sp>
        <p:nvSpPr>
          <p:cNvPr id="14" name="Text 6"/>
          <p:cNvSpPr/>
          <p:nvPr/>
        </p:nvSpPr>
        <p:spPr>
          <a:xfrm>
            <a:off x="758309" y="5887879"/>
            <a:ext cx="6462117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Групповые консультации и разбор ошибок в чатах и социальных сетях создают поддерживающую среду для обмена опытом и взаимопомощи.</a:t>
            </a:r>
            <a:endParaRPr lang="en-US" sz="20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9974" y="5022652"/>
            <a:ext cx="189548" cy="236934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9974" y="5303044"/>
            <a:ext cx="6462117" cy="22860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7409974" y="5462468"/>
            <a:ext cx="375475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Авторские тесты и сборники</a:t>
            </a:r>
            <a:endParaRPr lang="en-US" sz="1950" dirty="0"/>
          </a:p>
        </p:txBody>
      </p:sp>
      <p:sp>
        <p:nvSpPr>
          <p:cNvPr id="18" name="Text 8"/>
          <p:cNvSpPr/>
          <p:nvPr/>
        </p:nvSpPr>
        <p:spPr>
          <a:xfrm>
            <a:off x="7409974" y="5887879"/>
            <a:ext cx="6462117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Использование авторских тестов и сборников ФИПИ для тренировки помогает закрепить материал и привыкнуть к формату экзамена.</a:t>
            </a:r>
            <a:endParaRPr lang="en-US" sz="20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3697" y="321389"/>
            <a:ext cx="3275582" cy="32755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73213" y="690107"/>
            <a:ext cx="1012090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Современные ресурсы для подготовки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309" y="2284809"/>
            <a:ext cx="3100745" cy="19163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8309" y="4390668"/>
            <a:ext cx="3100745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Официальные материалы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58309" y="5127784"/>
            <a:ext cx="310074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Официальный банк заданий ФИПИ и демоверсии ЕГЭ 2025-2026 годов — основной источник актуальных заданий.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5988" y="2284809"/>
            <a:ext cx="3100745" cy="19163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95988" y="4390668"/>
            <a:ext cx="3100745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Видеоуроки и платформы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095988" y="5127784"/>
            <a:ext cx="3100745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Видеоуроки и разборы заданий на платформах «ЕГЭ-Центр», «Турбо ЕГЭ», «Фоксфорд» предлагают структурированный подход к обучению.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3667" y="2284809"/>
            <a:ext cx="3100745" cy="191631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33667" y="4390668"/>
            <a:ext cx="302156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Сообщества ВКонтакте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433667" y="4816078"/>
            <a:ext cx="3100745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Сообщества ВКонтакте, такие как «ЕГЭ 100 баллов», «Экзамер», «ЕГЭ по химии», обеспечивают поддержку и обмен информацией.</a:t>
            </a:r>
            <a:endParaRPr lang="en-US" sz="2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1346" y="2284809"/>
            <a:ext cx="3100745" cy="191631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771346" y="4390668"/>
            <a:ext cx="3100745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Интерактивные тренажёры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0771346" y="5127784"/>
            <a:ext cx="3100745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Интерактивные тренажёры и калькуляторы помогают отработать расчёты и закрепить теоретические знания.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21634" y="470065"/>
            <a:ext cx="9050298" cy="485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Планирование подготовки: от 1 года до 2 лет</a:t>
            </a:r>
            <a:endParaRPr lang="en-US" sz="305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970" y="1639194"/>
            <a:ext cx="10021513" cy="48985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562155" y="3343686"/>
            <a:ext cx="3274862" cy="398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Ранний старт (1–2 г.)</a:t>
            </a:r>
            <a:endParaRPr lang="en-US" dirty="0"/>
          </a:p>
        </p:txBody>
      </p:sp>
      <p:sp>
        <p:nvSpPr>
          <p:cNvPr id="7" name="Text 2"/>
          <p:cNvSpPr/>
          <p:nvPr/>
        </p:nvSpPr>
        <p:spPr>
          <a:xfrm>
            <a:off x="9386449" y="2106682"/>
            <a:ext cx="4370966" cy="79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Постоянный режим (2–3×/нед)</a:t>
            </a:r>
            <a:endParaRPr lang="en-US" dirty="0"/>
          </a:p>
        </p:txBody>
      </p:sp>
      <p:sp>
        <p:nvSpPr>
          <p:cNvPr id="9" name="Text 3"/>
          <p:cNvSpPr/>
          <p:nvPr/>
        </p:nvSpPr>
        <p:spPr>
          <a:xfrm>
            <a:off x="10343518" y="4544238"/>
            <a:ext cx="4370965" cy="79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b="1" dirty="0" err="1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Целенаправленно</a:t>
            </a:r>
            <a:r>
              <a:rPr lang="en-US" b="1" dirty="0" smtClean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:</a:t>
            </a:r>
            <a:endParaRPr lang="ru-RU" b="1" dirty="0" smtClean="0">
              <a:solidFill>
                <a:srgbClr val="384653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 algn="ctr">
              <a:lnSpc>
                <a:spcPts val="1750"/>
              </a:lnSpc>
              <a:buNone/>
            </a:pPr>
            <a:r>
              <a:rPr lang="en-US" b="1" dirty="0" smtClean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сложные темы</a:t>
            </a:r>
            <a:endParaRPr lang="en-US" dirty="0"/>
          </a:p>
        </p:txBody>
      </p:sp>
      <p:sp>
        <p:nvSpPr>
          <p:cNvPr id="11" name="Text 4"/>
          <p:cNvSpPr/>
          <p:nvPr/>
        </p:nvSpPr>
        <p:spPr>
          <a:xfrm>
            <a:off x="5888470" y="5526584"/>
            <a:ext cx="4370965" cy="79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Регулярный обзор и тесты</a:t>
            </a:r>
            <a:endParaRPr lang="en-US" dirty="0"/>
          </a:p>
        </p:txBody>
      </p:sp>
      <p:sp>
        <p:nvSpPr>
          <p:cNvPr id="12" name="Text 5"/>
          <p:cNvSpPr/>
          <p:nvPr/>
        </p:nvSpPr>
        <p:spPr>
          <a:xfrm>
            <a:off x="676815" y="1774421"/>
            <a:ext cx="4885340" cy="667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ru-RU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    </a:t>
            </a:r>
            <a:r>
              <a:rPr lang="en-US" sz="24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Начинать</a:t>
            </a:r>
            <a:r>
              <a:rPr lang="en-US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подготовку к ЕГЭ по химии рекомендуется за 1-2 года до экзамена, чтобы иметь достаточно времени для освоения всего материала. </a:t>
            </a:r>
            <a:endParaRPr lang="ru-RU" sz="2400" dirty="0" smtClean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endParaRPr lang="ru-RU" sz="2400" dirty="0" smtClean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ru-RU" sz="2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ru-RU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  </a:t>
            </a:r>
            <a:r>
              <a:rPr lang="en-US" sz="24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Важно</a:t>
            </a:r>
            <a:r>
              <a:rPr lang="en-US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распределять время равномерно: 2-3 занятия в неделю, чередуя теорию и практику. </a:t>
            </a:r>
            <a:endParaRPr lang="ru-RU" sz="2400" dirty="0" smtClean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endParaRPr lang="ru-RU" sz="2400" dirty="0" smtClean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ru-RU" sz="2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ru-RU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  </a:t>
            </a:r>
            <a:r>
              <a:rPr lang="en-US" sz="24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Особое</a:t>
            </a:r>
            <a:r>
              <a:rPr lang="en-US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внимание следует уделять сложным темам, таким как органическая химия и окислительно-восстановительные </a:t>
            </a:r>
            <a:r>
              <a:rPr lang="en-US" sz="24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реакции</a:t>
            </a:r>
            <a:r>
              <a:rPr lang="en-US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ru-RU" sz="2400" dirty="0" smtClean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endParaRPr lang="ru-RU" sz="2400" dirty="0" smtClean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en-US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ru-RU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  </a:t>
            </a:r>
            <a:r>
              <a:rPr lang="en-US" sz="24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Постепенное</a:t>
            </a:r>
            <a:r>
              <a:rPr lang="en-US" sz="24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усложнение заданий и регулярное повторение пройденного материала помогут закрепить знания и подготовиться к любым вызовам экзамена.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2488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20157" y="2874354"/>
            <a:ext cx="12498705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Практические советы для учителей и учеников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58309" y="3929301"/>
            <a:ext cx="6462117" cy="1729502"/>
          </a:xfrm>
          <a:prstGeom prst="roundRect">
            <a:avLst>
              <a:gd name="adj" fmla="val 2630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55477" y="4126468"/>
            <a:ext cx="307026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Разнообразие ресурсов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086625" y="4426863"/>
            <a:ext cx="6067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Использовать разнообразные учебники и пособия, избегая зацикливания на одном авторе, чтобы получить более полное представление о предмете.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409974" y="3929301"/>
            <a:ext cx="6462117" cy="1729502"/>
          </a:xfrm>
          <a:prstGeom prst="roundRect">
            <a:avLst>
              <a:gd name="adj" fmla="val 2630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07141" y="4126468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Анализ ошибок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607141" y="4414712"/>
            <a:ext cx="6067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Тщательно анализировать ошибки и разбирать их на уроках и внеурочных занятиях для предотвращения их повторения в будущем.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758309" y="5848350"/>
            <a:ext cx="6462117" cy="1729502"/>
          </a:xfrm>
          <a:prstGeom prst="roundRect">
            <a:avLst>
              <a:gd name="adj" fmla="val 2630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Text 8"/>
          <p:cNvSpPr/>
          <p:nvPr/>
        </p:nvSpPr>
        <p:spPr>
          <a:xfrm>
            <a:off x="955477" y="6045518"/>
            <a:ext cx="277439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Навыки оформления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086625" y="6357224"/>
            <a:ext cx="6067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Прививать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навыки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правильного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оформления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решений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работы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калькулятором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что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критически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важно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для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заданий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развернутым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000" dirty="0" err="1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ответом</a:t>
            </a:r>
            <a:r>
              <a:rPr lang="en-US" sz="2000" dirty="0" smtClean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7409974" y="5848350"/>
            <a:ext cx="6462117" cy="1729502"/>
          </a:xfrm>
          <a:prstGeom prst="roundRect">
            <a:avLst>
              <a:gd name="adj" fmla="val 2630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07141" y="6045518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Мотивация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7607141" y="6470928"/>
            <a:ext cx="6067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Мотивировать учеников через реальные истории успеха и достижения, показывая, что упорный труд окупается.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03633" y="538878"/>
            <a:ext cx="10994231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Итог: комплексный подход — залог успеха</a:t>
            </a:r>
            <a:endParaRPr lang="en-US" sz="3900" b="1" dirty="0"/>
          </a:p>
        </p:txBody>
      </p:sp>
      <p:sp>
        <p:nvSpPr>
          <p:cNvPr id="3" name="Text 1"/>
          <p:cNvSpPr/>
          <p:nvPr/>
        </p:nvSpPr>
        <p:spPr>
          <a:xfrm>
            <a:off x="1138952" y="2805827"/>
            <a:ext cx="359699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Уроки и внеурочная работа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58309" y="3231237"/>
            <a:ext cx="3977640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Сочетание уроков, самостоятельной работы и внеурочных занятий формирует прочную базу знаний.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0270" y="2321243"/>
            <a:ext cx="4589740" cy="458974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421" y="3302913"/>
            <a:ext cx="283607" cy="3545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4332" y="2654141"/>
            <a:ext cx="294513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Современные ресурсы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894332" y="3079552"/>
            <a:ext cx="3977759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Использование проверенных методик и современных онлайн-ресурсов делает подготовку эффективной и интересной.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0270" y="2321243"/>
            <a:ext cx="4589740" cy="458974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9134" y="3302913"/>
            <a:ext cx="283607" cy="35456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94332" y="5242798"/>
            <a:ext cx="283452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Постоянная практика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9894332" y="5668208"/>
            <a:ext cx="3977759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Регулярная практика и анализ ошибок помогают закрепить материал и улучшить результаты.</a:t>
            </a:r>
            <a:endParaRPr lang="en-US" sz="2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0270" y="2321243"/>
            <a:ext cx="4589740" cy="458974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9134" y="5574625"/>
            <a:ext cx="283607" cy="35456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467683" y="5242798"/>
            <a:ext cx="326826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Мотивация и поддержка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758309" y="5668208"/>
            <a:ext cx="3977640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2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Мотивация и поддержка учителей и родителей играют важную роль в достижении высоких баллов.</a:t>
            </a:r>
            <a:endParaRPr lang="en-US" sz="20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0270" y="2321243"/>
            <a:ext cx="4589740" cy="4589740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421" y="5574625"/>
            <a:ext cx="283607" cy="354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975961"/>
            <a:ext cx="7627382" cy="2581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50"/>
              </a:lnSpc>
              <a:buNone/>
            </a:pPr>
            <a:r>
              <a:rPr lang="en-US" sz="5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Готовьтесь к ЕГЭ по химии с уверенностью!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6244709" y="4841677"/>
            <a:ext cx="76273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63E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Начинайте подготовку заранее и планомерно.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6244709" y="5211247"/>
            <a:ext cx="76273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63E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Используйте лучшие материалы и курсы.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244709" y="5580817"/>
            <a:ext cx="76273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63E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Практикуйтесь на реальных заданиях и пробных экзаменах.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244709" y="5950387"/>
            <a:ext cx="76273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Верьте в свои силы — и результат не заставит себя ждать!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636</Words>
  <Application>Microsoft Office PowerPoint</Application>
  <PresentationFormat>Произвольный</PresentationFormat>
  <Paragraphs>79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Barlow Bold</vt:lpstr>
      <vt:lpstr>Calibri</vt:lpstr>
      <vt:lpstr>Montserrat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SiS_Admin</cp:lastModifiedBy>
  <cp:revision>11</cp:revision>
  <dcterms:created xsi:type="dcterms:W3CDTF">2025-10-05T16:53:45Z</dcterms:created>
  <dcterms:modified xsi:type="dcterms:W3CDTF">2025-12-23T06:27:29Z</dcterms:modified>
</cp:coreProperties>
</file>