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4" r:id="rId2"/>
    <p:sldId id="262" r:id="rId3"/>
    <p:sldId id="272" r:id="rId4"/>
    <p:sldId id="263" r:id="rId5"/>
    <p:sldId id="270" r:id="rId6"/>
    <p:sldId id="273" r:id="rId7"/>
    <p:sldId id="274" r:id="rId8"/>
    <p:sldId id="275" r:id="rId9"/>
    <p:sldId id="276" r:id="rId10"/>
    <p:sldId id="269" r:id="rId11"/>
    <p:sldId id="266" r:id="rId12"/>
    <p:sldId id="277" r:id="rId13"/>
    <p:sldId id="278" r:id="rId14"/>
    <p:sldId id="279" r:id="rId15"/>
    <p:sldId id="280" r:id="rId16"/>
    <p:sldId id="281" r:id="rId17"/>
    <p:sldId id="282" r:id="rId18"/>
    <p:sldId id="260" r:id="rId19"/>
    <p:sldId id="283" r:id="rId20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5620" autoAdjust="0"/>
    <p:restoredTop sz="84583" autoAdjust="0"/>
  </p:normalViewPr>
  <p:slideViewPr>
    <p:cSldViewPr>
      <p:cViewPr>
        <p:scale>
          <a:sx n="66" d="100"/>
          <a:sy n="66" d="100"/>
        </p:scale>
        <p:origin x="-1188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943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9434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9434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9434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9434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9434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9434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616624"/>
            <a:ext cx="8640960" cy="1124744"/>
          </a:xfrm>
        </p:spPr>
        <p:txBody>
          <a:bodyPr/>
          <a:lstStyle>
            <a:lvl1pPr>
              <a:defRPr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9512" y="34356"/>
            <a:ext cx="6912768" cy="1336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idx="1"/>
          </p:nvPr>
        </p:nvSpPr>
        <p:spPr>
          <a:xfrm>
            <a:off x="179512" y="1988840"/>
            <a:ext cx="8712968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30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6654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1339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933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2457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595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48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860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880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369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616624"/>
            <a:ext cx="8640960" cy="1124744"/>
          </a:xfrm>
        </p:spPr>
        <p:txBody>
          <a:bodyPr/>
          <a:lstStyle>
            <a:lvl1pPr>
              <a:defRPr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64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4356"/>
            <a:ext cx="6912768" cy="1336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988840"/>
            <a:ext cx="8712968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Формирование функциональной грамотности в семье и школе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https://sun9-38.userapi.com/impg/LW6Sjhiz0978wMLa4UO2DYs4gZKct7woF-Fa1A/TSRnDmQQ9DU.jpg?size=1671x2043&amp;quality=95&amp;sign=a95eee09eaf2f2302191b2bac612c820&amp;c_uniq_tag=Vfa42IhVOm9wO2mH5GM33m9CpA8VTeZT8V_1zlVrQts&amp;type=album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214282" y="214290"/>
            <a:ext cx="1857388" cy="2270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5787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4356"/>
            <a:ext cx="6912768" cy="75143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Функциональная грамотность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4282" y="785794"/>
            <a:ext cx="7000924" cy="121444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17463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Это способность человека использовать знания и приобретённые навыки для решения широкого спектра жизненных задач.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Line 253"/>
          <p:cNvSpPr>
            <a:spLocks noChangeShapeType="1"/>
          </p:cNvSpPr>
          <p:nvPr/>
        </p:nvSpPr>
        <p:spPr bwMode="gray">
          <a:xfrm>
            <a:off x="2517095" y="5102168"/>
            <a:ext cx="4800600" cy="0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Rectangle 254"/>
          <p:cNvSpPr>
            <a:spLocks noChangeArrowheads="1"/>
          </p:cNvSpPr>
          <p:nvPr/>
        </p:nvSpPr>
        <p:spPr bwMode="gray">
          <a:xfrm rot="3419336">
            <a:off x="2232932" y="4525906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6" name="Text Box 255"/>
          <p:cNvSpPr txBox="1">
            <a:spLocks noChangeArrowheads="1"/>
          </p:cNvSpPr>
          <p:nvPr/>
        </p:nvSpPr>
        <p:spPr bwMode="gray">
          <a:xfrm>
            <a:off x="2288495" y="4568768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7" name="Line 256"/>
          <p:cNvSpPr>
            <a:spLocks noChangeShapeType="1"/>
          </p:cNvSpPr>
          <p:nvPr/>
        </p:nvSpPr>
        <p:spPr bwMode="gray">
          <a:xfrm>
            <a:off x="2517095" y="2587568"/>
            <a:ext cx="4800600" cy="0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Rectangle 257"/>
          <p:cNvSpPr>
            <a:spLocks noChangeArrowheads="1"/>
          </p:cNvSpPr>
          <p:nvPr/>
        </p:nvSpPr>
        <p:spPr bwMode="gray">
          <a:xfrm rot="3419336">
            <a:off x="2242323" y="2011306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9" name="Text Box 258"/>
          <p:cNvSpPr txBox="1">
            <a:spLocks noChangeArrowheads="1"/>
          </p:cNvSpPr>
          <p:nvPr/>
        </p:nvSpPr>
        <p:spPr bwMode="gray">
          <a:xfrm>
            <a:off x="3071802" y="2098618"/>
            <a:ext cx="39903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Читательская грамотность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10" name="Text Box 259"/>
          <p:cNvSpPr txBox="1">
            <a:spLocks noChangeArrowheads="1"/>
          </p:cNvSpPr>
          <p:nvPr/>
        </p:nvSpPr>
        <p:spPr bwMode="gray">
          <a:xfrm>
            <a:off x="2369894" y="2054168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11" name="Line 260"/>
          <p:cNvSpPr>
            <a:spLocks noChangeShapeType="1"/>
          </p:cNvSpPr>
          <p:nvPr/>
        </p:nvSpPr>
        <p:spPr bwMode="gray">
          <a:xfrm>
            <a:off x="2517095" y="3425768"/>
            <a:ext cx="4800600" cy="0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Rectangle 261"/>
          <p:cNvSpPr>
            <a:spLocks noChangeArrowheads="1"/>
          </p:cNvSpPr>
          <p:nvPr/>
        </p:nvSpPr>
        <p:spPr bwMode="gray">
          <a:xfrm rot="3419336">
            <a:off x="2232932" y="2849506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3" name="Text Box 262"/>
          <p:cNvSpPr txBox="1">
            <a:spLocks noChangeArrowheads="1"/>
          </p:cNvSpPr>
          <p:nvPr/>
        </p:nvSpPr>
        <p:spPr bwMode="gray">
          <a:xfrm>
            <a:off x="2288495" y="2892368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14" name="Line 263"/>
          <p:cNvSpPr>
            <a:spLocks noChangeShapeType="1"/>
          </p:cNvSpPr>
          <p:nvPr/>
        </p:nvSpPr>
        <p:spPr bwMode="gray">
          <a:xfrm>
            <a:off x="2518683" y="4262381"/>
            <a:ext cx="4799012" cy="1587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Rectangle 264"/>
          <p:cNvSpPr>
            <a:spLocks noChangeArrowheads="1"/>
          </p:cNvSpPr>
          <p:nvPr/>
        </p:nvSpPr>
        <p:spPr bwMode="gray">
          <a:xfrm rot="3419336">
            <a:off x="2232932" y="3687706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6" name="Text Box 265"/>
          <p:cNvSpPr txBox="1">
            <a:spLocks noChangeArrowheads="1"/>
          </p:cNvSpPr>
          <p:nvPr/>
        </p:nvSpPr>
        <p:spPr bwMode="gray">
          <a:xfrm>
            <a:off x="2288495" y="3730568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17" name="Line 266"/>
          <p:cNvSpPr>
            <a:spLocks noChangeShapeType="1"/>
          </p:cNvSpPr>
          <p:nvPr/>
        </p:nvSpPr>
        <p:spPr bwMode="gray">
          <a:xfrm>
            <a:off x="2517095" y="5962593"/>
            <a:ext cx="4800600" cy="0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Rectangle 267"/>
          <p:cNvSpPr>
            <a:spLocks noChangeArrowheads="1"/>
          </p:cNvSpPr>
          <p:nvPr/>
        </p:nvSpPr>
        <p:spPr bwMode="ltGray">
          <a:xfrm rot="3419336">
            <a:off x="2232932" y="5386331"/>
            <a:ext cx="479425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9" name="Text Box 268"/>
          <p:cNvSpPr txBox="1">
            <a:spLocks noChangeArrowheads="1"/>
          </p:cNvSpPr>
          <p:nvPr/>
        </p:nvSpPr>
        <p:spPr bwMode="gray">
          <a:xfrm>
            <a:off x="2288495" y="5429193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20" name="Text Box 269"/>
          <p:cNvSpPr txBox="1">
            <a:spLocks noChangeArrowheads="1"/>
          </p:cNvSpPr>
          <p:nvPr/>
        </p:nvSpPr>
        <p:spPr bwMode="gray">
          <a:xfrm>
            <a:off x="3071802" y="2960631"/>
            <a:ext cx="442717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Математическая грамотность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21" name="Text Box 270"/>
          <p:cNvSpPr txBox="1">
            <a:spLocks noChangeArrowheads="1"/>
          </p:cNvSpPr>
          <p:nvPr/>
        </p:nvSpPr>
        <p:spPr bwMode="gray">
          <a:xfrm>
            <a:off x="3071802" y="3800418"/>
            <a:ext cx="510453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Естественно-научная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 грамотность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22" name="Text Box 271"/>
          <p:cNvSpPr txBox="1">
            <a:spLocks noChangeArrowheads="1"/>
          </p:cNvSpPr>
          <p:nvPr/>
        </p:nvSpPr>
        <p:spPr bwMode="gray">
          <a:xfrm>
            <a:off x="3071802" y="4641793"/>
            <a:ext cx="3783087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Финансовая грамотность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23" name="Text Box 272"/>
          <p:cNvSpPr txBox="1">
            <a:spLocks noChangeArrowheads="1"/>
          </p:cNvSpPr>
          <p:nvPr/>
        </p:nvSpPr>
        <p:spPr bwMode="gray">
          <a:xfrm>
            <a:off x="3071802" y="5492693"/>
            <a:ext cx="386451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Глобальные компетенции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24" name="Line 266"/>
          <p:cNvSpPr>
            <a:spLocks noChangeShapeType="1"/>
          </p:cNvSpPr>
          <p:nvPr/>
        </p:nvSpPr>
        <p:spPr bwMode="gray">
          <a:xfrm>
            <a:off x="2517095" y="6759644"/>
            <a:ext cx="4800600" cy="0"/>
          </a:xfrm>
          <a:prstGeom prst="line">
            <a:avLst/>
          </a:prstGeom>
          <a:noFill/>
          <a:ln w="25400">
            <a:solidFill>
              <a:schemeClr val="accent1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Rectangle 267"/>
          <p:cNvSpPr>
            <a:spLocks noChangeArrowheads="1"/>
          </p:cNvSpPr>
          <p:nvPr/>
        </p:nvSpPr>
        <p:spPr bwMode="ltGray">
          <a:xfrm rot="3419336">
            <a:off x="2232932" y="6183382"/>
            <a:ext cx="479425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6" name="Text Box 268"/>
          <p:cNvSpPr txBox="1">
            <a:spLocks noChangeArrowheads="1"/>
          </p:cNvSpPr>
          <p:nvPr/>
        </p:nvSpPr>
        <p:spPr bwMode="gray">
          <a:xfrm>
            <a:off x="2288495" y="6226244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 dirty="0" smtClean="0">
                <a:solidFill>
                  <a:srgbClr val="FFFFFF"/>
                </a:solidFill>
                <a:latin typeface="Arial" charset="0"/>
              </a:rPr>
              <a:t>6</a:t>
            </a:r>
            <a:endParaRPr lang="en-US" sz="24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" name="Text Box 272"/>
          <p:cNvSpPr txBox="1">
            <a:spLocks noChangeArrowheads="1"/>
          </p:cNvSpPr>
          <p:nvPr/>
        </p:nvSpPr>
        <p:spPr bwMode="gray">
          <a:xfrm>
            <a:off x="3071802" y="6289744"/>
            <a:ext cx="348973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Креативное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</a:rPr>
              <a:t> мышление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78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Функциональная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8286776" cy="52149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57356" y="5072074"/>
            <a:ext cx="2071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9190" y="5072074"/>
            <a:ext cx="2071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ДОУ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3108" y="2571744"/>
            <a:ext cx="2071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2285992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Дополнительное образование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Геоборд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4" name="Picture 2" descr="https://islped2013.files.wordpress.com/2013/05/caleb-gattegn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1848220"/>
            <a:ext cx="2833674" cy="415983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5857884" y="6215082"/>
            <a:ext cx="3071834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/>
              <a:t>Калеб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Гаттегно</a:t>
            </a:r>
            <a:endParaRPr lang="ru-RU" sz="2400" b="1" dirty="0"/>
          </a:p>
        </p:txBody>
      </p:sp>
      <p:pic>
        <p:nvPicPr>
          <p:cNvPr id="6" name="Picture 4" descr="https://dkyhanv6paotz.cloudfront.net/medias/nfb_tube/thumbs_large/2011/Mathematique-jeu-enfants_B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857628"/>
            <a:ext cx="4876800" cy="2743201"/>
          </a:xfrm>
          <a:prstGeom prst="rect">
            <a:avLst/>
          </a:prstGeom>
          <a:noFill/>
        </p:spPr>
      </p:pic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5"/>
          <a:srcRect l="28001" t="19531" r="26976" b="14062"/>
          <a:stretch>
            <a:fillRect/>
          </a:stretch>
        </p:blipFill>
        <p:spPr bwMode="auto">
          <a:xfrm>
            <a:off x="1571604" y="1643050"/>
            <a:ext cx="2571768" cy="213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0" y="285728"/>
            <a:ext cx="6912768" cy="96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Геоборд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 t="6768" b="5566"/>
          <a:stretch>
            <a:fillRect/>
          </a:stretch>
        </p:blipFill>
        <p:spPr bwMode="auto">
          <a:xfrm>
            <a:off x="714348" y="1643050"/>
            <a:ext cx="7698222" cy="52149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0" y="285728"/>
            <a:ext cx="6912768" cy="96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Геоборд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285992"/>
            <a:ext cx="3746489" cy="3753821"/>
          </a:xfrm>
          <a:prstGeom prst="rect">
            <a:avLst/>
          </a:prstGeom>
          <a:noFill/>
        </p:spPr>
      </p:pic>
      <p:pic>
        <p:nvPicPr>
          <p:cNvPr id="11268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000372"/>
            <a:ext cx="3757587" cy="35302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0" y="285728"/>
            <a:ext cx="6912768" cy="96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Геоборд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1857364"/>
            <a:ext cx="85011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Многоугольник — это геометрическая фигура, которая образована замкнутой ломаной линией, не имеющей пересечений с самой собой.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3214686"/>
            <a:ext cx="4071966" cy="348153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0" y="285728"/>
            <a:ext cx="6912768" cy="9657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Геоборд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араллелограмм 4"/>
          <p:cNvSpPr/>
          <p:nvPr/>
        </p:nvSpPr>
        <p:spPr>
          <a:xfrm>
            <a:off x="500034" y="2214554"/>
            <a:ext cx="3429024" cy="1285884"/>
          </a:xfrm>
          <a:prstGeom prst="parallelogram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ручное управление 5"/>
          <p:cNvSpPr/>
          <p:nvPr/>
        </p:nvSpPr>
        <p:spPr>
          <a:xfrm flipV="1">
            <a:off x="4857752" y="2143116"/>
            <a:ext cx="3786214" cy="1428760"/>
          </a:xfrm>
          <a:prstGeom prst="flowChartManualOperation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143108" y="3940178"/>
            <a:ext cx="2241569" cy="1060458"/>
          </a:xfrm>
          <a:prstGeom prst="rect">
            <a:avLst/>
          </a:prstGeom>
          <a:solidFill>
            <a:srgbClr val="7030A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4714876" y="3857628"/>
            <a:ext cx="1643074" cy="1143008"/>
          </a:xfrm>
          <a:prstGeom prst="parallelogram">
            <a:avLst>
              <a:gd name="adj" fmla="val 33192"/>
            </a:avLst>
          </a:prstGeom>
          <a:solidFill>
            <a:srgbClr val="FF66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714744" y="5143512"/>
            <a:ext cx="1571636" cy="1500174"/>
          </a:xfrm>
          <a:prstGeom prst="rect">
            <a:avLst/>
          </a:prstGeom>
          <a:solidFill>
            <a:srgbClr val="00206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267 0 " pathEditMode="relative" ptsTypes="AA">
                                      <p:cBhvr>
                                        <p:cTn id="23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267 0 " pathEditMode="relative" ptsTypes="AA">
                                      <p:cBhvr>
                                        <p:cTn id="25" dur="2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1267 0 " pathEditMode="relative" ptsTypes="AA">
                                      <p:cBhvr>
                                        <p:cTn id="27" dur="2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4" grpId="1" animBg="1"/>
      <p:bldP spid="33795" grpId="0" animBg="1"/>
      <p:bldP spid="33795" grpId="1" animBg="1"/>
      <p:bldP spid="33796" grpId="0" animBg="1"/>
      <p:bldP spid="3379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головоломка из двух частей. совместное сотрудничество, командная работа или бизнес-тема решения. простая плоская векторная иллюстрация - фрагмент пазла stock illustrations"/>
          <p:cNvPicPr>
            <a:picLocks noChangeAspect="1" noChangeArrowheads="1"/>
          </p:cNvPicPr>
          <p:nvPr/>
        </p:nvPicPr>
        <p:blipFill>
          <a:blip r:embed="rId2"/>
          <a:srcRect t="8194" b="9863"/>
          <a:stretch>
            <a:fillRect/>
          </a:stretch>
        </p:blipFill>
        <p:spPr bwMode="auto">
          <a:xfrm>
            <a:off x="785786" y="2191732"/>
            <a:ext cx="7143800" cy="466626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3857628"/>
            <a:ext cx="2500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Финансовая грамотность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43570" y="1643050"/>
            <a:ext cx="3143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Математическая грамотность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5984" y="4857760"/>
            <a:ext cx="2357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Финансовая арифметика</a:t>
            </a:r>
            <a:endParaRPr lang="ru-RU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9058" y="3143248"/>
            <a:ext cx="32861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Математические методы принятия решений</a:t>
            </a:r>
            <a:endParaRPr lang="ru-RU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ЛОТО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8128056" cy="45720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Лотерея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1714488"/>
            <a:ext cx="357190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Можно ли выигрыш в лотерею отнести к постоянным источникам дохода?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14942" y="2428868"/>
            <a:ext cx="3714744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Легко ли выиграть в лотерею?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(Математическая оценка вероятности выигрыша)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Как сэкономить семейный бюдже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730492"/>
            <a:ext cx="4513260" cy="3127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Лотерея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t="14151" r="6976" b="24891"/>
          <a:stretch>
            <a:fillRect/>
          </a:stretch>
        </p:blipFill>
        <p:spPr bwMode="auto">
          <a:xfrm>
            <a:off x="285720" y="1714488"/>
            <a:ext cx="5715040" cy="210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/>
          <a:srcRect l="50513" t="28320" r="13799" b="20898"/>
          <a:stretch>
            <a:fillRect/>
          </a:stretch>
        </p:blipFill>
        <p:spPr bwMode="auto">
          <a:xfrm>
            <a:off x="5072066" y="3456144"/>
            <a:ext cx="4071934" cy="340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Лотерея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3" y="1785926"/>
            <a:ext cx="787790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Лотерея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448" t="6531" r="21665" b="27068"/>
          <a:stretch>
            <a:fillRect/>
          </a:stretch>
        </p:blipFill>
        <p:spPr bwMode="auto">
          <a:xfrm>
            <a:off x="-4679" y="1714488"/>
            <a:ext cx="9148679" cy="450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Лотерея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8568" t="32656" r="23500" b="25979"/>
          <a:stretch>
            <a:fillRect/>
          </a:stretch>
        </p:blipFill>
        <p:spPr bwMode="auto">
          <a:xfrm>
            <a:off x="0" y="2000240"/>
            <a:ext cx="8972936" cy="3071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Лотерея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8568" t="32656" r="60604" b="27903"/>
          <a:stretch>
            <a:fillRect/>
          </a:stretch>
        </p:blipFill>
        <p:spPr bwMode="auto">
          <a:xfrm>
            <a:off x="571472" y="1643050"/>
            <a:ext cx="4767173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571604" y="5643578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1 947 792 билета = 194 779 200 рублей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02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Функциональная грамотность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8286776" cy="52149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57356" y="5072074"/>
            <a:ext cx="2071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9190" y="5072074"/>
            <a:ext cx="2071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ДОУ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3108" y="2571744"/>
            <a:ext cx="2071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2285992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Дополнительное образование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143116"/>
            <a:ext cx="3274857" cy="3381238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42844" y="214290"/>
            <a:ext cx="7072362" cy="1124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Формирование функциональной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грамотности в семье и школе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85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01" y="142876"/>
            <a:ext cx="9168069" cy="6500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c853dc6d37c902d14c85381b1ec4214dc4356"/>
</p:tagLst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2484</TotalTime>
  <Words>147</Words>
  <Application>Microsoft Office PowerPoint</Application>
  <PresentationFormat>Экран (4:3)</PresentationFormat>
  <Paragraphs>57</Paragraphs>
  <Slides>19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Формирование функциональной грамотности в семье и школе</vt:lpstr>
      <vt:lpstr>Функциональная грамотность </vt:lpstr>
      <vt:lpstr>Функциональная грамотность</vt:lpstr>
      <vt:lpstr>Геоборд</vt:lpstr>
      <vt:lpstr>Слайд 5</vt:lpstr>
      <vt:lpstr>Слайд 6</vt:lpstr>
      <vt:lpstr>Слайд 7</vt:lpstr>
      <vt:lpstr>Слайд 8</vt:lpstr>
      <vt:lpstr>Слайд 9</vt:lpstr>
      <vt:lpstr>ЛОТО</vt:lpstr>
      <vt:lpstr>Лотерея</vt:lpstr>
      <vt:lpstr>Лотерея</vt:lpstr>
      <vt:lpstr>Лотерея</vt:lpstr>
      <vt:lpstr>Лотерея</vt:lpstr>
      <vt:lpstr>Лотерея</vt:lpstr>
      <vt:lpstr>Лотерея</vt:lpstr>
      <vt:lpstr>Функциональная грамотность</vt:lpstr>
      <vt:lpstr>Слайд 18</vt:lpstr>
      <vt:lpstr>Слайд 19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будущего</dc:title>
  <dc:creator>obstinate</dc:creator>
  <dc:description>Шаблон презентации с сайта https://presentation-creation.ru/</dc:description>
  <cp:lastModifiedBy>Пользователь</cp:lastModifiedBy>
  <cp:revision>1059</cp:revision>
  <dcterms:created xsi:type="dcterms:W3CDTF">2018-02-25T09:09:03Z</dcterms:created>
  <dcterms:modified xsi:type="dcterms:W3CDTF">2024-08-20T05:31:12Z</dcterms:modified>
</cp:coreProperties>
</file>