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90" d="100"/>
          <a:sy n="90" d="100"/>
        </p:scale>
        <p:origin x="-1234" y="67"/>
      </p:cViewPr>
      <p:guideLst>
        <p:guide pos="2160" orient="horz"/>
        <p:guide pos="288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 bwMode="auto">
          <a:xfrm>
            <a:off x="381000" y="4853411"/>
            <a:ext cx="8458200" cy="1222375"/>
          </a:xfrm>
        </p:spPr>
        <p:txBody>
          <a:bodyPr anchor="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 bwMode="auto"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 bwMode="auto"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 bwMode="auto">
          <a:xfrm>
            <a:off x="3581400" y="76200"/>
            <a:ext cx="2895600" cy="288924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 bwMode="auto"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secHead" userDrawn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 bwMode="auto"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 bwMode="auto"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 bwMode="auto">
          <a:xfrm>
            <a:off x="301752" y="457200"/>
            <a:ext cx="8686800" cy="84124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 bwMode="auto">
          <a:xfrm>
            <a:off x="304800" y="1600200"/>
            <a:ext cx="4191000" cy="4724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343400" cy="4724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 bwMode="auto"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 bwMode="auto"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 bwMode="auto"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 bwMode="auto"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 bwMode="auto"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 bwMode="auto">
          <a:xfrm>
            <a:off x="301752" y="457200"/>
            <a:ext cx="8686800" cy="84124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6"/>
            <a:ext cx="862965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 bwMode="auto"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 bwMode="auto"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 bwMode="auto"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 bwMode="auto">
          <a:xfrm>
            <a:off x="3505199" y="616634"/>
            <a:ext cx="5029200" cy="36576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 bwMode="auto">
          <a:xfrm>
            <a:off x="381000" y="4993760"/>
            <a:ext cx="5867399" cy="522287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 bwMode="auto">
          <a:xfrm>
            <a:off x="381000" y="5533218"/>
            <a:ext cx="5867399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858000" y="549276"/>
            <a:ext cx="18288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549276"/>
            <a:ext cx="62484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3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 bwMode="auto">
          <a:xfrm>
            <a:off x="6477000" y="76200"/>
            <a:ext cx="2514600" cy="288924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E5E57F7-3BB1-49EF-A6E6-86217FF38CEF}" type="datetimeFigureOut">
              <a:rPr lang="ru-RU"/>
              <a:t/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 bwMode="auto">
          <a:xfrm>
            <a:off x="3124200" y="76200"/>
            <a:ext cx="3352800" cy="288924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 bwMode="auto"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F04285A-6A4C-4EFA-9B49-892EC065F30A}" type="slidenum">
              <a:rPr lang="ru-RU"/>
              <a:t/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 bwMode="auto"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buNone/>
        <a:defRPr sz="3600" cap="all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>
        <a:spcBef>
          <a:spcPts val="0"/>
        </a:spcBef>
        <a:buClr>
          <a:schemeClr val="accent1"/>
        </a:buClr>
        <a:buSzPct val="70000"/>
        <a:buFont typeface="Wingdings 2"/>
        <a:buChar char="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buClr>
          <a:schemeClr val="accent1"/>
        </a:buClr>
        <a:buSzPct val="70000"/>
        <a:buFont typeface="Wingdings 2"/>
        <a:buChar char=""/>
        <a:defRPr sz="28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buClr>
          <a:schemeClr val="accent1"/>
        </a:buClr>
        <a:buSzPct val="70000"/>
        <a:buFont typeface="Wingdings 2"/>
        <a:buChar char=""/>
        <a:defRPr sz="24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buClr>
          <a:schemeClr val="accent1"/>
        </a:buClr>
        <a:buSzPct val="70000"/>
        <a:buFont typeface="Wingdings 2"/>
        <a:buChar char=""/>
        <a:defRPr sz="20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buClr>
          <a:schemeClr val="accent1"/>
        </a:buClr>
        <a:buSzPct val="60000"/>
        <a:buFont typeface="Wingdings 2"/>
        <a:buChar char=""/>
        <a:defRPr sz="18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>
        <a:spcBef>
          <a:spcPts val="0"/>
        </a:spcBef>
        <a:buClr>
          <a:schemeClr val="accent1"/>
        </a:buClr>
        <a:buSzPct val="60000"/>
        <a:buFont typeface="Wingdings 2"/>
        <a:buChar char=""/>
        <a:defRPr sz="18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>
        <a:spcBef>
          <a:spcPts val="0"/>
        </a:spcBef>
        <a:buClr>
          <a:schemeClr val="accent1"/>
        </a:buClr>
        <a:buSzPct val="60000"/>
        <a:buFont typeface="Wingdings 2"/>
        <a:buChar char=""/>
        <a:defRPr sz="16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>
        <a:spcBef>
          <a:spcPts val="0"/>
        </a:spcBef>
        <a:buClr>
          <a:schemeClr val="accent1"/>
        </a:buClr>
        <a:buSzPct val="60000"/>
        <a:buFont typeface="Wingdings 2"/>
        <a:buChar char=""/>
        <a:defRPr sz="16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>
        <a:spcBef>
          <a:spcPts val="0"/>
        </a:spcBef>
        <a:buClr>
          <a:schemeClr val="accent1"/>
        </a:buClr>
        <a:buSzPct val="60000"/>
        <a:buFont typeface="Wingdings 2"/>
        <a:buChar char=""/>
        <a:defRPr sz="14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81000" y="1285860"/>
            <a:ext cx="8458200" cy="4789926"/>
          </a:xfrm>
        </p:spPr>
        <p:txBody>
          <a:bodyPr/>
          <a:lstStyle/>
          <a:p>
            <a:pPr algn="ctr">
              <a:defRPr/>
            </a:pPr>
            <a:r>
              <a:rPr lang="ru-RU"/>
              <a:t>Система оценки достижений планируемых предметных результатов освоения учебного предмета «Математика»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1142975" y="714355"/>
            <a:ext cx="7130681" cy="3749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/>
              <a:t>Функции оценивания:</a:t>
            </a:r>
            <a:endParaRPr/>
          </a:p>
          <a:p>
            <a:pPr>
              <a:defRPr/>
            </a:pPr>
            <a:endParaRPr lang="ru-RU" sz="2400" b="1"/>
          </a:p>
          <a:p>
            <a:pPr>
              <a:defRPr/>
            </a:pPr>
            <a:r>
              <a:rPr lang="ru-RU" sz="2400" b="1"/>
              <a:t>Информационная</a:t>
            </a:r>
            <a:endParaRPr/>
          </a:p>
          <a:p>
            <a:pPr>
              <a:defRPr/>
            </a:pPr>
            <a:r>
              <a:rPr lang="ru-RU" sz="2400" b="1"/>
              <a:t>Образовательная</a:t>
            </a:r>
            <a:endParaRPr/>
          </a:p>
          <a:p>
            <a:pPr>
              <a:defRPr/>
            </a:pPr>
            <a:r>
              <a:rPr lang="ru-RU" sz="2400" b="1"/>
              <a:t>В</a:t>
            </a:r>
            <a:r>
              <a:rPr lang="ru-RU" sz="2400" b="1"/>
              <a:t>оспитательная</a:t>
            </a:r>
            <a:endParaRPr/>
          </a:p>
          <a:p>
            <a:pPr>
              <a:defRPr/>
            </a:pPr>
            <a:r>
              <a:rPr lang="ru-RU" sz="2400" b="1"/>
              <a:t>Мотивационно- стимулирующая </a:t>
            </a:r>
            <a:endParaRPr lang="ru-RU" sz="2400" b="1"/>
          </a:p>
          <a:p>
            <a:pPr>
              <a:defRPr/>
            </a:pPr>
            <a:r>
              <a:rPr lang="ru-RU" sz="2400" b="1"/>
              <a:t>Ориентирующая </a:t>
            </a:r>
            <a:r>
              <a:rPr lang="ru-RU" sz="2400" b="1"/>
              <a:t>и </a:t>
            </a:r>
            <a:r>
              <a:rPr lang="ru-RU" sz="2400" b="1"/>
              <a:t>др.</a:t>
            </a:r>
            <a:endParaRPr lang="ru-RU" sz="2400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 lvl="1">
              <a:defRPr/>
            </a:pPr>
            <a:r>
              <a:rPr lang="ru-RU"/>
              <a:t>                                        Бабичева Е.Д.                 17.10.2024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xmlns:a="http://schemas.openxmlformats.org/drawingml/2006/main" noGrp="1"/>
          </p:cNvGraphicFramePr>
          <p:nvPr/>
        </p:nvGraphicFramePr>
        <p:xfrm>
          <a:off x="500034" y="428603"/>
          <a:ext cx="8286808" cy="4021532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299454"/>
                <a:gridCol w="5987354"/>
              </a:tblGrid>
              <a:tr h="158941">
                <a:tc>
                  <a:txBody>
                    <a:bodyPr/>
                    <a:p>
                      <a:pPr marL="193040">
                        <a:lnSpc>
                          <a:spcPts val="156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 i="1">
                          <a:latin typeface="Times New Roman"/>
                          <a:ea typeface="Times New Roman"/>
                          <a:cs typeface="Times New Roman"/>
                        </a:rPr>
                        <a:t>Виды</a:t>
                      </a:r>
                      <a:r>
                        <a:rPr lang="ru-RU" sz="2000" i="1" spc="-2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i="1" spc="-10">
                          <a:latin typeface="Times New Roman"/>
                          <a:ea typeface="Times New Roman"/>
                          <a:cs typeface="Times New Roman"/>
                        </a:rPr>
                        <a:t>оценивания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BEBEBE"/>
                      </a:solidFill>
                    </a:lnL>
                    <a:lnR w="12700" algn="ctr">
                      <a:solidFill>
                        <a:srgbClr val="BEBEBE"/>
                      </a:solidFill>
                    </a:lnR>
                    <a:lnT w="12700" algn="ctr">
                      <a:solidFill>
                        <a:srgbClr val="BEBEBE"/>
                      </a:solidFill>
                    </a:lnT>
                    <a:lnB w="12700" algn="ctr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p>
                      <a:pPr marL="6985" algn="ctr">
                        <a:lnSpc>
                          <a:spcPts val="156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 i="1">
                          <a:latin typeface="Times New Roman"/>
                          <a:ea typeface="Times New Roman"/>
                          <a:cs typeface="Times New Roman"/>
                        </a:rPr>
                        <a:t>Объекты</a:t>
                      </a:r>
                      <a:r>
                        <a:rPr lang="ru-RU" sz="2000" i="1" spc="-5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i="1" spc="-10">
                          <a:latin typeface="Times New Roman"/>
                          <a:ea typeface="Times New Roman"/>
                          <a:cs typeface="Times New Roman"/>
                        </a:rPr>
                        <a:t>оценивания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BEBEBE"/>
                      </a:solidFill>
                    </a:lnL>
                    <a:lnR w="12700" algn="ctr">
                      <a:solidFill>
                        <a:srgbClr val="BEBEBE"/>
                      </a:solidFill>
                    </a:lnR>
                    <a:lnT w="12700" algn="ctr">
                      <a:solidFill>
                        <a:srgbClr val="BEBEBE"/>
                      </a:solidFill>
                    </a:lnT>
                    <a:lnB w="12700" algn="ctr">
                      <a:solidFill>
                        <a:srgbClr val="BEBEBE"/>
                      </a:solidFill>
                    </a:lnB>
                  </a:tcPr>
                </a:tc>
              </a:tr>
              <a:tr h="1594876">
                <a:tc>
                  <a:txBody>
                    <a:bodyPr/>
                    <a:p>
                      <a:pPr marL="69850">
                        <a:lnSpc>
                          <a:spcPts val="1555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 spc="-10">
                          <a:latin typeface="Times New Roman"/>
                          <a:ea typeface="Times New Roman"/>
                          <a:cs typeface="Times New Roman"/>
                        </a:rPr>
                        <a:t>Тематическое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BEBEBE"/>
                      </a:solidFill>
                    </a:lnL>
                    <a:lnR w="12700" algn="ctr">
                      <a:solidFill>
                        <a:srgbClr val="BEBEBE"/>
                      </a:solidFill>
                    </a:lnR>
                    <a:lnT w="12700" algn="ctr">
                      <a:solidFill>
                        <a:srgbClr val="BEBEBE"/>
                      </a:solidFill>
                    </a:lnT>
                    <a:lnB w="12700" algn="ctr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p>
                      <a:pPr marL="69215" marR="113665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Планируемые</a:t>
                      </a:r>
                      <a:r>
                        <a:rPr lang="ru-RU" sz="2000" spc="-4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результаты</a:t>
                      </a:r>
                      <a:r>
                        <a:rPr lang="ru-RU" sz="2000" spc="-7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освоения</a:t>
                      </a:r>
                      <a:r>
                        <a:rPr lang="ru-RU" sz="2000" spc="-6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отдельных</a:t>
                      </a:r>
                      <a:r>
                        <a:rPr lang="ru-RU" sz="2000" spc="-8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тем курса каждого года обучения (если не указаны</a:t>
                      </a:r>
                      <a:endParaRPr/>
                    </a:p>
                    <a:p>
                      <a:pPr marL="69215" marR="113665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2000" spc="-7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федеральной</a:t>
                      </a:r>
                      <a:r>
                        <a:rPr lang="ru-RU" sz="2000" spc="-6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образовательной</a:t>
                      </a:r>
                      <a:r>
                        <a:rPr lang="ru-RU" sz="2000" spc="-6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программе</a:t>
                      </a:r>
                      <a:r>
                        <a:rPr lang="ru-RU" sz="2000" spc="-7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основного общего образования (ФОП ООО), определяются учителем самостоятельно на основе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программы и</a:t>
                      </a:r>
                      <a:r>
                        <a:rPr lang="ru-RU" sz="2000" spc="-1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тематического</a:t>
                      </a:r>
                      <a:r>
                        <a:rPr lang="ru-RU" sz="2000" spc="-3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spc="-10">
                          <a:latin typeface="Times New Roman"/>
                          <a:ea typeface="Times New Roman"/>
                          <a:cs typeface="Times New Roman"/>
                        </a:rPr>
                        <a:t>планирования)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BEBEBE"/>
                      </a:solidFill>
                    </a:lnL>
                    <a:lnR w="12700" algn="ctr">
                      <a:solidFill>
                        <a:srgbClr val="BEBEBE"/>
                      </a:solidFill>
                    </a:lnR>
                    <a:lnT w="12700" algn="ctr">
                      <a:solidFill>
                        <a:srgbClr val="BEBEBE"/>
                      </a:solidFill>
                    </a:lnT>
                    <a:lnB w="12700" algn="ctr">
                      <a:solidFill>
                        <a:srgbClr val="BEBEBE"/>
                      </a:solidFill>
                    </a:lnB>
                  </a:tcPr>
                </a:tc>
              </a:tr>
              <a:tr h="1532332">
                <a:tc>
                  <a:txBody>
                    <a:bodyPr/>
                    <a:p>
                      <a:pPr marL="69850">
                        <a:lnSpc>
                          <a:spcPts val="1555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 spc="-10">
                          <a:latin typeface="Times New Roman"/>
                          <a:ea typeface="Times New Roman"/>
                          <a:cs typeface="Times New Roman"/>
                        </a:rPr>
                        <a:t>Промежуточное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BEBEBE"/>
                      </a:solidFill>
                    </a:lnL>
                    <a:lnR w="12700" algn="ctr">
                      <a:solidFill>
                        <a:srgbClr val="BEBEBE"/>
                      </a:solidFill>
                    </a:lnR>
                    <a:lnT w="12700" algn="ctr">
                      <a:solidFill>
                        <a:srgbClr val="BEBEBE"/>
                      </a:solidFill>
                    </a:lnT>
                    <a:lnB w="12700" algn="ctr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p>
                      <a:pPr marL="69215" marR="113665">
                        <a:lnSpc>
                          <a:spcPct val="125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Планируемые результаты изучения крупного блока содержания, включающего несколько тем, или комплекса взаимосвязанных универсальных учебных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действий (указаны во</a:t>
                      </a:r>
                      <a:r>
                        <a:rPr lang="ru-RU" sz="2000" spc="-2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ФГОС ООО</a:t>
                      </a:r>
                      <a:r>
                        <a:rPr lang="ru-RU" sz="2000" spc="-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2000" spc="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ФОП</a:t>
                      </a:r>
                      <a:r>
                        <a:rPr lang="ru-RU" sz="2000" spc="-4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spc="-20">
                          <a:latin typeface="Times New Roman"/>
                          <a:ea typeface="Times New Roman"/>
                          <a:cs typeface="Times New Roman"/>
                        </a:rPr>
                        <a:t>ООО)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BEBEBE"/>
                      </a:solidFill>
                    </a:lnL>
                    <a:lnR w="12700" algn="ctr">
                      <a:solidFill>
                        <a:srgbClr val="BEBEBE"/>
                      </a:solidFill>
                    </a:lnR>
                    <a:lnT w="12700" algn="ctr">
                      <a:solidFill>
                        <a:srgbClr val="BEBEBE"/>
                      </a:solidFill>
                    </a:lnT>
                    <a:lnB w="12700" algn="ctr">
                      <a:solidFill>
                        <a:srgbClr val="BEBEBE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500034" y="4429132"/>
          <a:ext cx="8215370" cy="118872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2279630"/>
                <a:gridCol w="5935740"/>
              </a:tblGrid>
              <a:tr h="795461">
                <a:tc>
                  <a:txBody>
                    <a:bodyPr/>
                    <a:p>
                      <a:pPr marL="69850">
                        <a:lnSpc>
                          <a:spcPts val="1595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 spc="-10">
                          <a:latin typeface="Times New Roman"/>
                          <a:ea typeface="Times New Roman"/>
                          <a:cs typeface="Times New Roman"/>
                        </a:rPr>
                        <a:t>Итоговое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BEBEBE"/>
                      </a:solidFill>
                    </a:lnL>
                    <a:lnR w="12700" algn="ctr">
                      <a:solidFill>
                        <a:srgbClr val="BEBEBE"/>
                      </a:solidFill>
                    </a:lnR>
                    <a:lnT w="12700" algn="ctr">
                      <a:solidFill>
                        <a:srgbClr val="BEBEBE"/>
                      </a:solidFill>
                    </a:lnT>
                    <a:lnB w="12700" algn="ctr">
                      <a:solidFill>
                        <a:srgbClr val="BEBEBE"/>
                      </a:solidFill>
                    </a:lnB>
                  </a:tcPr>
                </a:tc>
                <a:tc>
                  <a:txBody>
                    <a:bodyPr/>
                    <a:p>
                      <a:pPr marL="69215" marR="113665">
                        <a:lnSpc>
                          <a:spcPct val="13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Планируемые</a:t>
                      </a:r>
                      <a:r>
                        <a:rPr lang="ru-RU" sz="2000" spc="-2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результаты</a:t>
                      </a:r>
                      <a:r>
                        <a:rPr lang="ru-RU" sz="2000" spc="-5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освоения</a:t>
                      </a:r>
                      <a:r>
                        <a:rPr lang="ru-RU" sz="2000" spc="-4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курса</a:t>
                      </a:r>
                      <a:r>
                        <a:rPr lang="ru-RU" sz="2000" spc="-5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данного</a:t>
                      </a:r>
                      <a:r>
                        <a:rPr lang="ru-RU" sz="2000" spc="-6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года обучения (указаны ФОП ООО как итог 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годичного изучения</a:t>
                      </a:r>
                      <a:r>
                        <a:rPr lang="ru-RU" sz="2000" spc="-35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spc="-10">
                          <a:latin typeface="Times New Roman"/>
                          <a:ea typeface="Times New Roman"/>
                          <a:cs typeface="Times New Roman"/>
                        </a:rPr>
                        <a:t>курса)</a:t>
                      </a:r>
                      <a:endParaRPr lang="ru-RU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BEBEBE"/>
                      </a:solidFill>
                    </a:lnL>
                    <a:lnR w="12700" algn="ctr">
                      <a:solidFill>
                        <a:srgbClr val="BEBEBE"/>
                      </a:solidFill>
                    </a:lnR>
                    <a:lnT w="12700" algn="ctr">
                      <a:solidFill>
                        <a:srgbClr val="BEBEBE"/>
                      </a:solidFill>
                    </a:lnT>
                    <a:lnB w="12700" algn="ctr">
                      <a:solidFill>
                        <a:srgbClr val="BEBEBE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1400" b="0" i="0" u="none" strike="noStrike" cap="none">
                <a:ln>
                  <a:noFill/>
                </a:ln>
                <a:solidFill>
                  <a:schemeClr val="tx1"/>
                </a:solidFill>
                <a:latin typeface="Arial"/>
                <a:ea typeface="Times New Roman"/>
                <a:cs typeface="Arial"/>
              </a:rPr>
            </a:br>
            <a:endParaRPr lang="ru-RU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500165" y="285728"/>
            <a:ext cx="57545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/>
              <a:t>Принципы </a:t>
            </a:r>
            <a:r>
              <a:rPr lang="ru-RU" sz="2400" b="1"/>
              <a:t>оценочной деятельности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071538" y="1500174"/>
            <a:ext cx="80724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i="1"/>
              <a:t>-достоверность </a:t>
            </a:r>
            <a:r>
              <a:rPr lang="ru-RU" sz="3600" b="1" i="1"/>
              <a:t>оценки</a:t>
            </a:r>
            <a:endParaRPr lang="ru-RU" sz="3600"/>
          </a:p>
          <a:p>
            <a:pPr>
              <a:defRPr/>
            </a:pPr>
            <a:r>
              <a:rPr lang="ru-RU" sz="3600" b="1" i="1"/>
              <a:t>-объективность </a:t>
            </a:r>
            <a:r>
              <a:rPr lang="ru-RU" sz="3600" b="1" i="1"/>
              <a:t>оценки</a:t>
            </a:r>
            <a:endParaRPr lang="ru-RU" sz="3600"/>
          </a:p>
          <a:p>
            <a:pPr>
              <a:defRPr/>
            </a:pPr>
            <a:r>
              <a:rPr lang="ru-RU" sz="3600" b="1" i="1"/>
              <a:t>-информативность </a:t>
            </a:r>
            <a:r>
              <a:rPr lang="ru-RU" sz="3600" b="1" i="1"/>
              <a:t>оценки</a:t>
            </a:r>
            <a:endParaRPr lang="ru-RU" sz="3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857232"/>
            <a:ext cx="850112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/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303338" algn="l"/>
              </a:tabLst>
              <a:defRPr/>
            </a:pPr>
            <a:r>
              <a:rPr lang="ru-RU" b="1" i="0" u="none" strike="noStrike" cap="none">
                <a:ln>
                  <a:noFill/>
                </a:ln>
                <a:solidFill>
                  <a:schemeClr val="tx1"/>
                </a:solidFill>
                <a:latin typeface="Arial"/>
                <a:ea typeface="Times New Roman"/>
                <a:cs typeface="Arial"/>
              </a:rPr>
              <a:t>Если обучающийся действует самостоятельно в простых учебных ситуациях, демонстрируя освоение учебных действий с опорной системой знаний в рамках стандартных задач, то его математическая подготовка отвечает обязательному (удовлетворительному) уровню достижения планируемых результатов и может быть оценена отметкой</a:t>
            </a:r>
            <a:endParaRPr lang="ru-RU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03338" algn="l"/>
              </a:tabLst>
              <a:defRPr/>
            </a:pPr>
            <a:r>
              <a:rPr lang="ru-RU" b="1" i="0" u="none" strike="noStrike" cap="none">
                <a:ln>
                  <a:noFill/>
                </a:ln>
                <a:solidFill>
                  <a:schemeClr val="tx1"/>
                </a:solidFill>
                <a:latin typeface="Arial"/>
                <a:ea typeface="Times New Roman"/>
                <a:cs typeface="Arial"/>
              </a:rPr>
              <a:t>«3». Овладение обязательным уровнем является достаточным для продолжения обучения.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03338" algn="l"/>
              </a:tabLst>
              <a:defRPr/>
            </a:pPr>
            <a:endParaRPr lang="ru-RU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303338" algn="l"/>
              </a:tabLst>
              <a:defRPr/>
            </a:pPr>
            <a:r>
              <a:rPr lang="ru-RU" b="1" i="0" u="none" strike="noStrike" cap="none">
                <a:ln>
                  <a:noFill/>
                </a:ln>
                <a:solidFill>
                  <a:schemeClr val="tx1"/>
                </a:solidFill>
                <a:latin typeface="Arial"/>
                <a:ea typeface="Times New Roman"/>
                <a:cs typeface="Arial"/>
              </a:rPr>
              <a:t>Если обучающийся действует самостоятельно в типовых и в несложных измененных ситуациях, то его математическая подготовка отвечает повышенному уровню достижения планируемых результатов и может быть оценена отметкой «4».</a:t>
            </a:r>
            <a:endParaRPr/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303338" algn="l"/>
              </a:tabLst>
              <a:defRPr/>
            </a:pPr>
            <a:endParaRPr lang="ru-RU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1303338" algn="l"/>
              </a:tabLst>
              <a:defRPr/>
            </a:pPr>
            <a:r>
              <a:rPr lang="ru-RU" b="1" i="0" u="none" strike="noStrike" cap="none">
                <a:ln>
                  <a:noFill/>
                </a:ln>
                <a:solidFill>
                  <a:schemeClr val="tx1"/>
                </a:solidFill>
                <a:latin typeface="Arial"/>
                <a:ea typeface="Times New Roman"/>
                <a:cs typeface="Arial"/>
              </a:rPr>
              <a:t>Если обучающийся действует самостоятельно в сложных учебных ситуациях, применяет знания в незнакомых, нестандартных ситуациях, отражающих как учебные, так и </a:t>
            </a:r>
            <a:r>
              <a:rPr lang="ru-RU" b="1" i="0" u="none" strike="noStrike" cap="none">
                <a:ln>
                  <a:noFill/>
                </a:ln>
                <a:solidFill>
                  <a:schemeClr val="tx1"/>
                </a:solidFill>
                <a:latin typeface="Arial"/>
                <a:ea typeface="Times New Roman"/>
                <a:cs typeface="Arial"/>
              </a:rPr>
              <a:t>внеучебные</a:t>
            </a:r>
            <a:r>
              <a:rPr lang="ru-RU" b="1" i="0" u="none" strike="noStrike" cap="none">
                <a:ln>
                  <a:noFill/>
                </a:ln>
                <a:solidFill>
                  <a:schemeClr val="tx1"/>
                </a:solidFill>
                <a:latin typeface="Arial"/>
                <a:ea typeface="Times New Roman"/>
                <a:cs typeface="Arial"/>
              </a:rPr>
              <a:t> задачи на преобразование или создание нового способа решения проблемы, то его математическая подготовка отвечает высокому уровню достижения планируемых результатов и может быть оценена отметкой «5».</a:t>
            </a:r>
            <a:endParaRPr lang="ru-RU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285720" y="285728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/>
              <a:t>Оценивание результата итоговой контрольной работы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14282" y="285728"/>
            <a:ext cx="892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/>
              <a:t>Определение уровня достижения планируемых результатов</a:t>
            </a:r>
            <a:endParaRPr lang="ru-RU"/>
          </a:p>
        </p:txBody>
      </p:sp>
      <p:sp>
        <p:nvSpPr>
          <p:cNvPr id="3" name="TextBox 2"/>
          <p:cNvSpPr txBox="1"/>
          <p:nvPr/>
        </p:nvSpPr>
        <p:spPr bwMode="auto">
          <a:xfrm>
            <a:off x="285720" y="928670"/>
            <a:ext cx="864399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/>
              <a:buChar char="•"/>
              <a:defRPr/>
            </a:pPr>
            <a:r>
              <a:rPr lang="ru-RU" b="1"/>
              <a:t>обучающийся не достиг обязательного уровня подготовки, и ему выставляется отметка «2», если он выполнил менее 65% заданий обязательного уровня подготовки, включенных в контрольную работу или тест</a:t>
            </a:r>
            <a:r>
              <a:rPr lang="ru-RU" b="1"/>
              <a:t>;</a:t>
            </a:r>
            <a:endParaRPr/>
          </a:p>
          <a:p>
            <a:pPr lvl="0">
              <a:buFont typeface="Arial"/>
              <a:buChar char="•"/>
              <a:defRPr/>
            </a:pPr>
            <a:endParaRPr lang="ru-RU"/>
          </a:p>
          <a:p>
            <a:pPr lvl="0">
              <a:buFont typeface="Arial"/>
              <a:buChar char="•"/>
              <a:defRPr/>
            </a:pPr>
            <a:r>
              <a:rPr lang="ru-RU" b="1"/>
              <a:t>обучающийся </a:t>
            </a:r>
            <a:r>
              <a:rPr lang="ru-RU" b="1"/>
              <a:t>достиг обязательного уровня подготовки, ему выставляется отметка не ниже «3», если он выполнил не менее 65% заданий обязательного уровня подготовки, включенных в итоговую работу</a:t>
            </a:r>
            <a:r>
              <a:rPr lang="ru-RU" b="1"/>
              <a:t>;</a:t>
            </a:r>
            <a:endParaRPr/>
          </a:p>
          <a:p>
            <a:pPr lvl="0">
              <a:buFont typeface="Arial"/>
              <a:buChar char="•"/>
              <a:defRPr/>
            </a:pPr>
            <a:endParaRPr lang="ru-RU"/>
          </a:p>
          <a:p>
            <a:pPr lvl="0">
              <a:buFont typeface="Arial"/>
              <a:buChar char="•"/>
              <a:defRPr/>
            </a:pPr>
            <a:r>
              <a:rPr lang="ru-RU" b="1"/>
              <a:t>обучающийся достиг повышенного уровня, ему выставляется отметка не ниже «4», если он выполнил </a:t>
            </a:r>
            <a:r>
              <a:rPr lang="ru-RU" b="1"/>
              <a:t>более 65</a:t>
            </a:r>
            <a:r>
              <a:rPr lang="ru-RU" b="1"/>
              <a:t>% общего числа заданий итоговой работы</a:t>
            </a:r>
            <a:r>
              <a:rPr lang="ru-RU" b="1"/>
              <a:t>;</a:t>
            </a:r>
            <a:endParaRPr/>
          </a:p>
          <a:p>
            <a:pPr lvl="0">
              <a:buFont typeface="Arial"/>
              <a:buChar char="•"/>
              <a:defRPr/>
            </a:pPr>
            <a:endParaRPr lang="ru-RU"/>
          </a:p>
          <a:p>
            <a:pPr lvl="0">
              <a:buFont typeface="Arial"/>
              <a:buChar char="•"/>
              <a:defRPr/>
            </a:pPr>
            <a:r>
              <a:rPr lang="ru-RU" b="1"/>
              <a:t>обучающийся достиг высокого уровня, ему выставляется отметка «5», если он выполнил не менее 85% заданий итоговой работы.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357158" y="6000768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FF0000"/>
                </a:solidFill>
              </a:rPr>
              <a:t>Должно быть реализовано право обучающегося на ошибку!</a:t>
            </a:r>
            <a:endParaRPr lang="ru-RU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14282" y="285728"/>
            <a:ext cx="871543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i="1"/>
              <a:t>Контрольная работа по теме « Действия с натуральными числами», 5 </a:t>
            </a:r>
            <a:r>
              <a:rPr lang="ru-RU" i="1"/>
              <a:t>класс</a:t>
            </a:r>
            <a:endParaRPr/>
          </a:p>
          <a:p>
            <a:pPr>
              <a:defRPr/>
            </a:pPr>
            <a:endParaRPr lang="ru-RU"/>
          </a:p>
          <a:p>
            <a:pPr lvl="0">
              <a:defRPr/>
            </a:pPr>
            <a:r>
              <a:rPr lang="ru-RU" sz="1600" b="1"/>
              <a:t>1. Выполните действия:</a:t>
            </a:r>
            <a:endParaRPr/>
          </a:p>
          <a:p>
            <a:pPr>
              <a:defRPr/>
            </a:pPr>
            <a:r>
              <a:rPr lang="ru-RU" sz="1600" b="1"/>
              <a:t>а) 7831 + 3190;	б) 5063 – 387;	в) 2056 × 690;	г) 23184 : 46.</a:t>
            </a:r>
            <a:endParaRPr/>
          </a:p>
          <a:p>
            <a:pPr lvl="0">
              <a:defRPr/>
            </a:pPr>
            <a:r>
              <a:rPr lang="ru-RU" sz="1600" b="1"/>
              <a:t>2. Найдите неизвестное число:	а) </a:t>
            </a:r>
            <a:r>
              <a:rPr lang="ru-RU" sz="1600" b="1" i="1"/>
              <a:t>а</a:t>
            </a:r>
            <a:r>
              <a:rPr lang="ru-RU" sz="1600" b="1" i="1"/>
              <a:t> </a:t>
            </a:r>
            <a:r>
              <a:rPr lang="ru-RU" sz="1600" b="1"/>
              <a:t>: 26 = 14;	б) </a:t>
            </a:r>
            <a:r>
              <a:rPr lang="ru-RU" sz="1600" b="1" i="1"/>
              <a:t>а – </a:t>
            </a:r>
            <a:r>
              <a:rPr lang="ru-RU" sz="1600" b="1"/>
              <a:t>29 = 67.</a:t>
            </a:r>
            <a:endParaRPr/>
          </a:p>
          <a:p>
            <a:pPr lvl="0">
              <a:defRPr/>
            </a:pPr>
            <a:r>
              <a:rPr lang="ru-RU" sz="1600" b="1"/>
              <a:t>3. Найдите значение выражения: 176 – 48 + 180 : 15.</a:t>
            </a:r>
            <a:endParaRPr/>
          </a:p>
          <a:p>
            <a:pPr lvl="0">
              <a:defRPr/>
            </a:pPr>
            <a:r>
              <a:rPr lang="ru-RU" sz="1600" b="1"/>
              <a:t>4. Вычислите: 13</a:t>
            </a:r>
            <a:r>
              <a:rPr lang="ru-RU" sz="1600" b="1" baseline="30000"/>
              <a:t>2</a:t>
            </a:r>
            <a:r>
              <a:rPr lang="ru-RU" sz="1600" b="1"/>
              <a:t>.</a:t>
            </a:r>
            <a:endParaRPr/>
          </a:p>
          <a:p>
            <a:pPr lvl="0">
              <a:defRPr/>
            </a:pPr>
            <a:r>
              <a:rPr lang="ru-RU" sz="1600" b="1"/>
              <a:t>5. В компьютерном салоне продают программы: деловые, обучающие и игровые. Обучающих программ – 168, деловых на 123 больше, чем обучающих, а игровых в 2 раза меньше, чем деловых. Сколько всего программ в салоне?</a:t>
            </a:r>
            <a:endParaRPr/>
          </a:p>
          <a:p>
            <a:pPr lvl="0">
              <a:defRPr/>
            </a:pPr>
            <a:r>
              <a:rPr lang="ru-RU" sz="1600"/>
              <a:t>6. Какое число надо возвести в третью степень, что получить 27? Запишите соответствующее равенство.</a:t>
            </a:r>
            <a:endParaRPr/>
          </a:p>
          <a:p>
            <a:pPr lvl="0">
              <a:defRPr/>
            </a:pPr>
            <a:r>
              <a:rPr lang="ru-RU" sz="1600"/>
              <a:t>7. Найдите все цифры, которые можно поставить вместо звездочки в записи 450* &lt; 4503, что получилось верное неравенство.</a:t>
            </a:r>
            <a:endParaRPr/>
          </a:p>
          <a:p>
            <a:pPr lvl="0">
              <a:defRPr/>
            </a:pPr>
            <a:r>
              <a:rPr lang="ru-RU" sz="1600"/>
              <a:t>8. Из города А в город В отправился автобус со скоростью 55 км/ч. Через 3 ч навстречу ему из В </a:t>
            </a:r>
            <a:r>
              <a:rPr lang="ru-RU" sz="1600"/>
              <a:t>в</a:t>
            </a:r>
            <a:r>
              <a:rPr lang="ru-RU" sz="1600"/>
              <a:t> А отправился мотоциклист со скоростью 40 км/ч. Через 2 ч после выезда мотоциклиста они встретились. Чему равно расстояние между городами А и В?</a:t>
            </a:r>
            <a:endParaRPr/>
          </a:p>
          <a:p>
            <a:pPr>
              <a:defRPr/>
            </a:pPr>
            <a:r>
              <a:rPr lang="ru-RU" i="1"/>
              <a:t>«3» верно решены базовые задания</a:t>
            </a:r>
            <a:endParaRPr/>
          </a:p>
          <a:p>
            <a:pPr>
              <a:defRPr/>
            </a:pPr>
            <a:r>
              <a:rPr lang="ru-RU" i="1"/>
              <a:t>«4»</a:t>
            </a:r>
            <a:r>
              <a:rPr lang="ru-RU" i="1"/>
              <a:t> </a:t>
            </a:r>
            <a:r>
              <a:rPr lang="ru-RU" i="1"/>
              <a:t>верно решены базовые задания + 1 повышенного уровня</a:t>
            </a:r>
            <a:endParaRPr/>
          </a:p>
          <a:p>
            <a:pPr>
              <a:defRPr/>
            </a:pPr>
            <a:r>
              <a:rPr lang="ru-RU" i="1"/>
              <a:t>«5» верно решены базовые задания + 2-3 повышенного уровня</a:t>
            </a:r>
            <a:endParaRPr lang="ru-RU"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525" name="Picture 21"/>
          <p:cNvPicPr>
            <a:picLocks noChangeAspect="1" noChangeArrowheads="1"/>
          </p:cNvPicPr>
          <p:nvPr/>
        </p:nvPicPr>
        <p:blipFill>
          <a:blip r:embed="rId2"/>
          <a:srcRect l="29883" t="20833" r="8593" b="30208"/>
          <a:stretch/>
        </p:blipFill>
        <p:spPr bwMode="auto">
          <a:xfrm>
            <a:off x="285719" y="928670"/>
            <a:ext cx="861815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 bwMode="auto">
          <a:xfrm>
            <a:off x="1000100" y="357166"/>
            <a:ext cx="7572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Входная работа по математике 5 класс</a:t>
            </a:r>
            <a:endParaRPr lang="ru-RU"/>
          </a:p>
        </p:txBody>
      </p:sp>
      <p:sp>
        <p:nvSpPr>
          <p:cNvPr id="25" name="TextBox 24"/>
          <p:cNvSpPr txBox="1"/>
          <p:nvPr/>
        </p:nvSpPr>
        <p:spPr bwMode="auto">
          <a:xfrm>
            <a:off x="1071538" y="5214950"/>
            <a:ext cx="7286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Уровень </a:t>
            </a:r>
            <a:r>
              <a:rPr lang="ru-RU"/>
              <a:t>подготовки обучающегося соответствует требованиям ФГОС ООО, если ученик выполнил верно не менее 75% заданий работы. В этом случае результат обучающегося – «прошел тест».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algn="t" flip="none" sx="95000" sy="95000" tx="0" ty="0"/>
        </a:blipFill>
        <a:blipFill>
          <a:blip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0</Words>
  <Application>Р7-Офис/2024.1.2.400</Application>
  <DocSecurity>0</DocSecurity>
  <PresentationFormat>Экран (4:3)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оценки достижений планируемых предметных результатов освоения учебного предмета «Математика»</dc:title>
  <dc:subject/>
  <dc:creator>USER1</dc:creator>
  <cp:keywords/>
  <dc:description/>
  <dc:identifier/>
  <dc:language/>
  <cp:lastModifiedBy/>
  <cp:revision>18</cp:revision>
  <dcterms:created xsi:type="dcterms:W3CDTF">2024-10-16T17:18:31Z</dcterms:created>
  <dcterms:modified xsi:type="dcterms:W3CDTF">2025-12-16T15:43:51Z</dcterms:modified>
  <cp:category/>
  <cp:contentStatus/>
  <cp:version/>
</cp:coreProperties>
</file>