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0" r:id="rId2"/>
    <p:sldId id="256" r:id="rId3"/>
    <p:sldId id="262" r:id="rId4"/>
    <p:sldId id="261" r:id="rId5"/>
    <p:sldId id="263" r:id="rId6"/>
    <p:sldId id="264" r:id="rId7"/>
    <p:sldId id="265" r:id="rId8"/>
    <p:sldId id="266" r:id="rId9"/>
    <p:sldId id="267" r:id="rId10"/>
    <p:sldId id="270" r:id="rId11"/>
    <p:sldId id="268" r:id="rId12"/>
    <p:sldId id="269" r:id="rId13"/>
    <p:sldId id="271" r:id="rId14"/>
    <p:sldId id="273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8E90CA-29C0-4ABB-B5FC-1240E859BE94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FB685B-D1BB-401F-B4DD-E1BFE7CB44F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26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err="1"/>
              <a:t>Кузюкова</a:t>
            </a:r>
            <a:r>
              <a:rPr lang="ru-RU" dirty="0"/>
              <a:t> Ю.Е., МБОУ «Школа №3»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FB685B-D1BB-401F-B4DD-E1BFE7CB44FC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4537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016494-4F7A-C8EB-A0EB-8C08E1376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33AA1E2-EB7C-4464-D425-255D42922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937274-0264-D7B3-2F91-52EFF56C6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1DF749-818D-ACE7-84E7-6264B660D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3AFF8F8-D2CE-1A69-957C-ABFA57997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47227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C45CE-73B6-C773-8BB0-CBF77AD05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E2A8AC-F97F-4501-1E97-1C42F5986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1FFB9D-F058-87C4-A839-FDBA41116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A70632B-82A0-0AD6-0700-0023D34CF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BB6BA6-D150-6386-E8A7-9562BE74B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7255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95CACB-FF07-552E-82FE-758E65327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99C768-B85D-F5CF-277B-55CAB6ECD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46CA58-7182-891E-64B2-5E669E8EA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5FA504-2D68-190C-724B-A9F792671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7C6BC1-A505-FD1C-B31D-A3588EDCA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231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BD083-63C0-1F13-A40F-B3E664A20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F5066-5490-91D6-C7F2-E6C16605AF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4BECE96-CE79-ADA9-4D74-73B08006A2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DAAE31C-50F7-A762-43CE-6181EA8ED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D2B539-3368-BB45-E869-3F1D96EC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9BC04F7-9046-F6E2-8E66-57111310F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128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37788D-EE41-5D57-E958-A0736A5ACA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7371FDF-374F-14A2-6E10-925F2753C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A0E5E6-7169-B02B-3CB4-BA9011A04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F1EA71-4E25-99BC-6C28-FD1A28BB8C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F39AEFC-8CD7-7917-4E35-81EB10BA81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A76C7D7-8C7A-96CA-DBCB-1759B7C9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8A4F952-3C0A-85FA-4AAC-71008265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4254E25-9853-ED82-41AC-3C344A5AB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668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61783C-BB4E-D9AF-252D-117A8435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38ECB49-0A61-14A7-3B8F-DAA5CAD8A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05EC70A-993F-31AA-F94C-447949F4A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40ABF83-E51A-4824-4900-CC04C7B94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458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9CA03C8-E240-601F-72DB-8F5C50E40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A860A5F-489D-5941-8A3D-F91D1AB1F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6B8F5EB-12E2-5C6D-3B41-5591EA611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512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53F458-AC46-C157-4B59-45290005E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A1826D-1B71-18E7-88C4-86C264669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37D5274-E6BE-2DFE-1E9F-25BB0D1CE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52F3B92-3EF9-9E3D-00D2-E8706514A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B5CEB97-D236-86CB-06E0-F2607FE3F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8321B79-DBD0-B5FF-9CA9-3662B29EF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565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3731206-6462-3F38-CF32-DF7AFD742E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889390E-3677-2520-1678-2BC95E6761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B30CBB-14D6-F156-6A2F-84C4E533BC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885DE5-5522-1970-F62A-68DBEB381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3F77FE4-DCF0-D825-CE60-C6A51D058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665D39-C4FB-B7C8-2602-BD00D8A47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62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F1BD1-EC92-9898-B475-B867823175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A61BCB-EBA8-F6AB-3C3F-42D68FA343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F21903-F283-B1E3-E474-E5F92633D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3936B6-B733-17C6-0D5D-9F692C5213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8C559C-B2DE-C531-A88A-B833E82E4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814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7DAD701-FC46-1D5A-3738-6BF48F1C9D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5F1DE63-E678-29A6-92DD-E9780C1D1F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8BA186-80EB-EEC7-C062-A72BC9E13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FB0882-5E31-AED4-E4EE-D81540B85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3C9AC2-C4B8-61F8-99B2-75FE5266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713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1AE408-AFB2-51BA-DF6C-DE4017C827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C3D300-6B61-5E51-7FAC-73C76CC85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A0BA5F-878D-E08A-9B41-C48D2347F6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6BF65-C0AA-412A-AF2C-F407A2CED170}" type="datetimeFigureOut">
              <a:rPr lang="ru-RU" smtClean="0"/>
              <a:t>14.12.2025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F7DDF8-ADB7-99CE-7C32-F0DCDF26B6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FA67F3-967F-9519-3102-9ECE988CEE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F8363-BDE3-48AB-B1D7-DBFFE37595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021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F4B8D5-7E29-F3C2-2106-E5181378E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864AEE4-DB71-4969-175C-6BB556ADA9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415D30A-044C-D059-8286-93B3A57A98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9834B26-68B4-4BD6-50D9-D2AB745E63F6}"/>
              </a:ext>
            </a:extLst>
          </p:cNvPr>
          <p:cNvSpPr txBox="1"/>
          <p:nvPr/>
        </p:nvSpPr>
        <p:spPr>
          <a:xfrm>
            <a:off x="1128410" y="544423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работы педагога по подготовке учащихся 9 классов к итоговому собеседованию</a:t>
            </a:r>
          </a:p>
        </p:txBody>
      </p:sp>
    </p:spTree>
    <p:extLst>
      <p:ext uri="{BB962C8B-B14F-4D97-AF65-F5344CB8AC3E}">
        <p14:creationId xmlns:p14="http://schemas.microsoft.com/office/powerpoint/2010/main" val="1918186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69B9D7-0347-F3E3-3150-0159159C99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F9B6576-83B8-54A5-3945-B3F7DF566F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2C9B495-0D6B-EA11-6613-294E87FF9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736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59A40-6994-E30E-9581-6E7D8C6EA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32715D-3B95-6A3C-716F-EF5E3A4EE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7D98FA-2BF0-0450-E20C-4C092F0EC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A5ED1E5-2051-BA36-CC48-D0E3B3383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765C33-12CC-B9A0-3F6A-62A012069916}"/>
              </a:ext>
            </a:extLst>
          </p:cNvPr>
          <p:cNvSpPr txBox="1"/>
          <p:nvPr/>
        </p:nvSpPr>
        <p:spPr>
          <a:xfrm>
            <a:off x="838200" y="388690"/>
            <a:ext cx="10776626" cy="6170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i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Как делать записи во время подготовки к пересказу?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Во время подготовки к чтению вы уже мысленно отметили или подчеркнули ключевые слова, поэтому сразу, как только учитель-собеседник засёк время, начинайте выписывать их на бланк.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2. Будет лучше, если одной рукой вы будете указывать себе в тексте на подчёркнутые слова, а второй их записывать. Так вам не придётся искать слова глазами и тратить на это время.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3. Используйте сокращения, но учтите, что они должны быть понятны вам.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4. Не надо выписывать вводные слова, союзы, частицы. Не обязательно ставить знаки препинания (это ЧЕРНОВИК, который никто, кроме вас, не увидит).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5. Числительные записывайте цифрами, без вспомогательных слов. (Например, 1993 вместо 1993 год).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283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6324E-9581-69F0-7FF5-18A7BE4C5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46B22-3D5F-4F89-7F07-3B32B91A6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38F552-BE43-2380-5DD1-7E1B9BEC95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4771996-E8C5-BFD5-A247-D9E04E26E2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681C79A-74E7-73EB-D085-A498CF39B1DE}"/>
              </a:ext>
            </a:extLst>
          </p:cNvPr>
          <p:cNvSpPr txBox="1"/>
          <p:nvPr/>
        </p:nvSpPr>
        <p:spPr>
          <a:xfrm>
            <a:off x="838200" y="477660"/>
            <a:ext cx="10805809" cy="538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i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Как делать записи во время подготовки к пересказу?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5. Числительные записывайте цифрами, без вспомогательных слов. (Например, 1993 вместо 1993 год).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Не тратьте время и не выписывайте фамилию, имя и отчество самого героя текста: их можно прочитать в пояснении к цитате.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  Лучше каждую запись начинать с новой строчки, чтобы при пересказе вы не терялись в словах, написанных сплошным текстом.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9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 Постарайтесь выписать ключевые слова из каждого абзаца, не зацикливайтесь на начале текста, иначе у вас не хватит времени на последнюю часть и при пересказе вы можете не вспомнить, о чём там шла речь.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2400" kern="0" dirty="0">
                <a:solidFill>
                  <a:srgbClr val="000000"/>
                </a:solidFill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ru-RU" sz="2400" kern="0" dirty="0">
                <a:solidFill>
                  <a:srgbClr val="000000"/>
                </a:solidFill>
                <a:effectLst/>
                <a:latin typeface="PT Serif" panose="020A0603040505020204" pitchFamily="18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 Обязательно в записях сделайте пометку, где будете вставлять цитату.</a:t>
            </a:r>
            <a:endParaRPr lang="ru-RU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784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3DBF5-4BA6-EEB2-D549-1C6EC7ED4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B0A557-3EF1-D986-1695-22FAC4924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842728-738B-6A86-F29C-C948B35F0D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5B460C-183A-08A2-9270-7664E36CF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283609-F4E1-53F5-8954-965965E15859}"/>
              </a:ext>
            </a:extLst>
          </p:cNvPr>
          <p:cNvSpPr txBox="1"/>
          <p:nvPr/>
        </p:nvSpPr>
        <p:spPr>
          <a:xfrm>
            <a:off x="838200" y="477660"/>
            <a:ext cx="10805809" cy="4135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b="1" i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Примерная структура текста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</a:t>
            </a:r>
            <a:r>
              <a:rPr lang="ru-RU" sz="2400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Текст, как правило, состоит из 4-х </a:t>
            </a:r>
            <a:r>
              <a:rPr lang="ru-RU" sz="2400" u="sng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микротем</a:t>
            </a:r>
            <a:r>
              <a:rPr lang="ru-RU" sz="2400" u="sng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(абзацев).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1. Общие сведения о человеке (кто он, главная заслуга). Иногда могут содержаться сведения о семье, родителях.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2. Факты о детстве, об учёбе, начале карьеры.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3. Самые главные факты о деятельности (открытия, победы, достижения, рекорды, созданные произведения и др.)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24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4. Сведения о наградах, заслугах; след деятеля в истории, его значение, память о нём.</a:t>
            </a:r>
          </a:p>
        </p:txBody>
      </p:sp>
    </p:spTree>
    <p:extLst>
      <p:ext uri="{BB962C8B-B14F-4D97-AF65-F5344CB8AC3E}">
        <p14:creationId xmlns:p14="http://schemas.microsoft.com/office/powerpoint/2010/main" val="2965314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6B6B5-574F-4BD9-2636-9671AEE03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3ED9A7-0961-8800-15BB-E7956AB40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41B3119-954E-9B17-3BBC-A172BA4F9B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18925A-5DBB-D2BD-5BA9-1E8B27E9E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1509DA-7A42-6AAB-BADC-81EF7229286C}"/>
              </a:ext>
            </a:extLst>
          </p:cNvPr>
          <p:cNvSpPr txBox="1"/>
          <p:nvPr/>
        </p:nvSpPr>
        <p:spPr>
          <a:xfrm>
            <a:off x="838200" y="477660"/>
            <a:ext cx="10805809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Способы включения цитаты в пересказ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Прямое цитирование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(дословная передача слов).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говорил: «Цитата».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Недаром ФИО утверждал: «Цитата».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Заслуги (ФИО героя текста в родительном падеже) подтверждают слова ФИО (того, кому принадлежит высказывание): «Цитата».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«Цитата», — так говорил об этом человеке ФИО.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 ФИО (героя текста) говорил следующее: «Цитата».</a:t>
            </a:r>
          </a:p>
          <a:p>
            <a:pPr lvl="1"/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Косвенное цитирование</a:t>
            </a:r>
            <a:r>
              <a:rPr lang="ru-RU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(при помощи сложноподчинённых предложений).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говорил, что…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ФИО утверждал, что…</a:t>
            </a:r>
          </a:p>
          <a:p>
            <a:pPr lvl="0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косвенном цитировании личные местоимения 1 лица следует заменять на 3 лицо или на существительное.</a:t>
            </a:r>
          </a:p>
        </p:txBody>
      </p:sp>
    </p:spTree>
    <p:extLst>
      <p:ext uri="{BB962C8B-B14F-4D97-AF65-F5344CB8AC3E}">
        <p14:creationId xmlns:p14="http://schemas.microsoft.com/office/powerpoint/2010/main" val="231310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EB1A9-8F57-8B0E-F8B7-1F2C86AB3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F18A7-1DD6-8607-EFA7-FD70452F8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CEDCDD-C5EE-3F61-718A-E832CB7E25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BB45513-B30B-549F-973A-2078C501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7CD845B-9F23-357F-FDAE-D34A6EDEEDFA}"/>
              </a:ext>
            </a:extLst>
          </p:cNvPr>
          <p:cNvSpPr txBox="1"/>
          <p:nvPr/>
        </p:nvSpPr>
        <p:spPr>
          <a:xfrm>
            <a:off x="838200" y="477660"/>
            <a:ext cx="10805809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Сравните:</a:t>
            </a:r>
          </a:p>
          <a:p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 Александр Фёдорович Орлов говорил: «Я не мог не ценить в нём высокие нравственные качества».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Граф Александр Фёдорович Орлов говорил, что он не мог не ценить в Аврааме Сергеевиче Норове высокие нравственные качества.</a:t>
            </a:r>
          </a:p>
        </p:txBody>
      </p:sp>
    </p:spTree>
    <p:extLst>
      <p:ext uri="{BB962C8B-B14F-4D97-AF65-F5344CB8AC3E}">
        <p14:creationId xmlns:p14="http://schemas.microsoft.com/office/powerpoint/2010/main" val="31653432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46C2A-76F6-6B12-8A0E-3C38DD32D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F4E0D2-AE11-6A02-05B7-4CD0B8702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7305CC2-9222-6BE8-E2B8-C86666A1C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69EFB1A-DEDE-C86E-9A75-1EFF9D159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23A66C-CB93-DDAD-3033-3B2FE2EFB30F}"/>
              </a:ext>
            </a:extLst>
          </p:cNvPr>
          <p:cNvSpPr txBox="1"/>
          <p:nvPr/>
        </p:nvSpPr>
        <p:spPr>
          <a:xfrm>
            <a:off x="838200" y="477660"/>
            <a:ext cx="10805809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ru-RU" sz="24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Цитирование при помощи вводных слов.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ФИО, цитата.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говорил ФИО, цитата.</a:t>
            </a:r>
          </a:p>
          <a:p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этом случае также следует заменять местоимения 1 лица на 3-е лицо.</a:t>
            </a:r>
          </a:p>
          <a:p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Сравните:</a:t>
            </a:r>
            <a:endParaRPr lang="ru-RU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Константин Алексеевич Коровин говорил: «Мои картины — это я, моё пение жизни, моя радость».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lvl="0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словам Константина Алексеевича Коровина, его картины — это он, его пение жизни, его радость.</a:t>
            </a:r>
          </a:p>
        </p:txBody>
      </p:sp>
    </p:spTree>
    <p:extLst>
      <p:ext uri="{BB962C8B-B14F-4D97-AF65-F5344CB8AC3E}">
        <p14:creationId xmlns:p14="http://schemas.microsoft.com/office/powerpoint/2010/main" val="2330968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FEF11-042F-109B-5187-ACC301628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42002D-81BD-1C54-479D-D76756D9E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B6511D-D3FE-A008-2BD1-6DA3FE3D5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FE34D7-EB0B-0E11-2340-38F3A620F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4D3BD6-74EF-C4A5-2470-533215646D05}"/>
              </a:ext>
            </a:extLst>
          </p:cNvPr>
          <p:cNvSpPr txBox="1"/>
          <p:nvPr/>
        </p:nvSpPr>
        <p:spPr>
          <a:xfrm>
            <a:off x="958175" y="403482"/>
            <a:ext cx="785508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Лучше использовать прямое цитирование, чтобы избежать речевых и грамматических ошибок.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вы забыли включить высказывание во время пересказа (а такое нередко случается от волнения) и вспомнили о нём только тогда, когда пересказали текст полностью, не расстраивайтесь и произнесите цитату в конце. Вам могут не дать балл по критерию «Работа с высказыванием», зато вы не потеряете балл по критерию «Способы цитирования».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случаев цитату можно вставить в самом начале текста. Например, «Граф А. Ф. Орлов говорил, что он не мог не ценить в Аврааме Сергеевиче Норове высокие нравственные качества. С биографией этого учёного нам и предстоит познакомиться».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8DC8EBF-414E-4B70-7B3E-3DF1436E7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260" y="452874"/>
            <a:ext cx="2843718" cy="595225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4112199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FD88F-D308-769D-65AE-1EC2B40F2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CE560E-C525-3B17-6F33-52EE2A4045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05700F87-16EF-6E64-304D-70FCDEBCD6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1237" y="408274"/>
            <a:ext cx="4543633" cy="6060620"/>
          </a:xfrm>
          <a:noFill/>
          <a:ln>
            <a:solidFill>
              <a:srgbClr val="7030A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D80C6C-6748-D9D8-EA71-7A08C12CFB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618" y="398690"/>
            <a:ext cx="4543633" cy="6060620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38376519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A7F6E-7087-7855-DB95-B977FAD5B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F33E21E-034D-BFCD-9387-0490DFDAC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9387EFDD-DD0E-8B4A-2A90-6A32620AE1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0205" y="440858"/>
            <a:ext cx="7971590" cy="5976283"/>
          </a:xfr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1341940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DE9EE-AB1B-24E8-CD08-0EE139AC1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B8460B-79EF-CBFB-FFE7-D414D1A53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Объект 5">
            <a:extLst>
              <a:ext uri="{FF2B5EF4-FFF2-40B4-BE49-F238E27FC236}">
                <a16:creationId xmlns:a16="http://schemas.microsoft.com/office/drawing/2014/main" id="{89FB08AD-3511-67D5-6082-DF62C5A6E4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828" y="379541"/>
            <a:ext cx="4572344" cy="6098918"/>
          </a:xfr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843566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E4D673-3740-B975-D78F-C67210B1D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2FD63D3-12C3-B3A9-AFAD-B10E45065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108C9CB5-EDA0-9714-CE58-CDD9A7E411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4779" y="430212"/>
            <a:ext cx="4343448" cy="5997575"/>
          </a:xfrm>
          <a:ln>
            <a:solidFill>
              <a:srgbClr val="7030A0"/>
            </a:solidFill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7A58DCB-23BD-3D15-E483-06CA96D8A8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775" y="430212"/>
            <a:ext cx="4343448" cy="5997573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5857762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01304F-DC9F-5E22-D163-E62C8B29F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F6D827-CA6F-7EEE-7A2C-C767F8EA9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CEC5381-9A81-0E5F-0781-CD0F3190F9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C4D83B-18E9-F7B9-6199-52B8521BDD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E69244-4298-048F-955E-887FBEAC91D7}"/>
              </a:ext>
            </a:extLst>
          </p:cNvPr>
          <p:cNvSpPr txBox="1"/>
          <p:nvPr/>
        </p:nvSpPr>
        <p:spPr>
          <a:xfrm>
            <a:off x="828473" y="1144588"/>
            <a:ext cx="785508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Подготовкой учащихся 9 классов к итоговому собеседованию можно заниматься не только на уроках русского языка, но и на уроках литературы. </a:t>
            </a:r>
          </a:p>
          <a:p>
            <a:pPr algn="just"/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предложить пересказать текст про писателя или литературного героя и включить в этот текст при пересказе цитату </a:t>
            </a:r>
          </a:p>
          <a:p>
            <a:pPr algn="ctr"/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или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описать фотографию, на которой запечатлён кадр фильма или спектакля по художественному произведению.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20F577-9BD4-24F8-38BE-0C0D383E41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260" y="452874"/>
            <a:ext cx="2843718" cy="5952251"/>
          </a:xfrm>
          <a:prstGeom prst="rect">
            <a:avLst/>
          </a:prstGeom>
          <a:ln>
            <a:solidFill>
              <a:srgbClr val="7030A0"/>
            </a:solidFill>
          </a:ln>
        </p:spPr>
      </p:pic>
    </p:spTree>
    <p:extLst>
      <p:ext uri="{BB962C8B-B14F-4D97-AF65-F5344CB8AC3E}">
        <p14:creationId xmlns:p14="http://schemas.microsoft.com/office/powerpoint/2010/main" val="26335079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772</Words>
  <Application>Microsoft Office PowerPoint</Application>
  <PresentationFormat>Широкоэкранный</PresentationFormat>
  <Paragraphs>59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PT Serif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luck-2010@yandex.ru</dc:creator>
  <cp:lastModifiedBy>school</cp:lastModifiedBy>
  <cp:revision>4</cp:revision>
  <dcterms:created xsi:type="dcterms:W3CDTF">2025-12-14T10:58:27Z</dcterms:created>
  <dcterms:modified xsi:type="dcterms:W3CDTF">2025-12-14T13:18:20Z</dcterms:modified>
</cp:coreProperties>
</file>