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  <p:sldMasterId id="2147483684" r:id="rId3"/>
  </p:sldMasterIdLst>
  <p:notesMasterIdLst>
    <p:notesMasterId r:id="rId22"/>
  </p:notesMasterIdLst>
  <p:sldIdLst>
    <p:sldId id="271" r:id="rId4"/>
    <p:sldId id="256" r:id="rId5"/>
    <p:sldId id="259" r:id="rId6"/>
    <p:sldId id="263" r:id="rId7"/>
    <p:sldId id="260" r:id="rId8"/>
    <p:sldId id="261" r:id="rId9"/>
    <p:sldId id="262" r:id="rId10"/>
    <p:sldId id="282" r:id="rId11"/>
    <p:sldId id="287" r:id="rId12"/>
    <p:sldId id="281" r:id="rId13"/>
    <p:sldId id="284" r:id="rId14"/>
    <p:sldId id="288" r:id="rId15"/>
    <p:sldId id="280" r:id="rId16"/>
    <p:sldId id="265" r:id="rId17"/>
    <p:sldId id="269" r:id="rId18"/>
    <p:sldId id="285" r:id="rId19"/>
    <p:sldId id="286" r:id="rId20"/>
    <p:sldId id="26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147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0;&#1085;&#1080;&#1075;&#1072;11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0;&#1085;&#1080;&#1075;&#1072;1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0;&#1085;&#1080;&#1075;&#1072;1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&#1050;&#1085;&#1080;&#1075;&#1072;1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1050;&#1085;&#1080;&#1075;&#1072;1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низкий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Лист1!$B$1:$D$1</c:f>
              <c:strCache>
                <c:ptCount val="3"/>
                <c:pt idx="0">
                  <c:v>5 г</c:v>
                </c:pt>
                <c:pt idx="1">
                  <c:v>6 г</c:v>
                </c:pt>
                <c:pt idx="2">
                  <c:v>7 г</c:v>
                </c:pt>
              </c:strCache>
            </c:strRef>
          </c:cat>
          <c:val>
            <c:numRef>
              <c:f>Лист1!$B$2:$D$2</c:f>
              <c:numCache>
                <c:formatCode>General</c:formatCode>
                <c:ptCount val="3"/>
                <c:pt idx="0">
                  <c:v>44</c:v>
                </c:pt>
                <c:pt idx="1">
                  <c:v>41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63-427B-A9E6-E12DFADECEDC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средний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Лист1!$B$1:$D$1</c:f>
              <c:strCache>
                <c:ptCount val="3"/>
                <c:pt idx="0">
                  <c:v>5 г</c:v>
                </c:pt>
                <c:pt idx="1">
                  <c:v>6 г</c:v>
                </c:pt>
                <c:pt idx="2">
                  <c:v>7 г</c:v>
                </c:pt>
              </c:strCache>
            </c:strRef>
          </c:cat>
          <c:val>
            <c:numRef>
              <c:f>Лист1!$B$3:$D$3</c:f>
              <c:numCache>
                <c:formatCode>General</c:formatCode>
                <c:ptCount val="3"/>
                <c:pt idx="0">
                  <c:v>52</c:v>
                </c:pt>
                <c:pt idx="1">
                  <c:v>56</c:v>
                </c:pt>
                <c:pt idx="2">
                  <c:v>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63-427B-A9E6-E12DFADECEDC}"/>
            </c:ext>
          </c:extLst>
        </c:ser>
        <c:ser>
          <c:idx val="2"/>
          <c:order val="2"/>
          <c:tx>
            <c:strRef>
              <c:f>Лист1!$A$4</c:f>
              <c:strCache>
                <c:ptCount val="1"/>
                <c:pt idx="0">
                  <c:v>высокий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Лист1!$B$1:$D$1</c:f>
              <c:strCache>
                <c:ptCount val="3"/>
                <c:pt idx="0">
                  <c:v>5 г</c:v>
                </c:pt>
                <c:pt idx="1">
                  <c:v>6 г</c:v>
                </c:pt>
                <c:pt idx="2">
                  <c:v>7 г</c:v>
                </c:pt>
              </c:strCache>
            </c:strRef>
          </c:cat>
          <c:val>
            <c:numRef>
              <c:f>Лист1!$B$4:$D$4</c:f>
              <c:numCache>
                <c:formatCode>General</c:formatCode>
                <c:ptCount val="3"/>
                <c:pt idx="0">
                  <c:v>4</c:v>
                </c:pt>
                <c:pt idx="1">
                  <c:v>3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63-427B-A9E6-E12DFADECE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840896"/>
        <c:axId val="71842432"/>
        <c:axId val="0"/>
      </c:bar3DChart>
      <c:catAx>
        <c:axId val="7184089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1842432"/>
        <c:crosses val="autoZero"/>
        <c:auto val="1"/>
        <c:lblAlgn val="ctr"/>
        <c:lblOffset val="100"/>
        <c:noMultiLvlLbl val="0"/>
      </c:catAx>
      <c:valAx>
        <c:axId val="71842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84089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465843959050088"/>
          <c:y val="2.0444440413650195E-2"/>
          <c:w val="0.60645424643163515"/>
          <c:h val="0.50171437867447854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Лист1!$A$22</c:f>
              <c:strCache>
                <c:ptCount val="1"/>
                <c:pt idx="0">
                  <c:v>5 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Лист1!$B$21:$G$21</c:f>
              <c:strCache>
                <c:ptCount val="6"/>
                <c:pt idx="0">
                  <c:v>1.Познавательная деятельность</c:v>
                </c:pt>
                <c:pt idx="1">
                  <c:v>1.1. – методологические умения </c:v>
                </c:pt>
                <c:pt idx="2">
                  <c:v>1.2. – общелогические умения </c:v>
                </c:pt>
                <c:pt idx="3">
                  <c:v>2. – общелогические умения </c:v>
                </c:pt>
                <c:pt idx="4">
                  <c:v>2.1. – работа с текстом </c:v>
                </c:pt>
                <c:pt idx="5">
                  <c:v>2.2. – работа с информацией</c:v>
                </c:pt>
              </c:strCache>
            </c:strRef>
          </c:cat>
          <c:val>
            <c:numRef>
              <c:f>Лист1!$B$22:$G$22</c:f>
              <c:numCache>
                <c:formatCode>General</c:formatCode>
                <c:ptCount val="6"/>
                <c:pt idx="1">
                  <c:v>54</c:v>
                </c:pt>
                <c:pt idx="2">
                  <c:v>57</c:v>
                </c:pt>
                <c:pt idx="4">
                  <c:v>46</c:v>
                </c:pt>
                <c:pt idx="5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57C-4FBD-ADA9-77CAE7A75BC8}"/>
            </c:ext>
          </c:extLst>
        </c:ser>
        <c:ser>
          <c:idx val="1"/>
          <c:order val="1"/>
          <c:tx>
            <c:strRef>
              <c:f>Лист1!$A$23</c:f>
              <c:strCache>
                <c:ptCount val="1"/>
                <c:pt idx="0">
                  <c:v>6 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Лист1!$B$21:$G$21</c:f>
              <c:strCache>
                <c:ptCount val="6"/>
                <c:pt idx="0">
                  <c:v>1.Познавательная деятельность</c:v>
                </c:pt>
                <c:pt idx="1">
                  <c:v>1.1. – методологические умения </c:v>
                </c:pt>
                <c:pt idx="2">
                  <c:v>1.2. – общелогические умения </c:v>
                </c:pt>
                <c:pt idx="3">
                  <c:v>2. – общелогические умения </c:v>
                </c:pt>
                <c:pt idx="4">
                  <c:v>2.1. – работа с текстом </c:v>
                </c:pt>
                <c:pt idx="5">
                  <c:v>2.2. – работа с информацией</c:v>
                </c:pt>
              </c:strCache>
            </c:strRef>
          </c:cat>
          <c:val>
            <c:numRef>
              <c:f>Лист1!$B$23:$G$23</c:f>
              <c:numCache>
                <c:formatCode>General</c:formatCode>
                <c:ptCount val="6"/>
                <c:pt idx="1">
                  <c:v>57</c:v>
                </c:pt>
                <c:pt idx="2">
                  <c:v>58</c:v>
                </c:pt>
                <c:pt idx="4">
                  <c:v>51</c:v>
                </c:pt>
                <c:pt idx="5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57C-4FBD-ADA9-77CAE7A75BC8}"/>
            </c:ext>
          </c:extLst>
        </c:ser>
        <c:ser>
          <c:idx val="2"/>
          <c:order val="2"/>
          <c:tx>
            <c:strRef>
              <c:f>Лист1!$A$24</c:f>
              <c:strCache>
                <c:ptCount val="1"/>
                <c:pt idx="0">
                  <c:v>7 г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Лист1!$B$21:$G$21</c:f>
              <c:strCache>
                <c:ptCount val="6"/>
                <c:pt idx="0">
                  <c:v>1.Познавательная деятельность</c:v>
                </c:pt>
                <c:pt idx="1">
                  <c:v>1.1. – методологические умения </c:v>
                </c:pt>
                <c:pt idx="2">
                  <c:v>1.2. – общелогические умения </c:v>
                </c:pt>
                <c:pt idx="3">
                  <c:v>2. – общелогические умения </c:v>
                </c:pt>
                <c:pt idx="4">
                  <c:v>2.1. – работа с текстом </c:v>
                </c:pt>
                <c:pt idx="5">
                  <c:v>2.2. – работа с информацией</c:v>
                </c:pt>
              </c:strCache>
            </c:strRef>
          </c:cat>
          <c:val>
            <c:numRef>
              <c:f>Лист1!$B$24:$G$24</c:f>
              <c:numCache>
                <c:formatCode>General</c:formatCode>
                <c:ptCount val="6"/>
                <c:pt idx="1">
                  <c:v>68</c:v>
                </c:pt>
                <c:pt idx="2">
                  <c:v>60</c:v>
                </c:pt>
                <c:pt idx="4">
                  <c:v>52</c:v>
                </c:pt>
                <c:pt idx="5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57C-4FBD-ADA9-77CAE7A75B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71898240"/>
        <c:axId val="71899776"/>
        <c:axId val="0"/>
      </c:bar3DChart>
      <c:catAx>
        <c:axId val="71898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1899776"/>
        <c:crosses val="autoZero"/>
        <c:auto val="1"/>
        <c:lblAlgn val="ctr"/>
        <c:lblOffset val="100"/>
        <c:noMultiLvlLbl val="0"/>
      </c:catAx>
      <c:valAx>
        <c:axId val="718997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89824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Лист1!$A$1:$D$1</c:f>
              <c:strCache>
                <c:ptCount val="4"/>
                <c:pt idx="0">
                  <c:v>Результат учителя</c:v>
                </c:pt>
                <c:pt idx="1">
                  <c:v>БМР</c:v>
                </c:pt>
                <c:pt idx="2">
                  <c:v>НО</c:v>
                </c:pt>
                <c:pt idx="3">
                  <c:v>РФ</c:v>
                </c:pt>
              </c:strCache>
            </c:strRef>
          </c:cat>
          <c:val>
            <c:numRef>
              <c:f>Лист1!$A$2:$D$2</c:f>
              <c:numCache>
                <c:formatCode>General</c:formatCode>
                <c:ptCount val="4"/>
                <c:pt idx="0">
                  <c:v>68.5</c:v>
                </c:pt>
                <c:pt idx="1">
                  <c:v>55.8</c:v>
                </c:pt>
                <c:pt idx="2">
                  <c:v>58.5</c:v>
                </c:pt>
                <c:pt idx="3">
                  <c:v>55.3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40-48E3-9B51-67B3A3FBA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932544"/>
        <c:axId val="71963008"/>
      </c:barChart>
      <c:catAx>
        <c:axId val="7193254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1963008"/>
        <c:crosses val="autoZero"/>
        <c:auto val="1"/>
        <c:lblAlgn val="ctr"/>
        <c:lblOffset val="100"/>
        <c:noMultiLvlLbl val="0"/>
      </c:catAx>
      <c:valAx>
        <c:axId val="7196300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93254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Лист1!$A$1:$D$1</c:f>
              <c:strCache>
                <c:ptCount val="4"/>
                <c:pt idx="0">
                  <c:v>Результат учителя</c:v>
                </c:pt>
                <c:pt idx="1">
                  <c:v>БМР</c:v>
                </c:pt>
                <c:pt idx="2">
                  <c:v>НО</c:v>
                </c:pt>
                <c:pt idx="3">
                  <c:v>РФ</c:v>
                </c:pt>
              </c:strCache>
            </c:strRef>
          </c:cat>
          <c:val>
            <c:numRef>
              <c:f>Лист1!$A$2:$D$2</c:f>
              <c:numCache>
                <c:formatCode>General</c:formatCode>
                <c:ptCount val="4"/>
                <c:pt idx="0">
                  <c:v>58.2</c:v>
                </c:pt>
                <c:pt idx="1">
                  <c:v>54.55</c:v>
                </c:pt>
                <c:pt idx="2">
                  <c:v>58.57</c:v>
                </c:pt>
                <c:pt idx="3">
                  <c:v>54.87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F9-4FB6-B862-1B06D9F3F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1970176"/>
        <c:axId val="71980160"/>
      </c:barChart>
      <c:catAx>
        <c:axId val="7197017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1980160"/>
        <c:crosses val="autoZero"/>
        <c:auto val="1"/>
        <c:lblAlgn val="ctr"/>
        <c:lblOffset val="100"/>
        <c:noMultiLvlLbl val="0"/>
      </c:catAx>
      <c:valAx>
        <c:axId val="719801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1970176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470182407568391E-2"/>
          <c:y val="0.12684849532839262"/>
          <c:w val="0.8722623575312255"/>
          <c:h val="0.63266873128407508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Лист1!$A$1:$D$1</c:f>
              <c:strCache>
                <c:ptCount val="4"/>
                <c:pt idx="0">
                  <c:v>Результат учителя</c:v>
                </c:pt>
                <c:pt idx="1">
                  <c:v>БМР</c:v>
                </c:pt>
                <c:pt idx="2">
                  <c:v>НО</c:v>
                </c:pt>
                <c:pt idx="3">
                  <c:v>РФ</c:v>
                </c:pt>
              </c:strCache>
            </c:strRef>
          </c:cat>
          <c:val>
            <c:numRef>
              <c:f>Лист1!$A$2:$D$2</c:f>
              <c:numCache>
                <c:formatCode>General</c:formatCode>
                <c:ptCount val="4"/>
                <c:pt idx="0">
                  <c:v>64.5</c:v>
                </c:pt>
                <c:pt idx="1">
                  <c:v>57.949999999999996</c:v>
                </c:pt>
                <c:pt idx="2">
                  <c:v>57.1</c:v>
                </c:pt>
                <c:pt idx="3">
                  <c:v>54.9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AAA-4392-9237-4F6794C1EC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2008064"/>
        <c:axId val="72009600"/>
      </c:barChart>
      <c:catAx>
        <c:axId val="72008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2009600"/>
        <c:crosses val="autoZero"/>
        <c:auto val="1"/>
        <c:lblAlgn val="ctr"/>
        <c:lblOffset val="100"/>
        <c:noMultiLvlLbl val="0"/>
      </c:catAx>
      <c:valAx>
        <c:axId val="7200960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200806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Лист1!$A$1:$D$1</c:f>
              <c:strCache>
                <c:ptCount val="4"/>
                <c:pt idx="0">
                  <c:v>Результат учителя</c:v>
                </c:pt>
                <c:pt idx="1">
                  <c:v>БМР</c:v>
                </c:pt>
                <c:pt idx="2">
                  <c:v>НО</c:v>
                </c:pt>
                <c:pt idx="3">
                  <c:v>РФ</c:v>
                </c:pt>
              </c:strCache>
            </c:strRef>
          </c:cat>
          <c:val>
            <c:numRef>
              <c:f>Лист1!$A$2:$D$2</c:f>
              <c:numCache>
                <c:formatCode>General</c:formatCode>
                <c:ptCount val="4"/>
                <c:pt idx="0">
                  <c:v>58.38</c:v>
                </c:pt>
                <c:pt idx="1">
                  <c:v>56.88</c:v>
                </c:pt>
                <c:pt idx="2">
                  <c:v>58.24</c:v>
                </c:pt>
                <c:pt idx="3">
                  <c:v>56.37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84-4BE9-8739-F7C3FF5422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0071424"/>
        <c:axId val="70072960"/>
      </c:barChart>
      <c:catAx>
        <c:axId val="700714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70072960"/>
        <c:crosses val="autoZero"/>
        <c:auto val="1"/>
        <c:lblAlgn val="ctr"/>
        <c:lblOffset val="100"/>
        <c:noMultiLvlLbl val="0"/>
      </c:catAx>
      <c:valAx>
        <c:axId val="70072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007142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06F8EFB-AB13-40B2-9338-2F5140AB83B4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6698B-891E-425F-BDD2-6CC671C65F4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7769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6698B-891E-425F-BDD2-6CC671C65F4D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6698B-891E-425F-BDD2-6CC671C65F4D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0486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6698B-891E-425F-BDD2-6CC671C65F4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6698B-891E-425F-BDD2-6CC671C65F4D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6698B-891E-425F-BDD2-6CC671C65F4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7277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803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12460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13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4235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6266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0476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1674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71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620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21927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AF3683-9CF6-4E02-8277-22ADD8AE9193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21452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0BB41-C55D-4F10-BC4E-3B9C19151389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9102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171EF-AB96-409E-A535-0A852237E15F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0635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ECFB23-D248-4F6D-80C8-5E2C43EE5BFA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5197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4BDC52-09EE-4325-8024-FC8537861BA1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766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4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55A09-43F4-4275-9C1F-72E9BF9988C2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498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7BF921-87AD-4638-BD3B-64A4C5DF60C5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923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67B25-2577-43F1-A2E8-4DCACF3154EF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5351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C36A50-1A02-4C9F-83F6-E377D034559B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664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99A2F-7A35-436D-ABCD-55EB48F5A2C4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06057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3E5541-5314-4E2D-9AF7-B027A44D9519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82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488966-4946-4037-91D6-D023CAC1B36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127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706FDF-1C91-40E7-A776-B0FB34117FE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22502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AAB060-E3A0-40D8-967B-EB061B75A5C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36415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127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65675" y="1600200"/>
            <a:ext cx="4000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0953DB-6751-4E44-9801-8E883EB45AB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673257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C1F2A4-F0F2-4DD9-94E5-F55F713243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95607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BBEF3-DF16-439A-AC88-BFC248FA574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382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18D95-2074-4C86-8B5D-DCBC4E98F69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99860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7B3826-2657-443F-BB65-DBD75727456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7279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EDB8D7-E72D-4E25-BAE1-402C45C2810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93913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599F02-7280-4280-9DB7-EC691BE0861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60378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27825" y="228600"/>
            <a:ext cx="2038350" cy="589756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28600"/>
            <a:ext cx="5965825" cy="589756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DBC242-8A82-4FD0-8052-63B82809F12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92324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F36063-8F30-49B2-8B15-BA6068656981}" type="datetimeFigureOut">
              <a:rPr lang="ru-RU" smtClean="0"/>
              <a:pPr/>
              <a:t>16.12.2025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2834D9-BA59-4A2A-B423-077939C2E5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8921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8195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" name="Date Placeholder 1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11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12" name="Slide Number Placeholder 3"/>
          <p:cNvSpPr>
            <a:spLocks noGrp="1"/>
          </p:cNvSpPr>
          <p:nvPr>
            <p:ph type="sldNum" sz="quarter" idx="4"/>
          </p:nvPr>
        </p:nvSpPr>
        <p:spPr>
          <a:xfrm>
            <a:off x="0" y="6248400"/>
            <a:ext cx="533400" cy="381000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fld id="{48781FB0-BA8F-46B8-8F3B-7963B3A6AEEB}" type="slidenum">
              <a:rPr lang="ru-RU">
                <a:solidFill>
                  <a:srgbClr val="4F271C"/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4F271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940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1235075"/>
            <a:ext cx="9144000" cy="31908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1279525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90550" y="1279525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3077" name="Title Placeholder 21"/>
          <p:cNvSpPr>
            <a:spLocks noGrp="1"/>
          </p:cNvSpPr>
          <p:nvPr>
            <p:ph type="title"/>
          </p:nvPr>
        </p:nvSpPr>
        <p:spPr bwMode="auto">
          <a:xfrm>
            <a:off x="609600" y="228600"/>
            <a:ext cx="81534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8" name="Text Placeholder 12"/>
          <p:cNvSpPr>
            <a:spLocks noGrp="1"/>
          </p:cNvSpPr>
          <p:nvPr>
            <p:ph type="body" idx="1"/>
          </p:nvPr>
        </p:nvSpPr>
        <p:spPr bwMode="auto">
          <a:xfrm>
            <a:off x="612775" y="1600200"/>
            <a:ext cx="8153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248400"/>
            <a:ext cx="5421313" cy="365125"/>
          </a:xfrm>
          <a:prstGeom prst="rect">
            <a:avLst/>
          </a:prstGeom>
        </p:spPr>
        <p:txBody>
          <a:bodyPr vert="horz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>
                <a:solidFill>
                  <a:schemeClr val="tx2"/>
                </a:solidFill>
                <a:latin typeface="+mn-lt"/>
              </a:defRPr>
            </a:lvl1pPr>
          </a:lstStyle>
          <a:p>
            <a:pPr>
              <a:defRPr/>
            </a:pPr>
            <a:endParaRPr lang="ru-RU">
              <a:solidFill>
                <a:srgbClr val="4F271C"/>
              </a:solidFill>
            </a:endParaRPr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0" y="1271588"/>
            <a:ext cx="533400" cy="244475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pPr>
              <a:defRPr/>
            </a:pPr>
            <a:fld id="{A9E6BD7D-828A-4B8F-90D7-6A73D970239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304049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319088" indent="-319088" algn="l" rtl="0" eaLnBrk="0" fontAlgn="base" hangingPunct="0">
        <a:spcBef>
          <a:spcPts val="7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"/>
        <a:defRPr sz="29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SzPct val="70000"/>
        <a:buFont typeface="Wingdings 2" pitchFamily="18" charset="2"/>
        <a:buChar char=""/>
        <a:defRPr sz="2600">
          <a:solidFill>
            <a:schemeClr val="tx1"/>
          </a:solidFill>
          <a:latin typeface="+mn-lt"/>
        </a:defRPr>
      </a:lvl2pPr>
      <a:lvl3pPr marL="914400" indent="-228600" algn="l" rtl="0" eaLnBrk="0" fontAlgn="base" hangingPunct="0">
        <a:spcBef>
          <a:spcPts val="5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"/>
        <a:defRPr sz="2300">
          <a:solidFill>
            <a:schemeClr val="tx1"/>
          </a:solidFill>
          <a:latin typeface="+mn-lt"/>
        </a:defRPr>
      </a:lvl3pPr>
      <a:lvl4pPr marL="1371600" indent="-228600" algn="l" rtl="0" eaLnBrk="0" fontAlgn="base" hangingPunct="0">
        <a:spcBef>
          <a:spcPts val="400"/>
        </a:spcBef>
        <a:spcAft>
          <a:spcPct val="0"/>
        </a:spcAft>
        <a:buClr>
          <a:srgbClr val="C32D2E"/>
        </a:buClr>
        <a:buSzPct val="7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4pPr>
      <a:lvl5pPr marL="1828800" indent="-228600" algn="l" rtl="0" eaLnBrk="0" fontAlgn="base" hangingPunct="0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5pPr>
      <a:lvl6pPr marL="22860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6pPr>
      <a:lvl7pPr marL="27432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7pPr>
      <a:lvl8pPr marL="32004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8pPr>
      <a:lvl9pPr marL="3657600" indent="-228600" algn="l" rtl="0" fontAlgn="base">
        <a:spcBef>
          <a:spcPts val="400"/>
        </a:spcBef>
        <a:spcAft>
          <a:spcPct val="0"/>
        </a:spcAft>
        <a:buClr>
          <a:srgbClr val="84AA33"/>
        </a:buClr>
        <a:buSzPct val="65000"/>
        <a:buFont typeface="Wingdings" pitchFamily="2" charset="2"/>
        <a:buChar char="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8;&#1080;&#1083;&#1086;&#1078;&#1077;&#1085;&#1080;&#1077;%208.docx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3;&#1086;&#1078;&#1077;&#1085;&#1080;&#1077;%204.docx" TargetMode="External"/><Relationship Id="rId2" Type="http://schemas.openxmlformats.org/officeDocument/2006/relationships/hyperlink" Target="&#1055;&#1088;&#1080;&#1083;&#1086;&#1078;&#1077;&#1085;&#1080;&#1077;%203.docx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&#1055;&#1088;&#1080;&#1083;&#1086;&#1078;&#1077;&#1085;&#1080;&#1077;%207.docx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&#1057;&#1087;&#1077;&#1088;&#1072;&#1085;&#1089;&#1082;&#1080;&#1081;%20,%20&#1040;&#1088;&#1072;&#1082;&#1095;&#1077;&#1077;&#1074;.docx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8;&#1080;&#1083;&#1086;&#1078;&#1077;&#1085;&#1080;&#1077;%202.docx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&#1055;&#1088;&#1080;&#1083;&#1086;&#1078;&#1077;&#1085;&#1080;&#1077;%206..docx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&#1055;&#1088;&#1080;&#1083;&#1086;&#1078;&#1077;&#1085;&#1080;&#1077;%205%20&#1044;&#1080;&#1072;&#1075;&#1085;&#1086;&#1089;&#1090;&#1080;&#1082;&#1072;.docx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nsportal.ru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rok.1sept.ru/persons/220-697-860" TargetMode="External"/><Relationship Id="rId2" Type="http://schemas.openxmlformats.org/officeDocument/2006/relationships/hyperlink" Target="https://urok.1sept.ru/articles/689954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pedsovet.su/problemnoe_obuchenie/6365_medody_problemnogo_obuchenia" TargetMode="External"/><Relationship Id="rId4" Type="http://schemas.openxmlformats.org/officeDocument/2006/relationships/hyperlink" Target="https://nsportal.ru/nachalnaya-shkola/raznoe/2015/01/13/metodika-problemnogo-obucheniya-effektivnyy-sposob-razvitiy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31032" y="2348880"/>
            <a:ext cx="8712968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Презентация практических  достижений педагогической деятельности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 txBox="1">
            <a:spLocks/>
          </p:cNvSpPr>
          <p:nvPr/>
        </p:nvSpPr>
        <p:spPr bwMode="auto">
          <a:xfrm>
            <a:off x="1979712" y="476672"/>
            <a:ext cx="4320480" cy="1030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Plain">
              <a:avLst>
                <a:gd name="adj" fmla="val 50917"/>
              </a:avLst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ru-RU" sz="4400" i="1" u="sng" strike="noStrike" kern="0" cap="none" spc="0" normalizeH="0" baseline="0" noProof="0" dirty="0" smtClean="0">
              <a:ln>
                <a:noFill/>
              </a:ln>
              <a:solidFill>
                <a:srgbClr val="4F271C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3"/>
          <p:cNvSpPr txBox="1">
            <a:spLocks/>
          </p:cNvSpPr>
          <p:nvPr/>
        </p:nvSpPr>
        <p:spPr bwMode="auto">
          <a:xfrm>
            <a:off x="323528" y="2060848"/>
            <a:ext cx="8208912" cy="3341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Plain">
              <a:avLst>
                <a:gd name="adj" fmla="val 50917"/>
              </a:avLst>
            </a:prstTxWarp>
          </a:bodyPr>
          <a:lstStyle>
            <a:defPPr>
              <a:defRPr lang="ru-RU"/>
            </a:defPPr>
            <a:lvl1pPr marR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kumimoji="0" sz="4400" i="1" u="sng" strike="noStrike" kern="0" cap="none" spc="0" normalizeH="0" baseline="0">
                <a:ln>
                  <a:noFill/>
                </a:ln>
                <a:solidFill>
                  <a:srgbClr val="4F271C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alibri" pitchFamily="34" charset="0"/>
              </a:defRPr>
            </a:lvl9pPr>
          </a:lstStyle>
          <a:p>
            <a:pPr marL="742950" indent="-742950" algn="l">
              <a:buFont typeface="+mj-lt"/>
              <a:buAutoNum type="arabicPeriod"/>
            </a:pPr>
            <a:endParaRPr lang="ru-RU" u="none" dirty="0"/>
          </a:p>
        </p:txBody>
      </p:sp>
      <p:sp>
        <p:nvSpPr>
          <p:cNvPr id="6" name="TextBox 5"/>
          <p:cNvSpPr txBox="1"/>
          <p:nvPr/>
        </p:nvSpPr>
        <p:spPr>
          <a:xfrm>
            <a:off x="539552" y="2060848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i="1" dirty="0" smtClean="0">
                <a:solidFill>
                  <a:schemeClr val="accent5">
                    <a:lumMod val="50000"/>
                  </a:schemeClr>
                </a:solidFill>
              </a:rPr>
              <a:t>Проблемный метод как инструмент формирования функциональной грамотности учащихся.</a:t>
            </a:r>
            <a:endParaRPr lang="ru-RU" sz="3600" b="1" i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30425" y="404664"/>
            <a:ext cx="5883149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Тема презентации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274964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80120"/>
          </a:xfrm>
        </p:spPr>
        <p:txBody>
          <a:bodyPr>
            <a:normAutofit/>
          </a:bodyPr>
          <a:lstStyle/>
          <a:p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484784"/>
            <a:ext cx="8640960" cy="4641379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ru-RU" sz="6400" b="1" i="1" dirty="0" smtClean="0">
                <a:solidFill>
                  <a:schemeClr val="accent5">
                    <a:lumMod val="50000"/>
                  </a:schemeClr>
                </a:solidFill>
              </a:rPr>
              <a:t>научно-исследовательские условия</a:t>
            </a:r>
          </a:p>
          <a:p>
            <a:r>
              <a:rPr lang="ru-RU" sz="6400" dirty="0" smtClean="0">
                <a:solidFill>
                  <a:schemeClr val="lt1"/>
                </a:solidFill>
              </a:rPr>
              <a:t>(1859—1952) — американский философ-прагматик, психолог и педагог.</a:t>
            </a:r>
            <a:endParaRPr lang="ru-RU" sz="6400" dirty="0" smtClean="0"/>
          </a:p>
          <a:p>
            <a:pPr lvl="0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Изучение трудов психологов и педагогов по проблемам  применения проблемного метода обучения :</a:t>
            </a:r>
            <a:r>
              <a:rPr lang="ru-RU" sz="6400" dirty="0" err="1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Дьюи</a:t>
            </a:r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Джон (1859—1952) — американский философ-прагматик, психолог и педагог, Матюшкин Алексей Михайлович (1927-2004) - психолог, академик РАО с 1993 г.; </a:t>
            </a:r>
            <a:r>
              <a:rPr lang="ru-RU" sz="6400" dirty="0" err="1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Махмутов</a:t>
            </a:r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Мирза </a:t>
            </a:r>
            <a:r>
              <a:rPr lang="ru-RU" sz="6400" dirty="0" err="1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Исмаилович</a:t>
            </a:r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 (1926-2008 ) — советский и российский педагог-теоретик, востоковед.</a:t>
            </a:r>
          </a:p>
          <a:p>
            <a:pPr>
              <a:buNone/>
            </a:pPr>
            <a:endParaRPr lang="ru-RU" sz="64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6400" b="1" i="1" dirty="0" smtClean="0">
                <a:solidFill>
                  <a:schemeClr val="accent5">
                    <a:lumMod val="50000"/>
                  </a:schemeClr>
                </a:solidFill>
              </a:rPr>
              <a:t>методические условия </a:t>
            </a:r>
          </a:p>
          <a:p>
            <a:pPr lvl="0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Изучение методической литературы по проблеме использования в обучении проблемного  метода</a:t>
            </a:r>
          </a:p>
          <a:p>
            <a:pPr lvl="0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Участие м проведение мастер – классов</a:t>
            </a:r>
          </a:p>
          <a:p>
            <a:pPr lvl="0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Повышение квалификации через систему курсовой подготовки.</a:t>
            </a:r>
          </a:p>
          <a:p>
            <a:endParaRPr lang="ru-RU" sz="64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>
              <a:buNone/>
            </a:pPr>
            <a:r>
              <a:rPr lang="ru-RU" sz="6400" b="1" i="1" dirty="0" smtClean="0">
                <a:solidFill>
                  <a:schemeClr val="accent5">
                    <a:lumMod val="50000"/>
                  </a:schemeClr>
                </a:solidFill>
              </a:rPr>
              <a:t>организационно-педагогические условия </a:t>
            </a:r>
          </a:p>
          <a:p>
            <a:pPr lvl="0" algn="just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Участие в работе методического объединения учителей истории и обществознания</a:t>
            </a:r>
          </a:p>
          <a:p>
            <a:pPr lvl="0" algn="just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Участие в  работе муниципальной комиссии по проверке ГИА по   обществознанию в качестве эксперта</a:t>
            </a:r>
          </a:p>
          <a:p>
            <a:pPr lvl="0" algn="just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Участие в экспертизе муниципальных  конкурсных работ</a:t>
            </a:r>
          </a:p>
          <a:p>
            <a:pPr lvl="0" algn="just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Участие в работе проблемной группы по внедрению ФГОС ООО</a:t>
            </a:r>
          </a:p>
          <a:p>
            <a:pPr lvl="0" algn="just"/>
            <a:r>
              <a:rPr lang="ru-RU" sz="6400" dirty="0" smtClean="0">
                <a:solidFill>
                  <a:schemeClr val="accent5">
                    <a:lumMod val="50000"/>
                  </a:schemeClr>
                </a:solidFill>
                <a:cs typeface="Times New Roman" panose="02020603050405020304" pitchFamily="18" charset="0"/>
              </a:rPr>
              <a:t>Участие в сетевых сообществах</a:t>
            </a:r>
          </a:p>
          <a:p>
            <a:pPr algn="just"/>
            <a:endParaRPr lang="ru-RU" sz="3400" i="1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19" y="332656"/>
            <a:ext cx="8568953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«Условия формирования личного вклада педагога в развитие образования»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066130"/>
          </a:xfrm>
        </p:spPr>
        <p:txBody>
          <a:bodyPr>
            <a:normAutofit/>
          </a:bodyPr>
          <a:lstStyle/>
          <a:p>
            <a:r>
              <a:rPr lang="ru-RU" sz="2700" dirty="0" smtClean="0"/>
              <a:t/>
            </a:r>
            <a:br>
              <a:rPr lang="ru-RU" sz="2700" dirty="0" smtClean="0"/>
            </a:br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9512" y="1268760"/>
            <a:ext cx="5040560" cy="34563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pPr algn="ctr">
              <a:buNone/>
            </a:pPr>
            <a:r>
              <a:rPr lang="ru-RU" sz="8000" b="1" dirty="0" smtClean="0">
                <a:solidFill>
                  <a:srgbClr val="C00000"/>
                </a:solidFill>
              </a:rPr>
              <a:t>Значимость проблемы</a:t>
            </a:r>
          </a:p>
          <a:p>
            <a:pPr>
              <a:buNone/>
            </a:pPr>
            <a:r>
              <a:rPr lang="ru-RU" sz="7200" b="1" dirty="0" smtClean="0">
                <a:solidFill>
                  <a:schemeClr val="accent5">
                    <a:lumMod val="50000"/>
                  </a:schemeClr>
                </a:solidFill>
              </a:rPr>
              <a:t>ФГОС третьего поколения требует: </a:t>
            </a:r>
          </a:p>
          <a:p>
            <a:pPr>
              <a:buNone/>
            </a:pPr>
            <a:r>
              <a:rPr lang="ru-RU" sz="7200" b="1" dirty="0" smtClean="0">
                <a:solidFill>
                  <a:schemeClr val="accent5">
                    <a:lumMod val="50000"/>
                  </a:schemeClr>
                </a:solidFill>
              </a:rPr>
              <a:t>Требования к результатам освоения программы основного и среднего общего образования</a:t>
            </a:r>
          </a:p>
          <a:p>
            <a:pPr marL="742950" indent="-742950">
              <a:buNone/>
            </a:pPr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  <a:t>Личностным</a:t>
            </a:r>
          </a:p>
          <a:p>
            <a:pPr marL="742950" indent="-742950">
              <a:buNone/>
            </a:pPr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  <a:t>наличие мотивации к целенаправленной социально значимой деятельности;</a:t>
            </a:r>
          </a:p>
          <a:p>
            <a:pPr marL="742950" indent="-742950">
              <a:buNone/>
            </a:pPr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</a:rPr>
              <a:t>Предметным</a:t>
            </a:r>
          </a:p>
          <a:p>
            <a:pPr marL="742950" indent="-742950" algn="just">
              <a:buNone/>
            </a:pPr>
            <a:r>
              <a:rPr lang="ru-RU" sz="7200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виды деятельности по получению нового знания, его интерпретации, преобразованию и применению в различных учебных ситуациях, в том числе при создании учебных и социальных проектов.</a:t>
            </a:r>
          </a:p>
          <a:p>
            <a:pPr>
              <a:buNone/>
            </a:pPr>
            <a:endParaRPr lang="ru-RU" sz="37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364088" y="1268761"/>
            <a:ext cx="3600400" cy="3456384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Противоречия </a:t>
            </a:r>
          </a:p>
          <a:p>
            <a:pPr algn="ctr">
              <a:buNone/>
            </a:pPr>
            <a:r>
              <a:rPr lang="ru-RU" sz="2000" b="1" dirty="0" smtClean="0">
                <a:solidFill>
                  <a:srgbClr val="C00000"/>
                </a:solidFill>
              </a:rPr>
              <a:t>и затруднения</a:t>
            </a:r>
          </a:p>
          <a:p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Угасание интереса к изучению предмета</a:t>
            </a:r>
          </a:p>
          <a:p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Слабая мотивация учащихся</a:t>
            </a:r>
          </a:p>
          <a:p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Высокие требования ОГЭ и ЕГЭ</a:t>
            </a:r>
          </a:p>
          <a:p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Отсутствие у учащихся корректного исторического инструментария</a:t>
            </a:r>
          </a:p>
          <a:p>
            <a:pPr>
              <a:buNone/>
            </a:pPr>
            <a:endParaRPr lang="ru-RU" sz="1600" b="1" dirty="0" smtClean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51519" y="188641"/>
            <a:ext cx="8640961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«Актуальность личного вклада педагога в развитие образования»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5229200"/>
            <a:ext cx="8712968" cy="92333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None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Поиск путей разрешения противоречий лежит в применении эффективной образовательной технологии - 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проблемного метода обучения 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- способствующей формированию функциональной грамотности обучающихся.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Стрелка вниз 6"/>
          <p:cNvSpPr/>
          <p:nvPr/>
        </p:nvSpPr>
        <p:spPr>
          <a:xfrm>
            <a:off x="2411760" y="4725144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>
            <a:off x="6588224" y="4725144"/>
            <a:ext cx="484632" cy="50405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sz="2700" dirty="0" smtClean="0">
                <a:solidFill>
                  <a:schemeClr val="accent6">
                    <a:lumMod val="50000"/>
                  </a:schemeClr>
                </a:solidFill>
              </a:rPr>
              <a:t/>
            </a:r>
            <a:br>
              <a:rPr lang="ru-RU" sz="2700" dirty="0" smtClean="0">
                <a:solidFill>
                  <a:schemeClr val="accent6">
                    <a:lumMod val="50000"/>
                  </a:schemeClr>
                </a:solidFill>
              </a:rPr>
            </a:br>
            <a:endParaRPr lang="ru-RU" sz="27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068960"/>
            <a:ext cx="8219256" cy="3057203"/>
          </a:xfrm>
        </p:spPr>
        <p:txBody>
          <a:bodyPr>
            <a:normAutofit/>
          </a:bodyPr>
          <a:lstStyle/>
          <a:p>
            <a:endParaRPr lang="ru-RU" sz="1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79512" y="2996952"/>
          <a:ext cx="8856984" cy="3283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8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087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16812">
                <a:tc>
                  <a:txBody>
                    <a:bodyPr/>
                    <a:lstStyle/>
                    <a:p>
                      <a:r>
                        <a:rPr lang="ru-RU" sz="1400" b="1" i="0" kern="1200" dirty="0" err="1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Дьюи</a:t>
                      </a:r>
                      <a:r>
                        <a:rPr lang="ru-RU" sz="14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 Джон </a:t>
                      </a:r>
                      <a:r>
                        <a:rPr lang="ru-RU" sz="1400" b="0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(1859—1952) — американский философ-прагматик, психолог и педагог.</a:t>
                      </a:r>
                      <a:endParaRPr lang="ru-RU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Условиями успешности обучения являются:</a:t>
                      </a:r>
                    </a:p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— </a:t>
                      </a:r>
                      <a:r>
                        <a:rPr lang="ru-RU" sz="14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проблематизация</a:t>
                      </a:r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учебного материала (знания — результат удивления и любопытства);</a:t>
                      </a:r>
                    </a:p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— активность ребёнка (знания должны усваиваться с аппетитом);</a:t>
                      </a:r>
                    </a:p>
                    <a:p>
                      <a:r>
                        <a:rPr lang="ru-RU" sz="14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— связь обучения с жизнью ребёнка, игрой, трудом.</a:t>
                      </a:r>
                    </a:p>
                    <a:p>
                      <a:pPr lvl="0" algn="just"/>
                      <a:endParaRPr lang="ru-RU" sz="105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30347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Мирза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Исмаилович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b="0" i="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Махмутов</a:t>
                      </a:r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(1926-2008 ) — советский и российский педагог-теоретик, востоковед. </a:t>
                      </a:r>
                      <a:endParaRPr lang="ru-RU" sz="1400" b="0" i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Технология проблемного обучения – это тип развивающего обучения, в котором сочетаются систематическая самостоятельная поисковая деятельность учащихся с усвоением ими готовых выводов науки, а система методов построена с учетом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целеполагания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и принципа </a:t>
                      </a:r>
                      <a:r>
                        <a:rPr lang="ru-RU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проблемности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; 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07204">
                <a:tc>
                  <a:txBody>
                    <a:bodyPr/>
                    <a:lstStyle/>
                    <a:p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Матюшкин Алексей Михайлович (1927-2004) - психолог, академик РАО .</a:t>
                      </a:r>
                      <a:endParaRPr lang="ru-RU" sz="1400" b="0" i="0" dirty="0">
                        <a:solidFill>
                          <a:schemeClr val="accent5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0" i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проблемное обучение специально исследует прежде всего особенности овладения тех учебным материалом, который может быть усвоен творчески, т. е. путем поиска нового знания в проблемной ситуации.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Прямоугольник 5"/>
          <p:cNvSpPr/>
          <p:nvPr/>
        </p:nvSpPr>
        <p:spPr>
          <a:xfrm>
            <a:off x="251520" y="116633"/>
            <a:ext cx="878497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«Теоретическое обоснование личного вклада педагога в развитие образования»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51520" y="1052736"/>
            <a:ext cx="8712968" cy="101566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Проблемное обучение -</a:t>
            </a:r>
            <a:r>
              <a:rPr lang="ru-RU" dirty="0" smtClean="0"/>
              <a:t> </a:t>
            </a:r>
            <a:r>
              <a:rPr lang="ru-RU" sz="1400" dirty="0" smtClean="0"/>
              <a:t>организованный педагогом способ активного взаимодействия субъекта с проблемно-представленным содержанием обучения, в ходе которого он приобщается к объективным противоречиям научного знания и способам их решения, учится мыслить, творчески усваивать знания.</a:t>
            </a:r>
            <a:endParaRPr lang="ru-RU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251520" y="2132856"/>
            <a:ext cx="8712968" cy="80021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Функциональная грамотность </a:t>
            </a:r>
            <a:r>
              <a:rPr lang="ru-RU" dirty="0" smtClean="0"/>
              <a:t>– </a:t>
            </a:r>
            <a:r>
              <a:rPr lang="ru-RU" sz="1400" dirty="0" smtClean="0"/>
              <a:t>это способность человека использовать приобретаемые в течение жизни знания для решения широкого диапазона жизненных задач в различных сферах человеческой деятельности, общения и социальных отношений.</a:t>
            </a:r>
            <a:endParaRPr lang="ru-RU" sz="1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Цель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-  формирование функциональной грамотности и повышения интереса и мотивации к истории и предметам обществоведческого цикла через использование проблемного метода обучения в классно-урочной работе.</a:t>
            </a:r>
          </a:p>
          <a:p>
            <a:pPr algn="just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Задачи –</a:t>
            </a:r>
          </a:p>
          <a:p>
            <a:pPr algn="just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познакомиться с литературой по данной тематике ;</a:t>
            </a:r>
          </a:p>
          <a:p>
            <a:pPr algn="just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определить педагогические условия использования метода проблемного обучения в образовательной среде школьников;</a:t>
            </a:r>
          </a:p>
          <a:p>
            <a:pPr algn="just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выявить степень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</a:rPr>
              <a:t>обученности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обучающихся, уровень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</a:rPr>
              <a:t>сформированности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функциональной грамотности </a:t>
            </a:r>
            <a:r>
              <a:rPr lang="ru-RU" sz="1800" dirty="0" err="1" smtClean="0">
                <a:solidFill>
                  <a:schemeClr val="accent5">
                    <a:lumMod val="50000"/>
                  </a:schemeClr>
                </a:solidFill>
              </a:rPr>
              <a:t>обучащихся</a:t>
            </a:r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;</a:t>
            </a:r>
          </a:p>
          <a:p>
            <a:pPr algn="just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 апробировать методику работы в условиях среднего и старшего звена;</a:t>
            </a:r>
          </a:p>
          <a:p>
            <a:pPr algn="just"/>
            <a:r>
              <a:rPr lang="ru-RU" sz="1800" dirty="0" smtClean="0">
                <a:solidFill>
                  <a:schemeClr val="accent5">
                    <a:lumMod val="50000"/>
                  </a:schemeClr>
                </a:solidFill>
              </a:rPr>
              <a:t>провести комплексный анализ эффективности применения проблемного метода в обучении.</a:t>
            </a:r>
            <a:endParaRPr lang="ru-RU" sz="1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332657"/>
            <a:ext cx="8712968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«Цель и задачи педагогической деятельности»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метода проблемного обучения в  образовательном процессе является эффективным средством формирования функциональной  (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file"/>
              </a:rPr>
              <a:t>читательской</a:t>
            </a:r>
            <a:r>
              <a:rPr lang="ru-RU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) грамотности и мотивации к целенаправленной социально значимой деятельности.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332656"/>
            <a:ext cx="8568952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«Ведущая педагогическая идея»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Деятельностный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аспект личного вклада педагога в развитие образования»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388" y="1412776"/>
          <a:ext cx="8856664" cy="460851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26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42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16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9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59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Способы создания проблемной ситуации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Постановка  и осознание проблемной ситуации.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Поиск решения проблемы.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.  "Ага-реакция" — выбор оптимального решения, рождение нового знания, его разработка. 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94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удивлением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Рассмотрение явления</a:t>
                      </a:r>
                      <a:r>
                        <a:rPr lang="ru-RU" sz="14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(</a:t>
                      </a: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процесса) с разных точек зрения</a:t>
                      </a:r>
                      <a:endParaRPr lang="ru-RU" sz="14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Урок обобщения «Эпоха Петра 1».</a:t>
                      </a:r>
                      <a:endParaRPr lang="ru-RU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Цель урока – обобщение материала, формирование своей точки зрения на деятельность и личность Петра 1, </a:t>
                      </a: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2" action="ppaction://hlinkfile"/>
                        </a:rPr>
                        <a:t>значение петровских реформ для будущего России.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file"/>
                        </a:rPr>
                        <a:t>Выполнение заданий  на анализ исторических версий и оценок фактов, мнений</a:t>
                      </a:r>
                      <a:r>
                        <a:rPr lang="ru-RU" sz="16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file"/>
                        </a:rPr>
                        <a:t> историков</a:t>
                      </a:r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3" action="ppaction://hlinkfile"/>
                        </a:rPr>
                        <a:t> 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После того, как обсуждены все возможные варианты разрешения проблемной ситуации, ученики сообща принимают решение о том, какой вариант является наиболее правильным.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  <a:hlinkClick r:id="rId4" action="ppaction://hlinkfile"/>
                        </a:rPr>
                        <a:t>Рефлексия</a:t>
                      </a:r>
                      <a:endParaRPr lang="ru-RU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Деятельностный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аспект личного вклада педагога в развитие образования»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36871111"/>
              </p:ext>
            </p:extLst>
          </p:nvPr>
        </p:nvGraphicFramePr>
        <p:xfrm>
          <a:off x="107504" y="1412777"/>
          <a:ext cx="8928548" cy="52253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758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9604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77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3610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Способы создания проблемной ситуации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Постановка  и осознание проблемной ситуации.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Поиск решения проблемы.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.  "Ага-реакция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2872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 удивлением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Через использование занимательных заданий </a:t>
                      </a:r>
                      <a:endParaRPr lang="ru-RU" sz="1400" b="1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Реформаторская деятельность М.М.Сперанского.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Почему Наполеон предлагал императору обменять Сперанского на королевство?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Работа с текстом параграфа, историческими источниками ( указ</a:t>
                      </a:r>
                      <a:r>
                        <a:rPr lang="ru-RU" sz="14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императора, планы преобразований, воспоминания, письма)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Портрет исторического деятеля , оценка роли  личности в истории.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2739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Создание проблемных ситуаций через противоречие нового материала старому, уже известному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file"/>
                        </a:rPr>
                        <a:t>Внутренняя политика Александра 1 в 1815-25 гг.»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  <a:hlinkClick r:id="rId2" action="ppaction://hlinkfile"/>
                        </a:rPr>
                        <a:t>при обсуждении личности Аракчеева.</a:t>
                      </a:r>
                      <a:endParaRPr lang="ru-RU" sz="14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Текст задания-характеристики подобран так, что содержит как хорошо известную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для детей информацию, так и новую. Объем новой информации значительно превышает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объем старой, известной. Задания носит информативный характер. Чтобы успешно выполнить такое задание, ученик должен обладать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не только определенным минимумом исторических знаний, но и уметь работать с текстом</a:t>
                      </a:r>
                      <a:r>
                        <a:rPr lang="ru-RU" sz="1400" kern="1200" baseline="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(выделить главное, найти ключевое слово-подсказку)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Портрет исторической личности.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Деятельностный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аспект личного вклада педагога в развитие образования»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513" y="1124745"/>
          <a:ext cx="8784976" cy="52647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7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463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9681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606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3205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Способы создания проблемной ситуации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Постановка  и осознание проблемной ситуации.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Поиск решения проблемы.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Приемы, методы и формы проблемного обучения.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Отрабатываемые элементы функциональной грамотности</a:t>
                      </a:r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997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С затруднением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Результаты проведенных исследований, статистических данных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Социально-экономическое развитие страны в пореформенный период.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Проблемное задание:</a:t>
                      </a:r>
                      <a:endParaRPr lang="ru-RU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Какое влияние на экономику страны оказали реформы 1860-70 гг.  Можно ли сказать, что Россия стала индустриально развитой страной?</a:t>
                      </a:r>
                      <a:endParaRPr lang="ru-RU" sz="1600" dirty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Используя данные статистических таблиц (Решу ОГЭ, №7 Статистическим источником информации), ответьте на вопрос</a:t>
                      </a:r>
                      <a:endParaRPr lang="ru-RU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  <a:hlinkClick r:id="rId2" action="ppaction://hlinkfile"/>
                        </a:rPr>
                        <a:t>Какое влияние на экономику страны оказали реформы 1860-70 гг. </a:t>
                      </a:r>
                      <a:endParaRPr lang="ru-RU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Классификация  проблемных вопросов  по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Махмутову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М. И. -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направленные на выявление связей и закономерностей; обучающие поиску и обобщению фактов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проблемного обучения- поисковый.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полусамостоятельной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активности.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Читательская грамотность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Глобальные компетенции.</a:t>
                      </a:r>
                    </a:p>
                    <a:p>
                      <a:endParaRPr lang="ru-RU" sz="1600" dirty="0" smtClean="0"/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Деятельностный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аспект личного вклада педагога в развитие образования»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07505" y="1124744"/>
          <a:ext cx="8928547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9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214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379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2389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1805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Способы создания проблемной ситуации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Постановка  и осознание проблемной ситуации.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Поиск решения проблемы.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Приемы, методы и формы проблемного обучения.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Отрабатываемые элементы функциональной грамотности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3853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С затруднением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Практическая ситуация (из жизни), для решения которых у детей нет достаточных знаний.</a:t>
                      </a:r>
                      <a:endParaRPr lang="ru-RU" sz="1600" dirty="0" smtClean="0"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Крестьянская реформа 1861 г.</a:t>
                      </a:r>
                    </a:p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Проблемная ситуация: 1.Согласны ли вы с утверждением, что отмена крепостного права явилась рубежом перехода от феодализма к капитализму.</a:t>
                      </a:r>
                    </a:p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2.Согласно знаменитым словам</a:t>
                      </a:r>
                      <a:r>
                        <a:rPr lang="ru-RU" sz="1600" baseline="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Н.А. Некрасова, реформа 1861 г. ударила «одним концом по барину, другим по мужику». Считаете ли вы верной подобную оценку?</a:t>
                      </a:r>
                      <a:endParaRPr lang="ru-RU" sz="1600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Работа с текстом параграфа,</a:t>
                      </a:r>
                      <a:r>
                        <a:rPr lang="ru-RU" sz="1600" baseline="0" dirty="0" smtClean="0"/>
                        <a:t> </a:t>
                      </a:r>
                      <a:r>
                        <a:rPr lang="ru-RU" sz="1600" baseline="0" dirty="0" smtClean="0">
                          <a:hlinkClick r:id="rId2" action="ppaction://hlinkfile"/>
                        </a:rPr>
                        <a:t>решение проблемной задачи.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Классификация  проблемных вопросов  по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Махмутову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М. И. -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исследующие направленность внимания; </a:t>
                      </a:r>
                      <a:r>
                        <a:rPr lang="ru-RU" sz="14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проверяющие прочность имеющихся знаний</a:t>
                      </a:r>
                      <a:endParaRPr lang="ru-RU" sz="14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проблемного обучения- исследовательский.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творческой активности.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Читательская, математическая, финансовая грамотность.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Глобальные компетенции.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Деятельностный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аспект личного вклада педагога в развитие образования»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388" y="1412776"/>
          <a:ext cx="8856664" cy="48289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2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20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2399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59064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Способы создания проблемной ситуации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Постановка  и осознание проблемной ситуации.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Поиск решения проблемы.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Приемы, методы и формы проблемного обучения.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Отрабатываемые элементы функциональной грамотности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4944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С затруднением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Учебная ситуация, для решения которых у детей нет достаточных знаний.</a:t>
                      </a:r>
                      <a:endParaRPr lang="ru-RU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Общественное движение при Александре I.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Проблемная ситуация: </a:t>
                      </a:r>
                    </a:p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Проблемное задание: «Сравнить программы (Северного или Южного общества). Какая из них была наиболее приемлемой в период их разработки?»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Работа с текстом параграфа, составление сравнительной таблицы, выработка критериев для сравнения.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Классификация  проблемных вопросов  по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Махмутову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М. И. - </a:t>
                      </a:r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обучающие школьников сравнивать явления и предметы;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; 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проблемного обучения- поисковый.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полусамостоятельной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активности.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Читательская грамотность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Глобальные компетенции.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</a:t>
            </a:r>
            <a:r>
              <a:rPr lang="ru-RU" sz="28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Деятельностный</a:t>
            </a:r>
            <a:r>
              <a:rPr lang="ru-RU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аспект личного вклада педагога в развитие образования»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79388" y="1412776"/>
          <a:ext cx="8856664" cy="488100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2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963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98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4245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Способы создания проблемной ситуации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Постановка  и осознание проблемной ситуации.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Поиск решения проблемы.</a:t>
                      </a: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Приемы, методы и формы проблемного обучения.</a:t>
                      </a:r>
                    </a:p>
                    <a:p>
                      <a:pPr algn="ctr"/>
                      <a:r>
                        <a:rPr lang="ru-RU" sz="1400" b="1" kern="12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Отрабатываемые элементы функциональной грамотности</a:t>
                      </a:r>
                      <a:endParaRPr lang="ru-RU" sz="1400" dirty="0" smtClean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  <a:p>
                      <a:pPr algn="ctr"/>
                      <a:endParaRPr lang="ru-RU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59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latin typeface="Arial"/>
                          <a:ea typeface="Calibri"/>
                          <a:cs typeface="Times New Roman"/>
                        </a:rPr>
                        <a:t>С затруднением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Создание проблемных ситуаций через различную аргументацию предложенной</a:t>
                      </a:r>
                      <a:r>
                        <a:rPr lang="ru-RU" sz="16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точки зрения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Оценка деятельности Петра 1.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Существует следующая точка зрения на  оценку преобразовательной деятельности Петра 1: </a:t>
                      </a:r>
                      <a:r>
                        <a:rPr lang="ru-RU" sz="1400" i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Преобразования Петра 1 способствовали преодолению отсталости России, превращению ее в великую европейскую и морскую державу.</a:t>
                      </a:r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r>
                        <a:rPr lang="ru-RU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Используя исторические  знания, приведите два аргумента подтверждающих данную точку зрения, и два аргумента, опровергающих ее.</a:t>
                      </a:r>
                      <a:endParaRPr lang="ru-RU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 </a:t>
                      </a:r>
                      <a:r>
                        <a:rPr lang="ru-RU" sz="1600" dirty="0" smtClean="0"/>
                        <a:t>Составление таблицы, выработка критериев для аргументации.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Классификация  проблемных вопросов  по </a:t>
                      </a:r>
                      <a:r>
                        <a:rPr lang="ru-RU" sz="160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Махмутову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М. И. -</a:t>
                      </a:r>
                      <a:r>
                        <a:rPr lang="ru-RU" sz="1600" dirty="0" smtClean="0">
                          <a:solidFill>
                            <a:schemeClr val="tx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исследующие направленность внимания; проверяющие прочность имеющихся знаний</a:t>
                      </a:r>
                      <a:endParaRPr lang="ru-RU" sz="1600" dirty="0" smtClean="0">
                        <a:solidFill>
                          <a:schemeClr val="tx1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проблемного обучения- исследовательский.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Уровень </a:t>
                      </a:r>
                      <a:r>
                        <a:rPr lang="ru-RU" sz="1600" dirty="0" err="1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полусамостоятельной</a:t>
                      </a:r>
                      <a:r>
                        <a:rPr lang="ru-RU" sz="1600" baseline="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активности.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Глобальные компетенции.</a:t>
                      </a:r>
                    </a:p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778098"/>
          </a:xfrm>
        </p:spPr>
        <p:txBody>
          <a:bodyPr>
            <a:normAutofit/>
          </a:bodyPr>
          <a:lstStyle/>
          <a:p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3528" y="1600200"/>
            <a:ext cx="8363272" cy="4525963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       Проблемный метод обучения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р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еализуется в общеобразовательных классах средней ступени обучения и  в профильных классах старшей ступени</a:t>
            </a:r>
            <a:endParaRPr lang="ru-RU" sz="2000" dirty="0" smtClean="0"/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</a:rPr>
              <a:t>организуется через систему уроков истории и обществознания в 5-11 классах: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проблемные уроки (9-11-е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</a:rPr>
              <a:t>кл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.); семинары (10-11-е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</a:rPr>
              <a:t>кл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.); практические занятия (9-11-е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</a:rPr>
              <a:t>кл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.); уроки изучения нового материала, обобщения и систематизации знаний (5-11-е </a:t>
            </a:r>
            <a:r>
              <a:rPr lang="ru-RU" sz="2000" dirty="0" err="1" smtClean="0">
                <a:solidFill>
                  <a:schemeClr val="accent5">
                    <a:lumMod val="50000"/>
                  </a:schemeClr>
                </a:solidFill>
              </a:rPr>
              <a:t>кл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</a:rPr>
              <a:t>.); </a:t>
            </a: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реализуется на уровне комбинации элементов известных методик </a:t>
            </a:r>
          </a:p>
          <a:p>
            <a:pPr algn="just"/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мой педагогический опыт сформировался </a:t>
            </a:r>
            <a:r>
              <a:rPr lang="ru-RU" sz="2000" dirty="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на базе МБОУ «Школа № 6» г. Богородска Нижегородской области с учетом особенностей детей, их родителей, традиций, единой методической темой школы «Совершенствование качества образования, обновление содержания и педагогических технологий в </a:t>
            </a:r>
            <a:r>
              <a:rPr lang="ru-RU" sz="2000" smtClean="0">
                <a:solidFill>
                  <a:schemeClr val="accent5">
                    <a:lumMod val="50000"/>
                  </a:schemeClr>
                </a:solidFill>
                <a:latin typeface="Georgia" pitchFamily="18" charset="0"/>
                <a:cs typeface="Times New Roman" panose="02020603050405020304" pitchFamily="18" charset="0"/>
              </a:rPr>
              <a:t>условиях реализации ФГОС».</a:t>
            </a:r>
            <a:endParaRPr lang="ru-RU" sz="2000" dirty="0" smtClean="0">
              <a:solidFill>
                <a:schemeClr val="accent5">
                  <a:lumMod val="50000"/>
                </a:schemeClr>
              </a:solidFill>
              <a:latin typeface="Georgia" pitchFamily="18" charset="0"/>
              <a:cs typeface="Times New Roman" panose="02020603050405020304" pitchFamily="18" charset="0"/>
            </a:endParaRPr>
          </a:p>
          <a:p>
            <a:pPr algn="just"/>
            <a:endParaRPr lang="ru-RU" sz="1800" dirty="0" smtClean="0"/>
          </a:p>
          <a:p>
            <a:pPr algn="just"/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23528" y="260648"/>
            <a:ext cx="864096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«Диапазон личного вклада педагога в развитие образования и степень его новизны»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endParaRPr lang="ru-RU" sz="24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908720"/>
            <a:ext cx="8856984" cy="51740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>
                <a:hlinkClick r:id="rId3" action="ppaction://hlinkfile"/>
              </a:rPr>
              <a:t>Диагностика готовности учащихся 5,10-х классов к продолжению образования.</a:t>
            </a:r>
            <a:endParaRPr lang="ru-RU" sz="1800" b="1" dirty="0" smtClean="0"/>
          </a:p>
          <a:p>
            <a:pPr algn="ctr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Уровень </a:t>
            </a:r>
            <a:r>
              <a:rPr lang="ru-RU" sz="1800" b="1" dirty="0" err="1" smtClean="0">
                <a:solidFill>
                  <a:schemeClr val="accent5">
                    <a:lumMod val="50000"/>
                  </a:schemeClr>
                </a:solidFill>
              </a:rPr>
              <a:t>сформированности</a:t>
            </a: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 учебных умений в 5 -  7-х классах.</a:t>
            </a: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60648"/>
            <a:ext cx="87849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Результативность профессиональной педагогической деятельности и достигнутые эффекты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251520" y="1988840"/>
          <a:ext cx="3744416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572000" y="1916832"/>
          <a:ext cx="4392488" cy="3240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3" name="Прямоугольник 12"/>
          <p:cNvSpPr/>
          <p:nvPr/>
        </p:nvSpPr>
        <p:spPr>
          <a:xfrm>
            <a:off x="179512" y="4941168"/>
            <a:ext cx="87849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</a:rPr>
              <a:t>Выводы: </a:t>
            </a:r>
          </a:p>
          <a:p>
            <a:pPr algn="just"/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</a:rPr>
              <a:t>применяемая методика позволяет сделать выводы о том, что применение технологии проблемного обучения в образовательном процессе является эффективным средством формирования функциональной  (читательской ) грамотности и мотивации к целенаправленной социально значимой деятельности.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endParaRPr lang="ru-RU" sz="2400" dirty="0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524604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Результаты ЕГЭ по истории и обществознанию 2019,2021 год.</a:t>
            </a:r>
          </a:p>
          <a:p>
            <a:pPr algn="ctr"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ЕГЭ по истории </a:t>
            </a:r>
          </a:p>
          <a:p>
            <a:pPr>
              <a:buNone/>
            </a:pPr>
            <a:r>
              <a:rPr lang="ru-RU" sz="1800" b="1" dirty="0" smtClean="0">
                <a:solidFill>
                  <a:schemeClr val="accent5">
                    <a:lumMod val="50000"/>
                  </a:schemeClr>
                </a:solidFill>
              </a:rPr>
              <a:t>2019 г.                                                2021 г.</a:t>
            </a:r>
          </a:p>
          <a:p>
            <a:pPr>
              <a:buNone/>
            </a:pPr>
            <a:endParaRPr lang="ru-RU" sz="18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260648"/>
            <a:ext cx="8784976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Результативность профессиональной педагогической деятельности и достигнутые эффекты</a:t>
            </a:r>
            <a:endParaRPr lang="ru-RU" sz="2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graphicFrame>
        <p:nvGraphicFramePr>
          <p:cNvPr id="5" name="Диаграмма 4"/>
          <p:cNvGraphicFramePr/>
          <p:nvPr/>
        </p:nvGraphicFramePr>
        <p:xfrm>
          <a:off x="467544" y="1988840"/>
          <a:ext cx="3384376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/>
          <p:nvPr/>
        </p:nvGraphicFramePr>
        <p:xfrm>
          <a:off x="5220072" y="1916832"/>
          <a:ext cx="3672408" cy="19442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987824" y="3861048"/>
            <a:ext cx="38585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ЕГЭ по обществознанию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7544" y="4221088"/>
            <a:ext cx="11188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2019 г.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139952" y="4221088"/>
            <a:ext cx="1045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</a:rPr>
              <a:t>2021 г.</a:t>
            </a:r>
            <a:endParaRPr lang="ru-RU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13" name="Диаграмма 12"/>
          <p:cNvGraphicFramePr/>
          <p:nvPr/>
        </p:nvGraphicFramePr>
        <p:xfrm>
          <a:off x="611559" y="4437112"/>
          <a:ext cx="3384377" cy="18722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4" name="Диаграмма 13"/>
          <p:cNvGraphicFramePr/>
          <p:nvPr/>
        </p:nvGraphicFramePr>
        <p:xfrm>
          <a:off x="5076056" y="4437113"/>
          <a:ext cx="3895353" cy="1872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57758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sz="1400" b="1" dirty="0" smtClean="0"/>
              <a:t>Школьный уровень</a:t>
            </a:r>
          </a:p>
          <a:p>
            <a:pPr algn="just"/>
            <a:r>
              <a:rPr lang="ru-RU" sz="1400" dirty="0" smtClean="0"/>
              <a:t>Выступление на педагогическом совете «Как выявить проблемы  и найти антикризисные решения, чтобы повысить качество образования» (2018 г.)</a:t>
            </a:r>
          </a:p>
          <a:p>
            <a:pPr algn="just"/>
            <a:r>
              <a:rPr lang="ru-RU" sz="1400" dirty="0" smtClean="0"/>
              <a:t>Выступление на педагогическом совете «Об уровне учащимися образовательных стандартов и анализе качества обучения по итогам мониторинга результатов образовательного процесса в первом полугодии 2018-2019 учебного года» (2019 г.)</a:t>
            </a:r>
          </a:p>
          <a:p>
            <a:pPr algn="just"/>
            <a:r>
              <a:rPr lang="ru-RU" sz="1400" dirty="0" smtClean="0"/>
              <a:t>Выступление на МО учителей  истории «Проблемный метод обучения как средство формирования мотивации учащихся в рамках </a:t>
            </a:r>
            <a:r>
              <a:rPr lang="ru-RU" sz="1400" dirty="0" err="1" smtClean="0"/>
              <a:t>системно-деятельностного</a:t>
            </a:r>
            <a:r>
              <a:rPr lang="ru-RU" sz="1400" dirty="0" smtClean="0"/>
              <a:t> подхода»(2019г.)</a:t>
            </a:r>
          </a:p>
          <a:p>
            <a:pPr algn="just"/>
            <a:r>
              <a:rPr lang="ru-RU" sz="1400" dirty="0" smtClean="0"/>
              <a:t>Выступление на образовательном форуме. Научно-практическая конференция школьников «Познание. Творчество. Исследование». Секция общественных дисциплин.       ( 2019 г).</a:t>
            </a:r>
          </a:p>
          <a:p>
            <a:pPr algn="just"/>
            <a:r>
              <a:rPr lang="ru-RU" sz="1400" dirty="0" smtClean="0"/>
              <a:t>Участие в педсовете «Технология подготовки урока в условиях введения ФГОС ООО». Самооценка деятельности педагога». Проблемное обучение. (2020г.)</a:t>
            </a:r>
          </a:p>
          <a:p>
            <a:pPr algn="just"/>
            <a:r>
              <a:rPr lang="ru-RU" sz="1400" dirty="0" smtClean="0"/>
              <a:t>Выступление на педагогическом совете «Контроль и оценка в современной школе. Практики ВСОКО и контрольно-оценочная деятельность педагога (2020 г.)</a:t>
            </a:r>
          </a:p>
          <a:p>
            <a:pPr algn="just">
              <a:buNone/>
            </a:pPr>
            <a:r>
              <a:rPr lang="ru-RU" sz="1400" b="1" dirty="0" smtClean="0"/>
              <a:t>Муниципальный уровень</a:t>
            </a:r>
          </a:p>
          <a:p>
            <a:pPr algn="just"/>
            <a:r>
              <a:rPr lang="ru-RU" sz="1400" dirty="0" smtClean="0"/>
              <a:t>Проведение предметного </a:t>
            </a:r>
            <a:r>
              <a:rPr lang="ru-RU" sz="1400" dirty="0" err="1" smtClean="0"/>
              <a:t>вебинара</a:t>
            </a:r>
            <a:r>
              <a:rPr lang="ru-RU" sz="1400" dirty="0" smtClean="0"/>
              <a:t> по подготовке к ОГЭ по обществознанию по теме «Экономические системы» (2020г.)</a:t>
            </a:r>
          </a:p>
          <a:p>
            <a:pPr algn="just"/>
            <a:r>
              <a:rPr lang="ru-RU" sz="1400" dirty="0" smtClean="0"/>
              <a:t>Выступление на РМО  учителей общественных дисциплин «Задания №10» КИМ ЕГЭ по обществознанию. Приемы работы». (2019)</a:t>
            </a:r>
          </a:p>
          <a:p>
            <a:pPr algn="just"/>
            <a:r>
              <a:rPr lang="ru-RU" sz="1400" dirty="0" smtClean="0"/>
              <a:t>Выступление на РМО  учителей общественных дисциплин «Задания №28» КИМ ЕГЭ по обществознанию. Алгоритм работы». (2019)</a:t>
            </a:r>
          </a:p>
          <a:p>
            <a:pPr algn="just">
              <a:buNone/>
            </a:pPr>
            <a:r>
              <a:rPr lang="ru-RU" sz="1400" b="1" dirty="0" smtClean="0"/>
              <a:t>Федеральный уровень</a:t>
            </a:r>
          </a:p>
          <a:p>
            <a:r>
              <a:rPr lang="ru-RU" sz="1400" dirty="0" smtClean="0"/>
              <a:t>Публикации в </a:t>
            </a:r>
            <a:r>
              <a:rPr lang="ru-RU" sz="1400" dirty="0" err="1" smtClean="0"/>
              <a:t>интернет-сообществах</a:t>
            </a:r>
            <a:endParaRPr lang="ru-RU" sz="1400" dirty="0" smtClean="0"/>
          </a:p>
          <a:p>
            <a:pPr>
              <a:buFont typeface="Wingdings" pitchFamily="2" charset="2"/>
              <a:buChar char="ü"/>
            </a:pPr>
            <a:r>
              <a:rPr lang="ru-RU" sz="1400" dirty="0" smtClean="0"/>
              <a:t>       Социальная сеть работников образования </a:t>
            </a:r>
            <a:r>
              <a:rPr lang="ru-RU" sz="1400" u="sng" dirty="0" smtClean="0">
                <a:hlinkClick r:id="rId2"/>
              </a:rPr>
              <a:t>http://nsportal.ru</a:t>
            </a:r>
            <a:r>
              <a:rPr lang="ru-RU" sz="1400" u="sng" dirty="0" smtClean="0"/>
              <a:t> (2017-2021 гг.)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07504" y="260649"/>
            <a:ext cx="8856984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</a:t>
            </a:r>
            <a:r>
              <a:rPr lang="ru-RU" sz="2800" b="1" cap="none" spc="0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Транслируемость</a:t>
            </a:r>
            <a:r>
              <a:rPr lang="ru-RU" sz="28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практических достижений профессиональной деятельности педагогического работника»</a:t>
            </a:r>
            <a:endParaRPr lang="ru-RU" sz="28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endParaRPr lang="ru-RU" sz="27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>
            <a:normAutofit lnSpcReduction="10000"/>
          </a:bodyPr>
          <a:lstStyle/>
          <a:p>
            <a:pPr lvl="0"/>
            <a:r>
              <a:rPr lang="ru-RU" sz="1200" b="1" dirty="0" smtClean="0"/>
              <a:t>Приказ Министерства просвещения РФ от 31 мая 2021 г. № 287 “Об утверждении федерального государственного образовательного стандарта основного общего образования”</a:t>
            </a:r>
            <a:r>
              <a:rPr lang="ru-RU" sz="1200" dirty="0" smtClean="0"/>
              <a:t>.28 июля 2021</a:t>
            </a:r>
          </a:p>
          <a:p>
            <a:pPr lvl="0"/>
            <a:r>
              <a:rPr lang="ru-RU" sz="1200" dirty="0" err="1" smtClean="0"/>
              <a:t>Абдулаев</a:t>
            </a:r>
            <a:r>
              <a:rPr lang="ru-RU" sz="1200" dirty="0" smtClean="0"/>
              <a:t> Э.Н. </a:t>
            </a:r>
            <a:r>
              <a:rPr lang="ru-RU" sz="1200" dirty="0" err="1" smtClean="0"/>
              <a:t>Деятельностный</a:t>
            </a:r>
            <a:r>
              <a:rPr lang="ru-RU" sz="1200" dirty="0" smtClean="0"/>
              <a:t> подход в преподавании истории в рамках требований нового стандарта // Преподавание истории в школе - 2012. - №1. - С.3-7</a:t>
            </a:r>
          </a:p>
          <a:p>
            <a:pPr lvl="0"/>
            <a:r>
              <a:rPr lang="ru-RU" sz="1200" dirty="0" smtClean="0"/>
              <a:t>Вяземский Е. Е. Уроки истории: думаем, спорим, размышляем: пособие для учителей </a:t>
            </a:r>
            <a:r>
              <a:rPr lang="ru-RU" sz="1200" dirty="0" err="1" smtClean="0"/>
              <a:t>общеобразоват</a:t>
            </a:r>
            <a:r>
              <a:rPr lang="ru-RU" sz="1200" dirty="0" smtClean="0"/>
              <a:t>. учреждений / Е.Е.Вяземский, О.Ю.Стрелова. - М.: Просвещение, 2012. - 192 с.</a:t>
            </a:r>
          </a:p>
          <a:p>
            <a:pPr lvl="0"/>
            <a:r>
              <a:rPr lang="ru-RU" sz="1200" dirty="0" smtClean="0"/>
              <a:t>Гребнев И.В. Методическая компетентность преподавателя: формирование и способы оценки // Педагогика. - 2014. - №1. - С.69-74</a:t>
            </a:r>
          </a:p>
          <a:p>
            <a:pPr lvl="0"/>
            <a:r>
              <a:rPr lang="ru-RU" sz="1200" dirty="0" smtClean="0"/>
              <a:t>Иоффе А.Н. Структура современного урока истории и обществознания как основа организации деятельности учащихся // Преподавание истории в школе - 2012. - №1. - С. 7-13.</a:t>
            </a:r>
          </a:p>
          <a:p>
            <a:pPr lvl="0"/>
            <a:r>
              <a:rPr lang="ru-RU" sz="1200" dirty="0" smtClean="0"/>
              <a:t>Кузьмина, Н.В. Технологии проблемного обучения. 10-11 классы / Н.В. Кузьмина. -М: Учитель, 2015. – 230 </a:t>
            </a:r>
          </a:p>
          <a:p>
            <a:pPr lvl="0"/>
            <a:r>
              <a:rPr lang="ru-RU" sz="1200" dirty="0" err="1" smtClean="0"/>
              <a:t>Лемина</a:t>
            </a:r>
            <a:r>
              <a:rPr lang="ru-RU" sz="1200" dirty="0" smtClean="0"/>
              <a:t> Г.Л., </a:t>
            </a:r>
            <a:r>
              <a:rPr lang="ru-RU" sz="1200" dirty="0" err="1" smtClean="0"/>
              <a:t>Сабирова</a:t>
            </a:r>
            <a:r>
              <a:rPr lang="ru-RU" sz="1200" dirty="0" smtClean="0"/>
              <a:t> А.Х. История. Обществознание. 8-11 классы: современные технологии на уроках и внеклассных занятиях. - М.: Учитель, 2014. - 124 с.</a:t>
            </a:r>
          </a:p>
          <a:p>
            <a:r>
              <a:rPr lang="ru-RU" sz="1200" dirty="0" smtClean="0"/>
              <a:t>Матюхина, М. В. Учебная деятельность и ее структура [Текст] / М.В. Матюхина. – М.: АРКО, 2014. – 218 с. Матюшкин, A.M. Проблемные ситуации в мышлении и обучении.- М.: Педагогика, 2015 </a:t>
            </a:r>
          </a:p>
          <a:p>
            <a:r>
              <a:rPr lang="ru-RU" sz="1200" dirty="0" err="1" smtClean="0"/>
              <a:t>Махмутов</a:t>
            </a:r>
            <a:r>
              <a:rPr lang="ru-RU" sz="1200" dirty="0" smtClean="0"/>
              <a:t>, М.И. Проблемное обучение. Основные вопросы теории.- М.: Педагогика, 2014</a:t>
            </a:r>
          </a:p>
          <a:p>
            <a:pPr lvl="0"/>
            <a:r>
              <a:rPr lang="ru-RU" sz="1200" dirty="0" smtClean="0"/>
              <a:t>Сериков В.В. Метод моделирования в педагогическом исследовании. //Институт стратегии развития образования РАО: - М, 2020.</a:t>
            </a:r>
          </a:p>
          <a:p>
            <a:r>
              <a:rPr lang="ru-RU" sz="1200" u="sng" dirty="0" smtClean="0">
                <a:hlinkClick r:id="rId2"/>
              </a:rPr>
              <a:t>https://urok.1sept.ru/articles/689954</a:t>
            </a:r>
            <a:r>
              <a:rPr lang="ru-RU" sz="1200" dirty="0" smtClean="0"/>
              <a:t>Формирование функциональной грамотности на уроках истории и обществознания посредством </a:t>
            </a:r>
            <a:r>
              <a:rPr lang="ru-RU" sz="1200" dirty="0" err="1" smtClean="0"/>
              <a:t>моделирования</a:t>
            </a:r>
            <a:r>
              <a:rPr lang="ru-RU" sz="1200" b="1" dirty="0" err="1" smtClean="0"/>
              <a:t>.</a:t>
            </a:r>
            <a:r>
              <a:rPr lang="ru-RU" sz="1200" u="sng" dirty="0" err="1" smtClean="0">
                <a:hlinkClick r:id="rId3"/>
              </a:rPr>
              <a:t>Кравец</a:t>
            </a:r>
            <a:r>
              <a:rPr lang="ru-RU" sz="1200" u="sng" dirty="0" smtClean="0">
                <a:hlinkClick r:id="rId3"/>
              </a:rPr>
              <a:t> Елена Владимировна</a:t>
            </a:r>
            <a:r>
              <a:rPr lang="ru-RU" sz="1200" dirty="0" smtClean="0"/>
              <a:t>, </a:t>
            </a:r>
            <a:r>
              <a:rPr lang="ru-RU" sz="1200" i="1" dirty="0" smtClean="0"/>
              <a:t>учитель истории и обществознания</a:t>
            </a:r>
            <a:endParaRPr lang="ru-RU" sz="1200" dirty="0" smtClean="0"/>
          </a:p>
          <a:p>
            <a:r>
              <a:rPr lang="ru-RU" sz="1200" u="sng" dirty="0" smtClean="0">
                <a:hlinkClick r:id="rId4"/>
              </a:rPr>
              <a:t>https://nsportal.ru/nachalnaya-shkola/raznoe/2015/01/13/metodika-problemnogo-obucheniya-effektivnyy-sposob-razvitiya</a:t>
            </a:r>
            <a:r>
              <a:rPr lang="ru-RU" sz="1200" dirty="0" smtClean="0"/>
              <a:t> Методика проблемного обучения – эффективный способ развития интеллекта»</a:t>
            </a:r>
          </a:p>
          <a:p>
            <a:r>
              <a:rPr lang="ru-RU" sz="1200" u="sng" dirty="0" smtClean="0">
                <a:hlinkClick r:id="rId5"/>
              </a:rPr>
              <a:t>https://pedsovet.su/problemnoe_obuchenie/6365_medody_problemnogo_obuchenia</a:t>
            </a:r>
            <a:r>
              <a:rPr lang="ru-RU" sz="1200" dirty="0" smtClean="0"/>
              <a:t> Методы проблемного обучения на уроке: что это такое, как создавать проблемные ситуации на уроке? Советы учителя. Шутова Галина Викторовна</a:t>
            </a:r>
          </a:p>
          <a:p>
            <a:endParaRPr lang="ru-RU" sz="12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189249" y="260649"/>
            <a:ext cx="276550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32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Литература</a:t>
            </a:r>
            <a:endParaRPr lang="ru-RU" sz="32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7_Student presentation">
  <a:themeElements>
    <a:clrScheme name="7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7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7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Student presentation">
  <a:themeElements>
    <a:clrScheme name="2_Student presentation 1">
      <a:dk1>
        <a:srgbClr val="000000"/>
      </a:dk1>
      <a:lt1>
        <a:srgbClr val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FFFFFF"/>
      </a:accent3>
      <a:accent4>
        <a:srgbClr val="000000"/>
      </a:accent4>
      <a:accent5>
        <a:srgbClr val="AEC7D0"/>
      </a:accent5>
      <a:accent6>
        <a:srgbClr val="E6A608"/>
      </a:accent6>
      <a:hlink>
        <a:srgbClr val="8DC765"/>
      </a:hlink>
      <a:folHlink>
        <a:srgbClr val="AA8A14"/>
      </a:folHlink>
    </a:clrScheme>
    <a:fontScheme name="2_Student presentation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2_Student presentation 1">
        <a:dk1>
          <a:srgbClr val="000000"/>
        </a:dk1>
        <a:lt1>
          <a:srgbClr val="FFFFFF"/>
        </a:lt1>
        <a:dk2>
          <a:srgbClr val="4F271C"/>
        </a:dk2>
        <a:lt2>
          <a:srgbClr val="E7DEC9"/>
        </a:lt2>
        <a:accent1>
          <a:srgbClr val="3891A7"/>
        </a:accent1>
        <a:accent2>
          <a:srgbClr val="FEB80A"/>
        </a:accent2>
        <a:accent3>
          <a:srgbClr val="FFFFFF"/>
        </a:accent3>
        <a:accent4>
          <a:srgbClr val="000000"/>
        </a:accent4>
        <a:accent5>
          <a:srgbClr val="AEC7D0"/>
        </a:accent5>
        <a:accent6>
          <a:srgbClr val="E6A608"/>
        </a:accent6>
        <a:hlink>
          <a:srgbClr val="8DC765"/>
        </a:hlink>
        <a:folHlink>
          <a:srgbClr val="AA8A14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3021</TotalTime>
  <Words>1779</Words>
  <Application>Microsoft Office PowerPoint</Application>
  <PresentationFormat>Экран (4:3)</PresentationFormat>
  <Paragraphs>208</Paragraphs>
  <Slides>18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18</vt:i4>
      </vt:variant>
    </vt:vector>
  </HeadingPairs>
  <TitlesOfParts>
    <vt:vector size="27" baseType="lpstr">
      <vt:lpstr>Arial</vt:lpstr>
      <vt:lpstr>Calibri</vt:lpstr>
      <vt:lpstr>Georgia</vt:lpstr>
      <vt:lpstr>Times New Roman</vt:lpstr>
      <vt:lpstr>Wingdings</vt:lpstr>
      <vt:lpstr>Wingdings 2</vt:lpstr>
      <vt:lpstr>Тема Office</vt:lpstr>
      <vt:lpstr>7_Student presentation</vt:lpstr>
      <vt:lpstr>2_Student presentation</vt:lpstr>
      <vt:lpstr>Презентация PowerPoint</vt:lpstr>
      <vt:lpstr>Презентация PowerPoint</vt:lpstr>
      <vt:lpstr>Презентация PowerPoint</vt:lpstr>
      <vt:lpstr> </vt:lpstr>
      <vt:lpstr> </vt:lpstr>
      <vt:lpstr>Презентация PowerPoint</vt:lpstr>
      <vt:lpstr>Презентация PowerPoint</vt:lpstr>
      <vt:lpstr>«Деятельностный аспект личного вклада педагога в развитие образования»</vt:lpstr>
      <vt:lpstr>«Деятельностный аспект личного вклада педагога в развитие образования»</vt:lpstr>
      <vt:lpstr>«Деятельностный аспект личного вклада педагога в развитие образования»</vt:lpstr>
      <vt:lpstr>«Деятельностный аспект личного вклада педагога в развитие образования»</vt:lpstr>
      <vt:lpstr>«Деятельностный аспект личного вклада педагога в развитие образования»</vt:lpstr>
      <vt:lpstr>«Деятельностный аспект личного вклада педагога в развитие образования»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Кабинет 5</cp:lastModifiedBy>
  <cp:revision>359</cp:revision>
  <dcterms:created xsi:type="dcterms:W3CDTF">2012-04-17T18:41:32Z</dcterms:created>
  <dcterms:modified xsi:type="dcterms:W3CDTF">2025-12-16T05:37:44Z</dcterms:modified>
</cp:coreProperties>
</file>