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8" r:id="rId7"/>
    <p:sldId id="274" r:id="rId8"/>
    <p:sldId id="260" r:id="rId9"/>
    <p:sldId id="263" r:id="rId10"/>
    <p:sldId id="264" r:id="rId11"/>
    <p:sldId id="266" r:id="rId12"/>
    <p:sldId id="267" r:id="rId13"/>
    <p:sldId id="265" r:id="rId14"/>
    <p:sldId id="269" r:id="rId15"/>
    <p:sldId id="273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358246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/>
              <a:t>Профориентационная</a:t>
            </a:r>
            <a:r>
              <a:rPr lang="ru-RU" sz="3600" b="1" dirty="0" smtClean="0"/>
              <a:t> работа </a:t>
            </a:r>
          </a:p>
          <a:p>
            <a:pPr algn="ctr"/>
            <a:r>
              <a:rPr lang="ru-RU" sz="3600" b="1" dirty="0" smtClean="0"/>
              <a:t>учителя математики </a:t>
            </a:r>
          </a:p>
          <a:p>
            <a:pPr algn="ctr"/>
            <a:r>
              <a:rPr lang="ru-RU" sz="3600" b="1" dirty="0" smtClean="0"/>
              <a:t>в урочной и внеурочной деятельности </a:t>
            </a:r>
          </a:p>
          <a:p>
            <a:pPr algn="ctr"/>
            <a:r>
              <a:rPr lang="ru-RU" sz="3600" b="1" dirty="0" smtClean="0"/>
              <a:t>в рамках изучения учебного курса  «Вероятность и статистика»</a:t>
            </a:r>
            <a:endParaRPr lang="ru-RU" sz="3600" b="1" dirty="0"/>
          </a:p>
        </p:txBody>
      </p:sp>
      <p:pic>
        <p:nvPicPr>
          <p:cNvPr id="3" name="Picture 2" descr="Профориентац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00441"/>
            <a:ext cx="3060816" cy="300671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143372" y="5214953"/>
            <a:ext cx="4572032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Салтыкова Н.В.,</a:t>
            </a:r>
          </a:p>
          <a:p>
            <a:pPr algn="ctr"/>
            <a:r>
              <a:rPr lang="ru-RU" sz="2400" b="1" dirty="0" smtClean="0"/>
              <a:t>учитель математики</a:t>
            </a:r>
          </a:p>
          <a:p>
            <a:pPr algn="ctr"/>
            <a:r>
              <a:rPr lang="ru-RU" sz="2400" b="1" dirty="0" smtClean="0"/>
              <a:t> МБОУ «Березовская школа»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429684" cy="18158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b="1" dirty="0" smtClean="0"/>
              <a:t>	Профориентация - это процесс помощи человеку в выборе профессии, учитывающий его склонности, способности, интересы и актуальную ситуацию на рынке труда. </a:t>
            </a:r>
            <a:endParaRPr lang="ru-RU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2571744"/>
            <a:ext cx="3500462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Письмо </a:t>
            </a:r>
            <a:r>
              <a:rPr lang="ru-RU" sz="2800" b="1" dirty="0" err="1" smtClean="0"/>
              <a:t>Минпросвещения</a:t>
            </a:r>
            <a:r>
              <a:rPr lang="ru-RU" sz="2800" b="1" dirty="0" smtClean="0"/>
              <a:t> России от 03.04.2023 № ДГ-617/05</a:t>
            </a:r>
            <a:endParaRPr lang="ru-RU" sz="2800" b="1" dirty="0"/>
          </a:p>
        </p:txBody>
      </p:sp>
      <p:pic>
        <p:nvPicPr>
          <p:cNvPr id="5" name="Picture 2" descr="Россия - мои горизонты» | Образовательный портал Петропавловск-Камчатского  городского окру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000505"/>
            <a:ext cx="4361322" cy="2214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Пазлы цвет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6653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1538" y="3857630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Функциональная грамотность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2000242"/>
            <a:ext cx="3857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Профориента</a:t>
            </a:r>
            <a:r>
              <a:rPr lang="ru-RU" sz="2800" b="1" dirty="0" smtClean="0">
                <a:solidFill>
                  <a:srgbClr val="FFFF00"/>
                </a:solidFill>
              </a:rPr>
              <a:t>-</a:t>
            </a:r>
          </a:p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ционная</a:t>
            </a:r>
            <a:r>
              <a:rPr lang="ru-RU" sz="2800" b="1" dirty="0" smtClean="0">
                <a:solidFill>
                  <a:srgbClr val="FFFF00"/>
                </a:solidFill>
              </a:rPr>
              <a:t> работа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1285862"/>
            <a:ext cx="3857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Мотивация 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к уроку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1934" y="4714886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Предметные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умения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Кем быть? » Система профориентационной работы в школ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3888883"/>
            <a:ext cx="4071934" cy="296911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214291"/>
            <a:ext cx="5143536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Урочная деятельность: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85984" y="1000108"/>
            <a:ext cx="635798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Использование прикладных задач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5984" y="1714488"/>
            <a:ext cx="635798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Разбор кейсов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5984" y="2428868"/>
            <a:ext cx="635798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Беседы о профессиях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85984" y="3214686"/>
            <a:ext cx="635798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Привлечение специалистов</a:t>
            </a:r>
            <a:endParaRPr lang="ru-RU" sz="2800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-927933" y="2143116"/>
            <a:ext cx="2713851" cy="79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28596" y="1214423"/>
            <a:ext cx="1714512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28596" y="3498851"/>
            <a:ext cx="1714512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28596" y="2714622"/>
            <a:ext cx="1714512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28596" y="2000242"/>
            <a:ext cx="1714512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214291"/>
            <a:ext cx="5143536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Внеурочная деятельность: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14480" y="1000108"/>
            <a:ext cx="692948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Математические кружки и секции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14480" y="1714488"/>
            <a:ext cx="692948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Проектная деятельность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714480" y="2428868"/>
            <a:ext cx="692948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err="1" smtClean="0"/>
              <a:t>Профориентационные</a:t>
            </a:r>
            <a:r>
              <a:rPr lang="ru-RU" sz="2800" b="1" dirty="0" smtClean="0"/>
              <a:t> игры и </a:t>
            </a:r>
            <a:r>
              <a:rPr lang="ru-RU" sz="2800" b="1" dirty="0" err="1" smtClean="0"/>
              <a:t>квесты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714480" y="3214686"/>
            <a:ext cx="692948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Экскурсии на предприятия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4000504"/>
            <a:ext cx="6929486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Проведение консультаций</a:t>
            </a:r>
            <a:endParaRPr lang="ru-RU" sz="2800" dirty="0"/>
          </a:p>
        </p:txBody>
      </p:sp>
      <p:pic>
        <p:nvPicPr>
          <p:cNvPr id="11" name="Picture 2" descr="http://shkola106chel.ru/uploads/posts/2021-03/thumbs/1616784433_prof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643421"/>
            <a:ext cx="2214578" cy="2214579"/>
          </a:xfrm>
          <a:prstGeom prst="rect">
            <a:avLst/>
          </a:prstGeom>
          <a:noFill/>
        </p:spPr>
      </p:pic>
      <p:cxnSp>
        <p:nvCxnSpPr>
          <p:cNvPr id="12" name="Прямая соединительная линия 11"/>
          <p:cNvCxnSpPr/>
          <p:nvPr/>
        </p:nvCxnSpPr>
        <p:spPr>
          <a:xfrm rot="5400000">
            <a:off x="-1285123" y="2500306"/>
            <a:ext cx="3428231" cy="79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28596" y="1214423"/>
            <a:ext cx="1143008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28596" y="3498851"/>
            <a:ext cx="1143008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28596" y="2714623"/>
            <a:ext cx="1143008" cy="181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28596" y="2000242"/>
            <a:ext cx="1143008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28596" y="4214819"/>
            <a:ext cx="1143008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Пазлы цвет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66538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71538" y="3857630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Функциональная грамотность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686" y="2000242"/>
            <a:ext cx="3857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Профориента</a:t>
            </a:r>
            <a:r>
              <a:rPr lang="ru-RU" sz="2800" b="1" dirty="0" smtClean="0">
                <a:solidFill>
                  <a:srgbClr val="FFFF00"/>
                </a:solidFill>
              </a:rPr>
              <a:t>-</a:t>
            </a:r>
          </a:p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ционная</a:t>
            </a:r>
            <a:r>
              <a:rPr lang="ru-RU" sz="2800" b="1" dirty="0" smtClean="0">
                <a:solidFill>
                  <a:srgbClr val="FFFF00"/>
                </a:solidFill>
              </a:rPr>
              <a:t> работа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5852" y="1285862"/>
            <a:ext cx="3857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Мотивация </a:t>
            </a:r>
          </a:p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к уроку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71934" y="4714886"/>
            <a:ext cx="3000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Предметные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умения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2" descr="Россия - мои горизонты» | Образовательный портал Петропавловск-Камчатского  городского округ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430" y="116601"/>
            <a:ext cx="3568892" cy="1812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668610"/>
            <a:ext cx="8215370" cy="48320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Некоторые профессии и специальности, связанные с применением теории вероятности в разных сферах деятельности: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</a:endParaRP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Аналитик по маркетинговым исследованиям </a:t>
            </a: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Метеоролог</a:t>
            </a: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Статистик</a:t>
            </a: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Аналитик по операционным исследованиям</a:t>
            </a: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Финансовый аналитик</a:t>
            </a:r>
          </a:p>
          <a:p>
            <a:pPr marL="623888">
              <a:buFont typeface="Wingdings" pitchFamily="2" charset="2"/>
              <a:buChar char="ü"/>
            </a:pPr>
            <a:r>
              <a:rPr lang="ru-RU" sz="2800" b="1" dirty="0" smtClean="0"/>
              <a:t>Специалист по математическим методам в экономике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ttp://www.magicwish.ru/_pu/16/922280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11"/>
            <a:ext cx="2571768" cy="25816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14546" y="3286124"/>
            <a:ext cx="6215106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/>
              <a:t>	</a:t>
            </a:r>
            <a:r>
              <a:rPr lang="ru-RU" sz="2400" b="1" dirty="0" smtClean="0"/>
              <a:t>«Лотерея - это не охота за удачей, это охота за неудачниками».</a:t>
            </a:r>
          </a:p>
          <a:p>
            <a:pPr algn="r"/>
            <a:endParaRPr lang="ru-RU" sz="2400" b="1" i="1" dirty="0" smtClean="0"/>
          </a:p>
          <a:p>
            <a:pPr algn="r"/>
            <a:r>
              <a:rPr lang="ru-RU" sz="2400" b="1" i="1" dirty="0" smtClean="0"/>
              <a:t>Стас Янковский</a:t>
            </a:r>
            <a:endParaRPr lang="ru-RU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gamejulia.ru/images/i/shutochnaya-lotere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2" y="1071545"/>
            <a:ext cx="3498061" cy="278608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1"/>
            <a:ext cx="778674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1. Классическое определение вероятности</a:t>
            </a:r>
            <a:endParaRPr lang="ru-RU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43174" y="4429132"/>
            <a:ext cx="6500826" cy="52322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Число благоприятствующих исходов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428860" y="4929199"/>
            <a:ext cx="6357982" cy="52322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/>
              <a:t>Общее число элементарных исходов</a:t>
            </a:r>
            <a:endParaRPr lang="ru-R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4568619"/>
            <a:ext cx="178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dirty="0" smtClean="0"/>
              <a:t>Р=</a:t>
            </a:r>
            <a:endParaRPr lang="ru-RU" sz="4000" b="1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214546" y="4857761"/>
            <a:ext cx="6572296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00496" y="1142984"/>
            <a:ext cx="4857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b="1" dirty="0" smtClean="0"/>
              <a:t>Какова вероятность, что выиграет Кирилл?</a:t>
            </a:r>
          </a:p>
          <a:p>
            <a:pPr>
              <a:buFont typeface="Wingdings" pitchFamily="2" charset="2"/>
              <a:buChar char="ü"/>
            </a:pPr>
            <a:r>
              <a:rPr lang="ru-RU" sz="2800" b="1" dirty="0" smtClean="0"/>
              <a:t>Какова вероятность, что выиграет девочка?</a:t>
            </a:r>
          </a:p>
          <a:p>
            <a:pPr>
              <a:buFont typeface="Wingdings" pitchFamily="2" charset="2"/>
              <a:buChar char="ü"/>
            </a:pPr>
            <a:r>
              <a:rPr lang="ru-RU" sz="2800" b="1" dirty="0" smtClean="0"/>
              <a:t>Какова вероятность, что выиграет блондин?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1"/>
            <a:ext cx="778674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2. Формулы комбинаторики</a:t>
            </a:r>
            <a:endParaRPr lang="ru-RU" sz="28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7267" t="29866" r="81832" b="54622"/>
          <a:stretch>
            <a:fillRect/>
          </a:stretch>
        </p:blipFill>
        <p:spPr bwMode="auto">
          <a:xfrm>
            <a:off x="357158" y="1000109"/>
            <a:ext cx="2589628" cy="207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143208" y="1357299"/>
            <a:ext cx="5643634" cy="1384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Легко ли выиграть в лотерею?</a:t>
            </a:r>
          </a:p>
          <a:p>
            <a:pPr algn="ctr"/>
            <a:r>
              <a:rPr lang="ru-RU" sz="2800" b="1" dirty="0" smtClean="0"/>
              <a:t>(Математическая оценка вероятности выигрыша)</a:t>
            </a:r>
            <a:endParaRPr lang="ru-RU" sz="2800" b="1" dirty="0"/>
          </a:p>
        </p:txBody>
      </p:sp>
      <p:pic>
        <p:nvPicPr>
          <p:cNvPr id="13" name="Picture 2" descr="https://www.lotomir.ru/i/http/img/download/2017/12/futbolnaya-lotereya-6-iz-36-tirazh-122.jpg"/>
          <p:cNvPicPr>
            <a:picLocks noChangeAspect="1" noChangeArrowheads="1"/>
          </p:cNvPicPr>
          <p:nvPr/>
        </p:nvPicPr>
        <p:blipFill>
          <a:blip r:embed="rId3"/>
          <a:srcRect r="9897" b="1754"/>
          <a:stretch>
            <a:fillRect/>
          </a:stretch>
        </p:blipFill>
        <p:spPr bwMode="auto">
          <a:xfrm>
            <a:off x="1000100" y="3214687"/>
            <a:ext cx="6643734" cy="3413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428596" y="190478"/>
          <a:ext cx="7858180" cy="3221308"/>
        </p:xfrm>
        <a:graphic>
          <a:graphicData uri="http://schemas.openxmlformats.org/presentationml/2006/ole">
            <p:oleObj spid="_x0000_s21506" name="Формула" r:id="rId3" imgW="1028520" imgH="419040" progId="Equation.3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4282" y="285728"/>
            <a:ext cx="8715436" cy="3333773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1"/>
            <a:ext cx="857256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3. Математическое ожидание случайной величины</a:t>
            </a:r>
            <a:endParaRPr lang="ru-RU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57356" y="1285860"/>
            <a:ext cx="5643634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Вы – организатор лотереи.</a:t>
            </a:r>
            <a:endParaRPr lang="ru-RU" sz="2800" b="1" dirty="0"/>
          </a:p>
        </p:txBody>
      </p:sp>
      <p:pic>
        <p:nvPicPr>
          <p:cNvPr id="6" name="Picture 2" descr="Житель Волгоградской области выиграл в лотерею | 22.01.2023 | Камышин -  БезФорма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3116"/>
            <a:ext cx="4572032" cy="32658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14942" y="4286256"/>
            <a:ext cx="3571900" cy="18158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Какой должна быть цена билета, чтобы лотерея наверняка была прибыльной?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857232"/>
          <a:ext cx="8644000" cy="15001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0462"/>
                <a:gridCol w="1214446"/>
                <a:gridCol w="1285884"/>
                <a:gridCol w="1214446"/>
                <a:gridCol w="1428762"/>
              </a:tblGrid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Выигрыш,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руб.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100 000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000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200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Вероятность выигрыша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0,001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0, 01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0,589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285750" y="2786063"/>
          <a:ext cx="8596313" cy="1687512"/>
        </p:xfrm>
        <a:graphic>
          <a:graphicData uri="http://schemas.openxmlformats.org/presentationml/2006/ole">
            <p:oleObj spid="_x0000_s43010" name="Формула" r:id="rId3" imgW="336528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1"/>
            <a:ext cx="857256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4. Страховой полис</a:t>
            </a:r>
            <a:endParaRPr lang="ru-RU" sz="2800" b="1" dirty="0"/>
          </a:p>
        </p:txBody>
      </p:sp>
      <p:pic>
        <p:nvPicPr>
          <p:cNvPr id="44036" name="Picture 4" descr="Инвестиционное и накопительное страхование жизни"/>
          <p:cNvPicPr>
            <a:picLocks noChangeAspect="1" noChangeArrowheads="1"/>
          </p:cNvPicPr>
          <p:nvPr/>
        </p:nvPicPr>
        <p:blipFill>
          <a:blip r:embed="rId3"/>
          <a:srcRect l="24223" r="21949"/>
          <a:stretch>
            <a:fillRect/>
          </a:stretch>
        </p:blipFill>
        <p:spPr bwMode="auto">
          <a:xfrm>
            <a:off x="142844" y="1142984"/>
            <a:ext cx="2577211" cy="2714644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488" y="1428736"/>
          <a:ext cx="6000792" cy="15730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0462"/>
                <a:gridCol w="1214446"/>
                <a:gridCol w="1285884"/>
              </a:tblGrid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выплата,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руб.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25 000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175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000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50099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Вероятность страхового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с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лучая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0,05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0, 01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1285852" y="4000504"/>
          <a:ext cx="6356350" cy="519112"/>
        </p:xfrm>
        <a:graphic>
          <a:graphicData uri="http://schemas.openxmlformats.org/presentationml/2006/ole">
            <p:oleObj spid="_x0000_s44037" name="Формула" r:id="rId4" imgW="24890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s://edu-teh.ru/images/detailed/4/вероят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6929486" cy="6180354"/>
          </a:xfrm>
          <a:prstGeom prst="rect">
            <a:avLst/>
          </a:prstGeom>
          <a:noFill/>
        </p:spPr>
      </p:pic>
      <p:pic>
        <p:nvPicPr>
          <p:cNvPr id="50180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57166"/>
            <a:ext cx="3214710" cy="1592144"/>
          </a:xfrm>
          <a:prstGeom prst="rect">
            <a:avLst/>
          </a:prstGeom>
          <a:noFill/>
        </p:spPr>
      </p:pic>
      <p:pic>
        <p:nvPicPr>
          <p:cNvPr id="50182" name="Picture 6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2357430"/>
            <a:ext cx="1500198" cy="1678543"/>
          </a:xfrm>
          <a:prstGeom prst="rect">
            <a:avLst/>
          </a:prstGeom>
          <a:noFill/>
        </p:spPr>
      </p:pic>
      <p:pic>
        <p:nvPicPr>
          <p:cNvPr id="50184" name="Picture 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5000636"/>
            <a:ext cx="2464575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4929222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/>
              <a:t>Профориентационная</a:t>
            </a:r>
            <a:r>
              <a:rPr lang="ru-RU" sz="2400" b="1" dirty="0" smtClean="0"/>
              <a:t> работа должна быть систематической и последовательной, начиная с младших классов и продолжаясь на протяжении всего обучения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2657299"/>
            <a:ext cx="4929222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 err="1" smtClean="0"/>
              <a:t>Профориентационная</a:t>
            </a:r>
            <a:r>
              <a:rPr lang="ru-RU" sz="2400" b="1" dirty="0" smtClean="0"/>
              <a:t> работа должна быть тесно связана с содержанием учебного курса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4490404"/>
            <a:ext cx="4929222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Необходимо использовать разнообразные формы и методы работы, чтобы заинтересовать учащихся и помочь им сделать осознанный выбор профессии</a:t>
            </a:r>
            <a:endParaRPr lang="ru-RU" sz="2400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2607455" y="3321843"/>
            <a:ext cx="5786478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786446" y="1785926"/>
            <a:ext cx="3143272" cy="26776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Профориентационная</a:t>
            </a:r>
            <a:r>
              <a:rPr lang="ru-RU" sz="2400" b="1" dirty="0" smtClean="0"/>
              <a:t> работа при изучении курса «Вероятность и статистика» – использование прикладных задач и примеров из жизни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sun9-36.userapi.com/s/v1/ig2/O9wxB75T1NoL0chtoAZmNgn70k6-mGu0bDGTiHyriS45_04gKNyaELhNYMaCQMCsWullSfV8JY_nKAMUaAsNjvxP.jpg?quality=95&amp;as=32x32,48x48,72x72,108x108,160x160,240x240,360x360,480x480,540x540,640x640,720x720,1080x1080&amp;from=bu&amp;u=W4LgFtBf7K_lQu8oaSSY5FnQpjEX6Ktd4Y-qhVta_Ig&amp;cs=640x0"/>
          <p:cNvPicPr>
            <a:picLocks noChangeAspect="1" noChangeArrowheads="1"/>
          </p:cNvPicPr>
          <p:nvPr/>
        </p:nvPicPr>
        <p:blipFill>
          <a:blip r:embed="rId2"/>
          <a:srcRect t="37500"/>
          <a:stretch>
            <a:fillRect/>
          </a:stretch>
        </p:blipFill>
        <p:spPr bwMode="auto">
          <a:xfrm>
            <a:off x="1357290" y="214290"/>
            <a:ext cx="6096000" cy="381000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485776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Спокойного нового учебного года, коллеги!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303</Words>
  <PresentationFormat>Экран (4:3)</PresentationFormat>
  <Paragraphs>80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49</cp:revision>
  <dcterms:created xsi:type="dcterms:W3CDTF">2025-08-13T03:50:35Z</dcterms:created>
  <dcterms:modified xsi:type="dcterms:W3CDTF">2025-08-27T04:31:42Z</dcterms:modified>
</cp:coreProperties>
</file>