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67" r:id="rId3"/>
    <p:sldId id="257" r:id="rId4"/>
    <p:sldId id="258" r:id="rId5"/>
    <p:sldId id="268" r:id="rId6"/>
    <p:sldId id="259" r:id="rId7"/>
    <p:sldId id="269" r:id="rId8"/>
    <p:sldId id="260" r:id="rId9"/>
    <p:sldId id="262" r:id="rId10"/>
    <p:sldId id="263" r:id="rId11"/>
    <p:sldId id="264" r:id="rId12"/>
    <p:sldId id="270" r:id="rId13"/>
    <p:sldId id="273" r:id="rId14"/>
    <p:sldId id="271" r:id="rId15"/>
    <p:sldId id="265" r:id="rId16"/>
    <p:sldId id="272" r:id="rId17"/>
  </p:sldIdLst>
  <p:sldSz cx="14630400" cy="8229600"/>
  <p:notesSz cx="8229600" cy="14630400"/>
  <p:embeddedFontLst>
    <p:embeddedFont>
      <p:font typeface="Instrument Sans Semi Bold" panose="020B0604020202020204" charset="0"/>
      <p:regular r:id="rId19"/>
    </p:embeddedFont>
    <p:embeddedFont>
      <p:font typeface="Garamond" panose="02020404030301010803" pitchFamily="18" charset="0"/>
      <p:regular r:id="rId20"/>
      <p:bold r:id="rId21"/>
      <p:italic r:id="rId22"/>
    </p:embeddedFont>
    <p:embeddedFont>
      <p:font typeface="Inter" panose="020B0604020202020204" charset="0"/>
      <p:regular r:id="rId23"/>
    </p:embeddedFont>
    <p:embeddedFont>
      <p:font typeface="Instrument Sans Medium" panose="020B060402020202020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6769773-440C-4D15-A14D-2E0AF737DCE1}">
          <p14:sldIdLst>
            <p14:sldId id="256"/>
          </p14:sldIdLst>
        </p14:section>
        <p14:section name="Раздел без заголовка" id="{CA7B9575-BF84-4B09-ACE1-71D0F219FB8A}">
          <p14:sldIdLst>
            <p14:sldId id="267"/>
            <p14:sldId id="257"/>
            <p14:sldId id="258"/>
            <p14:sldId id="268"/>
            <p14:sldId id="259"/>
            <p14:sldId id="269"/>
            <p14:sldId id="260"/>
            <p14:sldId id="262"/>
            <p14:sldId id="263"/>
            <p14:sldId id="264"/>
            <p14:sldId id="270"/>
            <p14:sldId id="273"/>
            <p14:sldId id="271"/>
            <p14:sldId id="265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382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75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569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51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0321" y="0"/>
            <a:ext cx="14677392" cy="8227457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0878" y="2245358"/>
            <a:ext cx="8178803" cy="1818640"/>
          </a:xfrm>
        </p:spPr>
        <p:txBody>
          <a:bodyPr anchor="b">
            <a:noAutofit/>
          </a:bodyPr>
          <a:lstStyle>
            <a:lvl1pPr algn="ctr">
              <a:defRPr sz="648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0878" y="4389117"/>
            <a:ext cx="8178803" cy="1584962"/>
          </a:xfrm>
        </p:spPr>
        <p:txBody>
          <a:bodyPr anchor="t">
            <a:normAutofit/>
          </a:bodyPr>
          <a:lstStyle>
            <a:lvl1pPr marL="0" indent="0" algn="ctr">
              <a:buNone/>
              <a:defRPr sz="2520">
                <a:solidFill>
                  <a:schemeClr val="tx1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79879" y="6045196"/>
            <a:ext cx="1076960" cy="33528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30877" y="6045196"/>
            <a:ext cx="6257562" cy="3352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48281" y="6045196"/>
            <a:ext cx="661400" cy="33528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230879" y="4226557"/>
            <a:ext cx="817880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58026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35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083" y="2103127"/>
            <a:ext cx="9790426" cy="2187017"/>
          </a:xfrm>
        </p:spPr>
        <p:txBody>
          <a:bodyPr anchor="b">
            <a:normAutofit/>
          </a:bodyPr>
          <a:lstStyle>
            <a:lvl1pPr algn="ctr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18080" y="4615262"/>
            <a:ext cx="9790428" cy="1145456"/>
          </a:xfrm>
        </p:spPr>
        <p:txBody>
          <a:bodyPr anchor="t">
            <a:normAutofit/>
          </a:bodyPr>
          <a:lstStyle>
            <a:lvl1pPr marL="0" indent="0" algn="ctr"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415268" y="4452702"/>
            <a:ext cx="979605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18603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8138" y="3072384"/>
            <a:ext cx="5661965" cy="397215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17613" y="3072384"/>
            <a:ext cx="5661965" cy="397215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678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3190240"/>
            <a:ext cx="5661965" cy="691514"/>
          </a:xfrm>
        </p:spPr>
        <p:txBody>
          <a:bodyPr anchor="b">
            <a:noAutofit/>
          </a:bodyPr>
          <a:lstStyle>
            <a:lvl1pPr marL="0" indent="0">
              <a:spcBef>
                <a:spcPts val="806"/>
              </a:spcBef>
              <a:spcAft>
                <a:spcPts val="720"/>
              </a:spcAft>
              <a:buNone/>
              <a:defRPr sz="3360" b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4480" y="3891915"/>
            <a:ext cx="5661965" cy="3159126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16804" y="3190240"/>
            <a:ext cx="5661965" cy="691514"/>
          </a:xfrm>
        </p:spPr>
        <p:txBody>
          <a:bodyPr anchor="b">
            <a:noAutofit/>
          </a:bodyPr>
          <a:lstStyle>
            <a:lvl1pPr marL="0" indent="0">
              <a:spcBef>
                <a:spcPts val="806"/>
              </a:spcBef>
              <a:spcAft>
                <a:spcPts val="720"/>
              </a:spcAft>
              <a:buNone/>
              <a:defRPr sz="3360" b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16804" y="3891915"/>
            <a:ext cx="5661965" cy="3159126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9528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0752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84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2574" y="1666241"/>
            <a:ext cx="4462146" cy="1645920"/>
          </a:xfrm>
        </p:spPr>
        <p:txBody>
          <a:bodyPr anchor="b">
            <a:normAutofit/>
          </a:bodyPr>
          <a:lstStyle>
            <a:lvl1pPr algn="ctr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2" y="1178558"/>
            <a:ext cx="6563359" cy="5872482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2574" y="3637278"/>
            <a:ext cx="4462146" cy="2926085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675403" y="3495040"/>
            <a:ext cx="42173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70491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79" y="2260598"/>
            <a:ext cx="7490179" cy="1645920"/>
          </a:xfrm>
        </p:spPr>
        <p:txBody>
          <a:bodyPr anchor="b">
            <a:normAutofit/>
          </a:bodyPr>
          <a:lstStyle>
            <a:lvl1pPr algn="ctr">
              <a:defRPr sz="336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13798" y="1249680"/>
            <a:ext cx="3676016" cy="573024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79" y="3906518"/>
            <a:ext cx="7490179" cy="2194560"/>
          </a:xfrm>
        </p:spPr>
        <p:txBody>
          <a:bodyPr anchor="t">
            <a:normAutofit/>
          </a:bodyPr>
          <a:lstStyle>
            <a:lvl1pPr marL="0" indent="0" algn="ctr">
              <a:buNone/>
              <a:defRPr sz="216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3146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5778498"/>
            <a:ext cx="11531599" cy="680086"/>
          </a:xfrm>
        </p:spPr>
        <p:txBody>
          <a:bodyPr anchor="b">
            <a:normAutofit/>
          </a:bodyPr>
          <a:lstStyle>
            <a:lvl1pPr algn="ctr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49713" y="1249679"/>
            <a:ext cx="12127166" cy="4003043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54481" y="6458584"/>
            <a:ext cx="11531599" cy="592454"/>
          </a:xfrm>
        </p:spPr>
        <p:txBody>
          <a:bodyPr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14021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4642" y="1178558"/>
            <a:ext cx="11511278" cy="3545842"/>
          </a:xfrm>
        </p:spPr>
        <p:txBody>
          <a:bodyPr anchor="ctr">
            <a:normAutofit/>
          </a:bodyPr>
          <a:lstStyle>
            <a:lvl1pPr algn="ctr">
              <a:defRPr sz="384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2" y="5212080"/>
            <a:ext cx="11511278" cy="18389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496823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04095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1178558"/>
            <a:ext cx="11155678" cy="2844802"/>
          </a:xfrm>
        </p:spPr>
        <p:txBody>
          <a:bodyPr anchor="ctr">
            <a:normAutofit/>
          </a:bodyPr>
          <a:lstStyle>
            <a:lvl1pPr algn="ctr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09775" y="4023360"/>
            <a:ext cx="10607042" cy="70104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400"/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212080"/>
            <a:ext cx="11531599" cy="18389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34416" y="105595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20320" y="339344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675403" y="496823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06854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2" y="3970297"/>
            <a:ext cx="11531602" cy="1762560"/>
          </a:xfrm>
        </p:spPr>
        <p:txBody>
          <a:bodyPr anchor="b">
            <a:normAutofit/>
          </a:bodyPr>
          <a:lstStyle>
            <a:lvl1pPr algn="l">
              <a:defRPr sz="384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732857"/>
            <a:ext cx="11531602" cy="103248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431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1178558"/>
            <a:ext cx="11155678" cy="2692402"/>
          </a:xfrm>
        </p:spPr>
        <p:txBody>
          <a:bodyPr anchor="ctr">
            <a:normAutofit/>
          </a:bodyPr>
          <a:lstStyle>
            <a:lvl1pPr algn="ctr">
              <a:defRPr sz="384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4367174"/>
            <a:ext cx="11531602" cy="106436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8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5435600"/>
            <a:ext cx="11531602" cy="161544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34416" y="105595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720320" y="311911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675403" y="41148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33425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1" y="1178558"/>
            <a:ext cx="11531599" cy="269240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554481" y="4356201"/>
            <a:ext cx="11531602" cy="100949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33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0" y="5364480"/>
            <a:ext cx="11531604" cy="1686560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675403" y="4114800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90447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675403" y="2905759"/>
            <a:ext cx="1128875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2019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799228" y="1178558"/>
            <a:ext cx="2269074" cy="587248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4478" y="1178558"/>
            <a:ext cx="8919630" cy="587248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636668" y="1188720"/>
            <a:ext cx="0" cy="58521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92355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0618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66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678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6021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4215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1255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4593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003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8883" y="0"/>
            <a:ext cx="14675954" cy="8227457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54483" y="1178559"/>
            <a:ext cx="11521435" cy="156464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481" y="3068319"/>
            <a:ext cx="11521435" cy="39827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13001" y="7162800"/>
            <a:ext cx="1920240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54481" y="7162800"/>
            <a:ext cx="8767080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424682" y="7162800"/>
            <a:ext cx="651236" cy="335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1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4" r:id="rId23"/>
    <p:sldLayoutId id="2147483685" r:id="rId24"/>
    <p:sldLayoutId id="2147483686" r:id="rId25"/>
    <p:sldLayoutId id="2147483687" r:id="rId26"/>
  </p:sldLayoutIdLst>
  <p:hf sldNum="0" hdr="0" ftr="0" dt="0"/>
  <p:txStyles>
    <p:titleStyle>
      <a:lvl1pPr algn="ctr" defTabSz="548640" rtl="0" eaLnBrk="1" latinLnBrk="0" hangingPunct="1">
        <a:spcBef>
          <a:spcPct val="0"/>
        </a:spcBef>
        <a:buNone/>
        <a:defRPr sz="528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8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440180" indent="-3429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216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851660" indent="-20574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92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400300" indent="-20574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1"/>
        </a:buClr>
        <a:buSzPct val="115000"/>
        <a:buFont typeface="Arial"/>
        <a:buChar char="•"/>
        <a:defRPr sz="16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sv4.userapi.com/s/v1/d/zFhliGMQGXzLHRheSoLgFBVzEDJF1rClGeHLJDhLirysu2SuHlUJCONKredIh41n3nrFu7_vlO7sXlX_mIwEbbG0tpoB6RmnOCU4Z1Rnv30PsiOzJOQs6g/Pazly_Geograficheskie_pribory.pdf" TargetMode="Externa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cs.yandex.ru/docs/view?url=ya-browser://4DT1uXEPRrJRXlUFoewruOUKf2rpbV2yIxtOqmeG9HCwLMQBMbMW9zBuFNuLthYIFyc4t1g1yHyUqiliBnX7wcuuWX0-XPEdP6OcqDP05j-KHW2IBH7yaJ8vkWXm4gb0MKo58jWGirBxI5hukTRryA%3D%3D?sign%3DC2siqxQcWBg2vZoVF4Qd8S4e1eoe0pJRb_pvsKge5uw%3D&amp;name=phpYOcodA_Geograficheskie-professi-igra.pptx&amp;nosw=1" TargetMode="Externa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8.svg"/><Relationship Id="rId3" Type="http://schemas.openxmlformats.org/officeDocument/2006/relationships/image" Target="../media/image12.png"/><Relationship Id="rId12" Type="http://schemas.openxmlformats.org/officeDocument/2006/relationships/image" Target="../media/image-5-1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-5-16.sv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-5-6.svg"/><Relationship Id="rId5" Type="http://schemas.openxmlformats.org/officeDocument/2006/relationships/image" Target="../media/image-5-4.svg"/><Relationship Id="rId10" Type="http://schemas.openxmlformats.org/officeDocument/2006/relationships/image" Target="../media/image-5-10.svg"/><Relationship Id="rId4" Type="http://schemas.openxmlformats.org/officeDocument/2006/relationships/image" Target="../media/image-5-2.svg"/><Relationship Id="rId14" Type="http://schemas.openxmlformats.org/officeDocument/2006/relationships/image" Target="../media/image-5-1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-8-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-8-5.svg"/><Relationship Id="rId5" Type="http://schemas.openxmlformats.org/officeDocument/2006/relationships/image" Target="../media/image-8-3.svg"/><Relationship Id="rId4" Type="http://schemas.openxmlformats.org/officeDocument/2006/relationships/image" Target="../media/image14.png"/><Relationship Id="rId9" Type="http://schemas.openxmlformats.org/officeDocument/2006/relationships/image" Target="../media/image-8-9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8624"/>
            <a:ext cx="7605143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86344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Box 4"/>
          <p:cNvSpPr txBox="1"/>
          <p:nvPr/>
        </p:nvSpPr>
        <p:spPr>
          <a:xfrm>
            <a:off x="1128889" y="2077156"/>
            <a:ext cx="80638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Профориентационное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на уроках географии и во внеурочное время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6163733"/>
            <a:ext cx="3951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Выполнила учитель географии МБОУ «Школа № 1» </a:t>
            </a:r>
            <a:r>
              <a:rPr lang="ru-RU" b="1" dirty="0" err="1" smtClean="0">
                <a:solidFill>
                  <a:srgbClr val="C00000"/>
                </a:solidFill>
              </a:rPr>
              <a:t>Хохлина</a:t>
            </a:r>
            <a:r>
              <a:rPr lang="ru-RU" b="1" dirty="0" smtClean="0">
                <a:solidFill>
                  <a:srgbClr val="C00000"/>
                </a:solidFill>
              </a:rPr>
              <a:t> М.М.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425" y="576263"/>
            <a:ext cx="9711333" cy="1026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endParaRPr lang="ru-RU" sz="3300" b="1" dirty="0" smtClean="0">
              <a:solidFill>
                <a:srgbClr val="C00000"/>
              </a:solidFill>
              <a:latin typeface="Instrument Sans Semi Bold" pitchFamily="34" charset="0"/>
              <a:ea typeface="Instrument Sans Semi Bold" pitchFamily="34" charset="-122"/>
              <a:cs typeface="Instrument Sans Semi Bold" pitchFamily="34" charset="-120"/>
            </a:endParaRPr>
          </a:p>
          <a:p>
            <a:pPr marL="0" indent="0" algn="l">
              <a:lnSpc>
                <a:spcPts val="4100"/>
              </a:lnSpc>
              <a:buNone/>
            </a:pPr>
            <a:r>
              <a:rPr lang="en-US" sz="3300" b="1" dirty="0" err="1" smtClean="0">
                <a:solidFill>
                  <a:srgbClr val="C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Профориентация</a:t>
            </a:r>
            <a:r>
              <a:rPr lang="en-US" sz="3300" b="1" dirty="0" smtClean="0">
                <a:solidFill>
                  <a:srgbClr val="C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3300" b="1" dirty="0">
                <a:solidFill>
                  <a:srgbClr val="C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– приоритет развития страны</a:t>
            </a:r>
            <a:endParaRPr lang="en-US" sz="3300" b="1" dirty="0">
              <a:solidFill>
                <a:srgbClr val="C0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1072443" y="1603058"/>
            <a:ext cx="598712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В современных условиях развития экономики и укрепления технологического суверенитета России профессиональная ориентация школьников приобретает особую значимость.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48267" y="2797493"/>
            <a:ext cx="6111306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1650" dirty="0" smtClean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    </a:t>
            </a:r>
            <a:r>
              <a:rPr lang="en-US" sz="1650" dirty="0" err="1" smtClean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Министерство</a:t>
            </a:r>
            <a:r>
              <a:rPr lang="en-US" sz="1650" dirty="0" smtClean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 </a:t>
            </a:r>
            <a:r>
              <a:rPr lang="en-US" sz="1650" dirty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просвещения РФ внедрило Единую модель профориентации с 1 сентября 2023 года.</a:t>
            </a: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33425" y="3656648"/>
            <a:ext cx="6326148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ru-RU" sz="1650" dirty="0" smtClean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    </a:t>
            </a:r>
            <a:r>
              <a:rPr lang="en-US" sz="1650" dirty="0" err="1" smtClean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Цель</a:t>
            </a:r>
            <a:r>
              <a:rPr lang="en-US" sz="1650" dirty="0">
                <a:solidFill>
                  <a:srgbClr val="5B5F71"/>
                </a:solidFill>
                <a:latin typeface="Times New Roman" panose="02020603050405020304" pitchFamily="18" charset="0"/>
                <a:ea typeface="Instrument Sans Medium" pitchFamily="34" charset="-122"/>
                <a:cs typeface="Times New Roman" panose="02020603050405020304" pitchFamily="18" charset="0"/>
              </a:rPr>
              <a:t>: формирование осознанного выбора профессии у школьников</a:t>
            </a:r>
            <a:r>
              <a:rPr lang="en-US" sz="16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650" dirty="0"/>
          </a:p>
        </p:txBody>
      </p:sp>
      <p:sp>
        <p:nvSpPr>
          <p:cNvPr id="7" name="TextBox 6"/>
          <p:cNvSpPr txBox="1"/>
          <p:nvPr/>
        </p:nvSpPr>
        <p:spPr>
          <a:xfrm>
            <a:off x="948267" y="4662311"/>
            <a:ext cx="6111306" cy="2284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>
              <a:lnSpc>
                <a:spcPts val="2850"/>
              </a:lnSpc>
            </a:pP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Президент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В. В.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Путин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отметил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что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география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наряду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с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историей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русским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языком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литературой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служит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основой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формирования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патриотических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ценностей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Изучение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географии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—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это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не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только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знание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карт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столиц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но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фундаментальный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шаг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к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пониманию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мира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своего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места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нем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а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также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к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выбору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будущей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профессии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644" y="1603058"/>
            <a:ext cx="6434667" cy="504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4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9126" y="921305"/>
            <a:ext cx="8646557" cy="544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365208" y="1648797"/>
            <a:ext cx="12169423" cy="666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03770" y="2224087"/>
            <a:ext cx="22860" cy="5367695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5" name="Shape 3"/>
          <p:cNvSpPr/>
          <p:nvPr/>
        </p:nvSpPr>
        <p:spPr>
          <a:xfrm>
            <a:off x="6596598" y="2414826"/>
            <a:ext cx="539234" cy="22860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6" name="Shape 4"/>
          <p:cNvSpPr/>
          <p:nvPr/>
        </p:nvSpPr>
        <p:spPr>
          <a:xfrm>
            <a:off x="7112972" y="2224087"/>
            <a:ext cx="404455" cy="404455"/>
          </a:xfrm>
          <a:prstGeom prst="roundRect">
            <a:avLst>
              <a:gd name="adj" fmla="val 18669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80362" y="2257723"/>
            <a:ext cx="269558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2878098" y="2285881"/>
            <a:ext cx="3538299" cy="280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 класс: </a:t>
            </a:r>
            <a:r>
              <a:rPr lang="en-US" sz="1750" b="1" dirty="0" err="1" smtClean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Исследователи</a:t>
            </a:r>
            <a:r>
              <a:rPr lang="en-US" sz="1750" b="1" dirty="0" smtClean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750" b="1" dirty="0" err="1" smtClean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Земли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629126" y="2674382"/>
            <a:ext cx="5787271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Картограф, геодезист, океанолог, вулканолог, сейсмолог, спелеолог, геолог.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494568" y="3493294"/>
            <a:ext cx="539234" cy="22860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11" name="Shape 9"/>
          <p:cNvSpPr/>
          <p:nvPr/>
        </p:nvSpPr>
        <p:spPr>
          <a:xfrm>
            <a:off x="7112972" y="3302556"/>
            <a:ext cx="404455" cy="404455"/>
          </a:xfrm>
          <a:prstGeom prst="roundRect">
            <a:avLst>
              <a:gd name="adj" fmla="val 18669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80362" y="3336191"/>
            <a:ext cx="269558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214003" y="3364349"/>
            <a:ext cx="3329940" cy="280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 класс: Природные Явления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214003" y="3752850"/>
            <a:ext cx="5787271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Гидролог, синоптик, метеоролог, биогеограф, естествоиспытатель.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596598" y="4422934"/>
            <a:ext cx="539234" cy="22860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16" name="Shape 14"/>
          <p:cNvSpPr/>
          <p:nvPr/>
        </p:nvSpPr>
        <p:spPr>
          <a:xfrm>
            <a:off x="7112972" y="4232196"/>
            <a:ext cx="404455" cy="404455"/>
          </a:xfrm>
          <a:prstGeom prst="roundRect">
            <a:avLst>
              <a:gd name="adj" fmla="val 18669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80362" y="4265831"/>
            <a:ext cx="269558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3223022" y="4293989"/>
            <a:ext cx="3193375" cy="280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класс: Углубление Знаний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29126" y="4682490"/>
            <a:ext cx="5787271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и систематизация знаний о ранее изученных профессиях.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494568" y="5352693"/>
            <a:ext cx="539234" cy="22860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21" name="Shape 19"/>
          <p:cNvSpPr/>
          <p:nvPr/>
        </p:nvSpPr>
        <p:spPr>
          <a:xfrm>
            <a:off x="7112972" y="5161955"/>
            <a:ext cx="404455" cy="404455"/>
          </a:xfrm>
          <a:prstGeom prst="roundRect">
            <a:avLst>
              <a:gd name="adj" fmla="val 18669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80362" y="5195590"/>
            <a:ext cx="269558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214003" y="5223748"/>
            <a:ext cx="3794998" cy="280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8 класс: История и Состав Земли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8214003" y="5612249"/>
            <a:ext cx="5787271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Палеонтолог, археолог, гляциолог, геоморфолог, почвовед, агроном, селекционер.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596598" y="6282452"/>
            <a:ext cx="539234" cy="22860"/>
          </a:xfrm>
          <a:prstGeom prst="roundRect">
            <a:avLst>
              <a:gd name="adj" fmla="val 330309"/>
            </a:avLst>
          </a:prstGeom>
          <a:solidFill>
            <a:srgbClr val="B9B2E5"/>
          </a:solidFill>
          <a:ln/>
        </p:spPr>
      </p:sp>
      <p:sp>
        <p:nvSpPr>
          <p:cNvPr id="26" name="Shape 24"/>
          <p:cNvSpPr/>
          <p:nvPr/>
        </p:nvSpPr>
        <p:spPr>
          <a:xfrm>
            <a:off x="7112972" y="6091714"/>
            <a:ext cx="404455" cy="404455"/>
          </a:xfrm>
          <a:prstGeom prst="roundRect">
            <a:avLst>
              <a:gd name="adj" fmla="val 18669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80362" y="6125349"/>
            <a:ext cx="269558" cy="337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2735461" y="6153507"/>
            <a:ext cx="3680936" cy="280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 класс: Экономика и Общество</a:t>
            </a:r>
            <a:endParaRPr lang="en-US" sz="1750" dirty="0"/>
          </a:p>
        </p:txBody>
      </p:sp>
      <p:sp>
        <p:nvSpPr>
          <p:cNvPr id="29" name="Text 27"/>
          <p:cNvSpPr/>
          <p:nvPr/>
        </p:nvSpPr>
        <p:spPr>
          <a:xfrm>
            <a:off x="629126" y="6542008"/>
            <a:ext cx="5787271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Профессии, связанные с отраслями промышленности, агропромышленного комплекса и сферы услуг.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1072444" y="1049867"/>
            <a:ext cx="97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Профессии, изучаемые на уроках географии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3778" y="552926"/>
            <a:ext cx="11434048" cy="502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703778" y="1457682"/>
            <a:ext cx="13222843" cy="965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03778" y="2649022"/>
            <a:ext cx="13222843" cy="5027533"/>
          </a:xfrm>
          <a:prstGeom prst="roundRect">
            <a:avLst>
              <a:gd name="adj" fmla="val 168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1398" y="2656642"/>
            <a:ext cx="13207603" cy="5781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912376" y="2784872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Нивелир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3557707" y="2784872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измерения неровностей поверхности Земли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0161508" y="2784872"/>
            <a:ext cx="355651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Геодезист, строитель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11398" y="3234809"/>
            <a:ext cx="13207603" cy="57816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912376" y="3363039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Гигрометр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557707" y="3363039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определения относительной влажности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0161508" y="3363039"/>
            <a:ext cx="355651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Метеоролог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11398" y="3812977"/>
            <a:ext cx="13207603" cy="89987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912376" y="3941207"/>
            <a:ext cx="2235756" cy="643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Плювиограф (Осадкомер)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557707" y="3941207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измерения осадков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0161508" y="3941207"/>
            <a:ext cx="355651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Метеоролог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11398" y="4712851"/>
            <a:ext cx="13207603" cy="57816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912376" y="4841081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Сейсмограф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3557707" y="4841081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определения силы землетрясения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161508" y="4841081"/>
            <a:ext cx="355651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Сейсмолог и вулканолог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11398" y="5291018"/>
            <a:ext cx="13207603" cy="89987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912376" y="5419249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Термометр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3557707" y="5419249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определения температуры воздуха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0161508" y="5419249"/>
            <a:ext cx="3556516" cy="643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Метеоролог и ряд других профессий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711398" y="6190893"/>
            <a:ext cx="13207603" cy="89987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912376" y="6319123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Анемометр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3557707" y="6319123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определения силы и скорости ветра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161508" y="6319123"/>
            <a:ext cx="3556516" cy="643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Метеоролог и ряд других профессий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711398" y="7090767"/>
            <a:ext cx="13207603" cy="5781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912376" y="7218998"/>
            <a:ext cx="223575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Флюгер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3557707" y="7218998"/>
            <a:ext cx="6194227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определения направления и силы ветра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10161508" y="7218998"/>
            <a:ext cx="3556516" cy="321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Метеоролог, работники аэропорта</a:t>
            </a:r>
            <a:endParaRPr lang="en-US" sz="1550" dirty="0"/>
          </a:p>
        </p:txBody>
      </p:sp>
      <p:sp>
        <p:nvSpPr>
          <p:cNvPr id="33" name="TextBox 32"/>
          <p:cNvSpPr txBox="1"/>
          <p:nvPr/>
        </p:nvSpPr>
        <p:spPr>
          <a:xfrm>
            <a:off x="2223911" y="1140178"/>
            <a:ext cx="9618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задания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15240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Географические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пазлы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9962" y="2223911"/>
            <a:ext cx="7610475" cy="510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7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22" y="2599729"/>
            <a:ext cx="11469510" cy="1396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Распределить профессии родителей, соседей, </a:t>
            </a:r>
          </a:p>
          <a:p>
            <a:pPr marL="0" indent="0" algn="l">
              <a:lnSpc>
                <a:spcPts val="4450"/>
              </a:lnSpc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знакомых по секторам экономики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62033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4601289"/>
            <a:ext cx="13042821" cy="1028462"/>
          </a:xfrm>
          <a:prstGeom prst="roundRect">
            <a:avLst>
              <a:gd name="adj" fmla="val 926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4608909"/>
            <a:ext cx="130275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028343" y="4752618"/>
            <a:ext cx="38858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375434" y="4752618"/>
            <a:ext cx="388084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9717524" y="4752618"/>
            <a:ext cx="38846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555" y="3714044"/>
            <a:ext cx="11424355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6978" y="1298222"/>
            <a:ext cx="7473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Игра «Географические профессии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222" y="2400060"/>
            <a:ext cx="9753600" cy="42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41778" y="745067"/>
            <a:ext cx="5990555" cy="4203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Пословицы</a:t>
            </a:r>
            <a:r>
              <a:rPr lang="en-US" sz="2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труде</a:t>
            </a:r>
            <a:endParaRPr lang="en-US" sz="2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0073" y="1331119"/>
            <a:ext cx="13470255" cy="530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Пословицы и поговорки — это сокровищница народной мудрости, отражающая отношение к труду, мастерству и выбору жизненного пути. Работа с ними развивает не только лингвистические навыки, но и формирует ценностные ориентиры.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80073" y="2047875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3427" y="2221230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111" y="2357914"/>
            <a:ext cx="223718" cy="22371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53427" y="2884170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Люби дело -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мастером будешь.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7398067" y="2047875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571423" y="2221230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08106" y="2357914"/>
            <a:ext cx="223718" cy="22371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571423" y="2884170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Всякий мастер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свой лад.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80073" y="3488412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53427" y="3661767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111" y="3798451"/>
            <a:ext cx="223718" cy="22371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3427" y="4324707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Всякий человек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дела познается.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7398067" y="3488412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7571423" y="3661767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8106" y="3798451"/>
            <a:ext cx="223718" cy="22371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571423" y="4324707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мастерством люди не родятся,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 добытым мастерством гордятся.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580073" y="4928949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753427" y="5102304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0111" y="5238988"/>
            <a:ext cx="223718" cy="22371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53427" y="5765244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чему душа лежит,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тому и руки приложатся.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7398067" y="4928949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7571423" y="5102304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08106" y="5238988"/>
            <a:ext cx="223718" cy="22371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571423" y="5765244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Невидное ремесло,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славу принесло.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580073" y="6369487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753427" y="6542842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0111" y="6679525"/>
            <a:ext cx="223718" cy="223718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753427" y="7205782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Каждое дело </a:t>
            </a:r>
            <a:r>
              <a:rPr lang="en-US" sz="13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любовью освящается.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7398067" y="6369487"/>
            <a:ext cx="6652260" cy="1274802"/>
          </a:xfrm>
          <a:prstGeom prst="roundRect">
            <a:avLst>
              <a:gd name="adj" fmla="val 5460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33" name="Shape 24"/>
          <p:cNvSpPr/>
          <p:nvPr/>
        </p:nvSpPr>
        <p:spPr>
          <a:xfrm>
            <a:off x="7571423" y="6542842"/>
            <a:ext cx="497205" cy="497205"/>
          </a:xfrm>
          <a:prstGeom prst="roundRect">
            <a:avLst>
              <a:gd name="adj" fmla="val 18388966"/>
            </a:avLst>
          </a:prstGeom>
          <a:solidFill>
            <a:srgbClr val="2B0AFF"/>
          </a:solidFill>
          <a:ln/>
        </p:spPr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8106" y="6679525"/>
            <a:ext cx="223718" cy="223718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571423" y="7205782"/>
            <a:ext cx="6305550" cy="265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Кто любит трудиться, тому без дела не сидится.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0198" y="922496"/>
            <a:ext cx="9941362" cy="4501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Загадки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профессиях</a:t>
            </a:r>
            <a:r>
              <a:rPr lang="en-US" sz="280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: </a:t>
            </a:r>
            <a:r>
              <a:rPr lang="ru-RU" sz="2800" b="1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30198" y="1732836"/>
            <a:ext cx="13370004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Загадки — это отличный способ привлечь внимание и развить ассоциативное мышление. От простых до сложных, они могут стать изюминкой любого мероприятия по профориентации, особенно для старшеклассников, предлагая им поразмышлять о разных сферах деятельности.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59556" y="2511623"/>
            <a:ext cx="6265633" cy="2019538"/>
          </a:xfrm>
          <a:prstGeom prst="roundRect">
            <a:avLst>
              <a:gd name="adj" fmla="val 3745"/>
            </a:avLst>
          </a:prstGeom>
          <a:solidFill>
            <a:srgbClr val="FFFFFF"/>
          </a:solidFill>
          <a:ln w="22860">
            <a:solidFill>
              <a:srgbClr val="B9B2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3058" y="2534483"/>
            <a:ext cx="6549271" cy="540187"/>
          </a:xfrm>
          <a:prstGeom prst="roundRect">
            <a:avLst>
              <a:gd name="adj" fmla="val 8924"/>
            </a:avLst>
          </a:prstGeom>
          <a:solidFill>
            <a:srgbClr val="D3CCFF"/>
          </a:solidFill>
          <a:ln/>
        </p:spPr>
      </p:sp>
      <p:sp>
        <p:nvSpPr>
          <p:cNvPr id="6" name="Text 4"/>
          <p:cNvSpPr/>
          <p:nvPr/>
        </p:nvSpPr>
        <p:spPr>
          <a:xfrm>
            <a:off x="3792617" y="2631877"/>
            <a:ext cx="27003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33080" y="3254693"/>
            <a:ext cx="2251115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Легкие Загадки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33080" y="3644027"/>
            <a:ext cx="618922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Может он жилье продать, обменять, купить и сдать.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(Риэлтор)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33080" y="4040148"/>
            <a:ext cx="618922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меню нам принесет и еду нам подает.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(Официант)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405211" y="2511623"/>
            <a:ext cx="6594991" cy="2019538"/>
          </a:xfrm>
          <a:prstGeom prst="roundRect">
            <a:avLst>
              <a:gd name="adj" fmla="val 3745"/>
            </a:avLst>
          </a:prstGeom>
          <a:solidFill>
            <a:srgbClr val="FFFFFF"/>
          </a:solidFill>
          <a:ln w="22860">
            <a:solidFill>
              <a:srgbClr val="B9B2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28071" y="2534483"/>
            <a:ext cx="6549271" cy="540187"/>
          </a:xfrm>
          <a:prstGeom prst="roundRect">
            <a:avLst>
              <a:gd name="adj" fmla="val 8924"/>
            </a:avLst>
          </a:prstGeom>
          <a:solidFill>
            <a:srgbClr val="D3CCFF"/>
          </a:solidFill>
          <a:ln/>
        </p:spPr>
      </p:sp>
      <p:sp>
        <p:nvSpPr>
          <p:cNvPr id="12" name="Text 10"/>
          <p:cNvSpPr/>
          <p:nvPr/>
        </p:nvSpPr>
        <p:spPr>
          <a:xfrm>
            <a:off x="10567630" y="2631877"/>
            <a:ext cx="27003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08094" y="3254693"/>
            <a:ext cx="4036219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Загадки о Загородных Профессиях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608094" y="3644027"/>
            <a:ext cx="618922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работа на земле в селе: он сеет, пашет, растит коров.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(Фермер)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608094" y="4040148"/>
            <a:ext cx="6189226" cy="288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по лесу не просто гуляет, а деревья, зверей охраняет.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(Лесник)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33080" y="4711184"/>
            <a:ext cx="6392109" cy="2595801"/>
          </a:xfrm>
          <a:prstGeom prst="roundRect">
            <a:avLst>
              <a:gd name="adj" fmla="val 2914"/>
            </a:avLst>
          </a:prstGeom>
          <a:solidFill>
            <a:srgbClr val="FFFFFF"/>
          </a:solidFill>
          <a:ln w="22860">
            <a:solidFill>
              <a:srgbClr val="B9B2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3058" y="4734044"/>
            <a:ext cx="6549271" cy="540187"/>
          </a:xfrm>
          <a:prstGeom prst="roundRect">
            <a:avLst>
              <a:gd name="adj" fmla="val 8924"/>
            </a:avLst>
          </a:prstGeom>
          <a:solidFill>
            <a:srgbClr val="D3CCFF"/>
          </a:solidFill>
          <a:ln/>
        </p:spPr>
      </p:sp>
      <p:sp>
        <p:nvSpPr>
          <p:cNvPr id="18" name="Text 16"/>
          <p:cNvSpPr/>
          <p:nvPr/>
        </p:nvSpPr>
        <p:spPr>
          <a:xfrm>
            <a:off x="3792617" y="4831437"/>
            <a:ext cx="27003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33080" y="5454253"/>
            <a:ext cx="2520434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Загадки об Искусстве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833080" y="5843588"/>
            <a:ext cx="6189226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Палочкой он машет плавно, потому что в оркестре он главный.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(Дирижер)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33080" y="6527840"/>
            <a:ext cx="6189226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задача – спектакль поставить, чтоб каждый актер верно исполнил роль.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(Режиссер)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7405211" y="4711184"/>
            <a:ext cx="6594991" cy="2595801"/>
          </a:xfrm>
          <a:prstGeom prst="roundRect">
            <a:avLst>
              <a:gd name="adj" fmla="val 2914"/>
            </a:avLst>
          </a:prstGeom>
          <a:solidFill>
            <a:srgbClr val="FFFFFF"/>
          </a:solidFill>
          <a:ln w="22860">
            <a:solidFill>
              <a:srgbClr val="B9B2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28071" y="4734044"/>
            <a:ext cx="6549271" cy="540187"/>
          </a:xfrm>
          <a:prstGeom prst="roundRect">
            <a:avLst>
              <a:gd name="adj" fmla="val 8924"/>
            </a:avLst>
          </a:prstGeom>
          <a:solidFill>
            <a:srgbClr val="D3CCFF"/>
          </a:solidFill>
          <a:ln/>
        </p:spPr>
      </p:sp>
      <p:sp>
        <p:nvSpPr>
          <p:cNvPr id="24" name="Text 22"/>
          <p:cNvSpPr/>
          <p:nvPr/>
        </p:nvSpPr>
        <p:spPr>
          <a:xfrm>
            <a:off x="10567630" y="4831437"/>
            <a:ext cx="270034" cy="337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608094" y="5454253"/>
            <a:ext cx="2897505" cy="281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Загадки о Строительстве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7608094" y="5843588"/>
            <a:ext cx="6189226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 кирпича мы строим дом, чтоб смеялось солнце в нем. </a:t>
            </a: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(Каменщик)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608094" y="6527840"/>
            <a:ext cx="6189226" cy="576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работает кистью и краской, но не рисует холсты он совсем. (Маляр)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09422" y="596947"/>
            <a:ext cx="7082004" cy="6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Личностные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к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ачества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и </a:t>
            </a:r>
            <a:r>
              <a:rPr lang="ru-RU" sz="3200" b="1" dirty="0" err="1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рофессия</a:t>
            </a:r>
            <a:endParaRPr lang="en-US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62756" y="1064180"/>
            <a:ext cx="12350044" cy="867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ru-RU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     </a:t>
            </a:r>
            <a:r>
              <a:rPr lang="en-US" sz="2000" dirty="0" err="1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Выбор</a:t>
            </a:r>
            <a:r>
              <a:rPr lang="en-US" sz="2000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профессии тесно связан с личностными качествами человека. Важно понимать, какие черты характера и навыки требуются для успешной работы в той или </a:t>
            </a:r>
            <a:r>
              <a:rPr lang="en-US" sz="20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иной</a:t>
            </a:r>
            <a:r>
              <a:rPr lang="en-US" sz="20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сфере. Тест Климова Е.А</a:t>
            </a:r>
            <a:r>
              <a:rPr lang="ru-RU" sz="115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22" y="1758070"/>
            <a:ext cx="13602891" cy="48845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62312" y="4655704"/>
            <a:ext cx="1678603" cy="1133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Личностные качества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0053" y="3571955"/>
            <a:ext cx="341596" cy="3415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35634" y="3156501"/>
            <a:ext cx="2940913" cy="755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Человек — природа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162756" y="4019304"/>
            <a:ext cx="2613791" cy="604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 с живыми системами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10853538" y="3156501"/>
            <a:ext cx="2940913" cy="755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Человек — техника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10853538" y="4019304"/>
            <a:ext cx="2940913" cy="302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Техника и инженерия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49829" y="2846799"/>
            <a:ext cx="341596" cy="341596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8898" y="6499440"/>
            <a:ext cx="341596" cy="34159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5634" y="6298846"/>
            <a:ext cx="2940913" cy="755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Человек — человек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835634" y="7161648"/>
            <a:ext cx="2940913" cy="604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Коммуникация и помощь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10853538" y="6298846"/>
            <a:ext cx="2940913" cy="755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Человек — знаковая система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10853538" y="7161648"/>
            <a:ext cx="2940913" cy="604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Работа со знаками и данными</a:t>
            </a:r>
            <a:endParaRPr lang="en-US" sz="10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5550" y="7614032"/>
            <a:ext cx="341595" cy="3415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13755" y="8927068"/>
            <a:ext cx="13602891" cy="469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Тест Е. А. Климова помогает выявить предрасположенность к одному из пяти профессиональных направлений, таких как «Человек — природа» или «Человек — техника». Это отличный инструмент для самопознания.</a:t>
            </a:r>
            <a:endParaRPr lang="en-US" sz="11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384" y="616268"/>
            <a:ext cx="12046268" cy="56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Самоанализ: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м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ои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к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ачества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б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удущей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рофессии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84384" y="1624727"/>
            <a:ext cx="13061633" cy="1075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того, какие качества необходимы для выбранной профессии, и какие из них уже присущи тебе, а над чем еще предстоит поработать, — ключевой момент в профориентации. Это помогает не только выбрать, но и построить путь к успешной карьере.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84384" y="2952274"/>
            <a:ext cx="4204454" cy="3692485"/>
          </a:xfrm>
          <a:prstGeom prst="roundRect">
            <a:avLst>
              <a:gd name="adj" fmla="val 14568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6079" y="3183969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Машинист поезда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16079" y="3668554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Точность, определенность действий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16079" y="4463891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исполнительская дисциплина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16079" y="5259229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Аккуратность, ответственность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2913" y="2952274"/>
            <a:ext cx="4204454" cy="3692485"/>
          </a:xfrm>
          <a:prstGeom prst="roundRect">
            <a:avLst>
              <a:gd name="adj" fmla="val 14568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44609" y="3183969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Адвокат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444609" y="3668554"/>
            <a:ext cx="3741063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Потребность в общении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444609" y="4105394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Способность ставить себя на место другого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5444609" y="4900732"/>
            <a:ext cx="3741063" cy="1075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Умение разбираться в человеческих взаимоотношениях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444609" y="6054566"/>
            <a:ext cx="3741063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Хорошая память, терпение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9641443" y="2952274"/>
            <a:ext cx="4204454" cy="3692485"/>
          </a:xfrm>
          <a:prstGeom prst="roundRect">
            <a:avLst>
              <a:gd name="adj" fmla="val 14568"/>
            </a:avLst>
          </a:prstGeom>
          <a:solidFill>
            <a:srgbClr val="D3CCFF"/>
          </a:solidFill>
          <a:ln w="7620">
            <a:solidFill>
              <a:srgbClr val="B9B2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73139" y="3183969"/>
            <a:ext cx="2801541" cy="3501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Художник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9873139" y="3668554"/>
            <a:ext cx="3741063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Способности к искусствам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9873139" y="4105394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Творческое воображение, образное мышление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873139" y="4900732"/>
            <a:ext cx="374106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Трудолюбие, целеустремленность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784384" y="6896814"/>
            <a:ext cx="13061633" cy="716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Задание "Запишите качества личности" стимулирует школьников к глубокому самоанализу и пониманию того, как их личные черты соотносятся с требованиями выбранной профессии.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267" y="1140177"/>
            <a:ext cx="11988800" cy="593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6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7733" y="1444978"/>
            <a:ext cx="8398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во внеурочное время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0622" y="2675467"/>
            <a:ext cx="846666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внеурочной деятельности «Россия - мои горизонты»</a:t>
            </a:r>
          </a:p>
          <a:p>
            <a:pPr lvl="1"/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ресурсов различных платформ</a:t>
            </a:r>
          </a:p>
        </p:txBody>
      </p:sp>
    </p:spTree>
    <p:extLst>
      <p:ext uri="{BB962C8B-B14F-4D97-AF65-F5344CB8AC3E}">
        <p14:creationId xmlns:p14="http://schemas.microsoft.com/office/powerpoint/2010/main" val="15457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1045" y="582216"/>
            <a:ext cx="8342828" cy="529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strument Sans Semi Bold" pitchFamily="34" charset="-122"/>
                <a:cs typeface="Times New Roman" panose="02020603050405020304" pitchFamily="18" charset="0"/>
              </a:rPr>
              <a:t>От теории к практике – шаг в профессию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41045" y="1640800"/>
            <a:ext cx="4538782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Практические формы работы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1045" y="2249329"/>
            <a:ext cx="6315908" cy="338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Экскурсии и экспедиции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41045" y="2661999"/>
            <a:ext cx="6315908" cy="338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Полевые практики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741045" y="3074670"/>
            <a:ext cx="6315908" cy="338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Проектная деятельность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004711" y="3603784"/>
            <a:ext cx="6052242" cy="135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Такой подход позволяет школьникам познакомиться с реальными условиями работы, применить полученные знания на практике и развить необходимые профессиональные навыки.</a:t>
            </a:r>
            <a:endParaRPr lang="en-US" sz="16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687" y="1630442"/>
            <a:ext cx="3065621" cy="3065621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3615" y="1630442"/>
            <a:ext cx="3065740" cy="3065740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687" y="4865489"/>
            <a:ext cx="3065621" cy="3065621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3615" y="4865489"/>
            <a:ext cx="3065740" cy="306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52870"/>
            <a:ext cx="8248610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Определяя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свой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ж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изненный</a:t>
            </a:r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п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Inter Bold" pitchFamily="34" charset="-122"/>
                <a:cs typeface="Times New Roman" panose="02020603050405020304" pitchFamily="18" charset="0"/>
              </a:rPr>
              <a:t>уть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526983"/>
            <a:ext cx="7556421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Своевременная профориентационная помощь — залог гармоничного развития личности. Используя разнообразные методы и формы, мы направляем учеников к осознанному выбору профессии, формируем профессиональную мотивацию и развиваем умение принимать решения, неся за них ответственность.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133951" y="5214699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"Найди работу, в которую влюбишься, и тебе не придется работать ни дня в своей жизни."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Конфуций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3790" y="4959548"/>
            <a:ext cx="30480" cy="1236107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645080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Пусть каждый найдет свое призвание, которое будет приносить удовлетворение и пользу обществу!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27811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8669" y="3394472"/>
            <a:ext cx="10491311" cy="556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505468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Что дает профориентация на уроках географии?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778669" y="4284464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01616" y="4360902"/>
            <a:ext cx="4724876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Практическое применение знаний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501616" y="4842034"/>
            <a:ext cx="5674519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Учащиеся видят, как география связана с реальной жизнью и будущей карьерой.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454146" y="4284464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177093" y="4360902"/>
            <a:ext cx="4086463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Интерес к окружающему миру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8177093" y="4842034"/>
            <a:ext cx="5674638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Развивается любознательность и желание исследовать планету.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78669" y="5998964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01616" y="6075402"/>
            <a:ext cx="4515088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Понимание глобальных проблем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501616" y="6556534"/>
            <a:ext cx="5674519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Формируется осознание роли человека в их решении.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454146" y="5998964"/>
            <a:ext cx="500539" cy="500539"/>
          </a:xfrm>
          <a:prstGeom prst="roundRect">
            <a:avLst>
              <a:gd name="adj" fmla="val 18670"/>
            </a:avLst>
          </a:prstGeom>
          <a:solidFill>
            <a:srgbClr val="E2E3E9"/>
          </a:solidFill>
          <a:ln w="7620">
            <a:solidFill>
              <a:srgbClr val="C8C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177093" y="6075402"/>
            <a:ext cx="5674638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B5F71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Представление о востребованных профессиях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8177093" y="6904196"/>
            <a:ext cx="5674638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5B5F71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Ученики получают информацию о современных и перспективных специальностях.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1308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224</TotalTime>
  <Words>1021</Words>
  <Application>Microsoft Office PowerPoint</Application>
  <PresentationFormat>Произвольный</PresentationFormat>
  <Paragraphs>144</Paragraphs>
  <Slides>16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Instrument Sans Semi Bold</vt:lpstr>
      <vt:lpstr>Garamond</vt:lpstr>
      <vt:lpstr>Inter</vt:lpstr>
      <vt:lpstr>Times New Roman</vt:lpstr>
      <vt:lpstr>Inter Bold</vt:lpstr>
      <vt:lpstr>Instrument Sans Medium</vt:lpstr>
      <vt:lpstr>Arial</vt:lpstr>
      <vt:lpstr>Calibri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Учитель</dc:creator>
  <cp:lastModifiedBy>Ant_Losev</cp:lastModifiedBy>
  <cp:revision>18</cp:revision>
  <dcterms:created xsi:type="dcterms:W3CDTF">2025-11-24T12:40:46Z</dcterms:created>
  <dcterms:modified xsi:type="dcterms:W3CDTF">2025-12-22T21:30:13Z</dcterms:modified>
</cp:coreProperties>
</file>